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26"/>
  </p:notesMasterIdLst>
  <p:handoutMasterIdLst>
    <p:handoutMasterId r:id="rId27"/>
  </p:handout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05" r:id="rId24"/>
    <p:sldId id="306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0" autoAdjust="0"/>
    <p:restoredTop sz="94660"/>
  </p:normalViewPr>
  <p:slideViewPr>
    <p:cSldViewPr>
      <p:cViewPr varScale="1">
        <p:scale>
          <a:sx n="89" d="100"/>
          <a:sy n="89" d="100"/>
        </p:scale>
        <p:origin x="1176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138840-10DA-4F3B-9AA2-9548D93F2C1F}" type="datetimeFigureOut">
              <a:rPr lang="tr-TR" smtClean="0"/>
              <a:t>23.12.2014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 smtClean="0"/>
              <a:t>Lecture 1: Introduction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FC51DB-C0BD-4149-BD3F-E4973E7A9C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6857476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C150CE-4355-4419-8A38-6BFB89D9CA71}" type="datetimeFigureOut">
              <a:rPr lang="en-US" smtClean="0"/>
              <a:pPr/>
              <a:t>12/23/2014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Lecture 1: Introduction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E7B38-C084-4857-93BC-BF9A2E5C82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65231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1: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E7B38-C084-4857-93BC-BF9A2E5C8254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664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33855B7-174F-449D-A815-C3CFB3996E38}" type="datetime1">
              <a:rPr lang="tr-TR" smtClean="0"/>
              <a:t>23.12.2014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tr-TR" smtClean="0"/>
              <a:t>Lecture 1: Introduction</a:t>
            </a:r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6FE9D-0120-480F-814E-2FBBD38215E5}" type="datetime1">
              <a:rPr lang="tr-TR" smtClean="0"/>
              <a:t>23.12.2014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1: Introduction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6614-90A1-4A47-8A24-D0115F71C186}" type="datetime1">
              <a:rPr lang="tr-TR" smtClean="0"/>
              <a:t>23.12.2014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1: Introduction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54198-3FF3-4014-A18E-0E366C5AF2AD}" type="datetime1">
              <a:rPr lang="tr-TR" smtClean="0"/>
              <a:t>23.12.2014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1: Introduction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A3A68-24DB-44A9-A926-B3E2DA251C05}" type="datetime1">
              <a:rPr lang="tr-TR" smtClean="0"/>
              <a:t>23.12.2014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1: Introduction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B8436-E470-4A98-9E2B-7F3AA4897CD3}" type="datetime1">
              <a:rPr lang="tr-TR" smtClean="0"/>
              <a:t>23.12.2014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1: Introduction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5B65A56-BD14-47BC-A4CA-B9D22D21C769}" type="datetime1">
              <a:rPr lang="tr-TR" smtClean="0"/>
              <a:t>23.12.2014</a:t>
            </a:fld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tr-TR" smtClean="0"/>
              <a:t>Lecture 1: Introduction</a:t>
            </a:r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6CF7144-15AA-47DE-A268-457E9AC3F0EC}" type="datetime1">
              <a:rPr lang="tr-TR" smtClean="0"/>
              <a:t>23.12.2014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tr-TR" smtClean="0"/>
              <a:t>Lecture 1: Introduction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2D17-3945-43B4-A340-29733BDC1814}" type="datetime1">
              <a:rPr lang="tr-TR" smtClean="0"/>
              <a:t>23.12.2014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1: Introduction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9AB2-F9D6-41B1-A2E8-0F0EE080C947}" type="datetime1">
              <a:rPr lang="tr-TR" smtClean="0"/>
              <a:t>23.12.2014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1: Introduction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3ACB7-4F24-47D0-BA8A-CC120FD91AB5}" type="datetime1">
              <a:rPr lang="tr-TR" smtClean="0"/>
              <a:t>23.12.2014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1: Introduction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6AEF01-0718-400B-AB3B-1A84B9C3CF08}" type="datetime1">
              <a:rPr lang="tr-TR" smtClean="0"/>
              <a:t>23.12.2014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tr-TR" smtClean="0"/>
              <a:t>Lecture 1: Introduction</a:t>
            </a:r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5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ECE 424 – Introduction to VLSI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3899938"/>
            <a:ext cx="5184576" cy="2409382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Emre Yengel</a:t>
            </a:r>
          </a:p>
          <a:p>
            <a:r>
              <a:rPr lang="en-US" dirty="0" smtClean="0">
                <a:latin typeface="+mj-lt"/>
              </a:rPr>
              <a:t/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Department of Electrical and Communication Engineering </a:t>
            </a:r>
          </a:p>
          <a:p>
            <a:r>
              <a:rPr lang="en-US" dirty="0" smtClean="0">
                <a:latin typeface="+mj-lt"/>
              </a:rPr>
              <a:t/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Fall 2014</a:t>
            </a:r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9410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95536" y="476672"/>
            <a:ext cx="8229600" cy="504056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Q &amp; A </a:t>
            </a:r>
            <a:endParaRPr lang="tr-TR" sz="2800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685800" y="1066800"/>
            <a:ext cx="7772400" cy="5105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66928" indent="-457200">
              <a:buFont typeface="+mj-lt"/>
              <a:buAutoNum type="arabicPeriod" startAt="9"/>
            </a:pPr>
            <a:r>
              <a:rPr lang="en-US" sz="2000" dirty="0">
                <a:latin typeface="+mj-lt"/>
              </a:rPr>
              <a:t>A particular IC chip can dissipate 3 W and contains 10 million CMOS inverters. Each inverter is being switched at a frequency f . (a) Determine the average power that each inverter can dissipate without exceeding the total allowed power. (b) If the switching frequency is f = 5 MHz, what is the </a:t>
            </a:r>
            <a:r>
              <a:rPr lang="en-US" sz="2000" dirty="0" smtClean="0">
                <a:latin typeface="+mj-lt"/>
              </a:rPr>
              <a:t>maximum capacitive </a:t>
            </a:r>
            <a:r>
              <a:rPr lang="en-US" sz="2000" dirty="0">
                <a:latin typeface="+mj-lt"/>
              </a:rPr>
              <a:t>load on each inverter if (</a:t>
            </a:r>
            <a:r>
              <a:rPr lang="en-US" sz="2000" dirty="0" err="1">
                <a:latin typeface="+mj-lt"/>
              </a:rPr>
              <a:t>i</a:t>
            </a:r>
            <a:r>
              <a:rPr lang="en-US" sz="2000" dirty="0">
                <a:latin typeface="+mj-lt"/>
              </a:rPr>
              <a:t>) </a:t>
            </a:r>
            <a:r>
              <a:rPr lang="en-US" sz="2000" dirty="0"/>
              <a:t>V</a:t>
            </a:r>
            <a:r>
              <a:rPr lang="en-US" sz="2000" i="1" baseline="-25000" dirty="0"/>
              <a:t>DD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= 5 V, (ii) </a:t>
            </a:r>
            <a:r>
              <a:rPr lang="en-US" sz="2000" dirty="0"/>
              <a:t>V</a:t>
            </a:r>
            <a:r>
              <a:rPr lang="en-US" sz="2000" i="1" baseline="-25000" dirty="0"/>
              <a:t>DD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= </a:t>
            </a:r>
            <a:r>
              <a:rPr lang="en-US" sz="2000" dirty="0" smtClean="0">
                <a:latin typeface="+mj-lt"/>
              </a:rPr>
              <a:t>3.3 V, and </a:t>
            </a:r>
            <a:r>
              <a:rPr lang="en-US" sz="2000" dirty="0">
                <a:latin typeface="+mj-lt"/>
              </a:rPr>
              <a:t>(iii) </a:t>
            </a:r>
            <a:r>
              <a:rPr lang="en-US" sz="2000" dirty="0"/>
              <a:t>V</a:t>
            </a:r>
            <a:r>
              <a:rPr lang="en-US" sz="2000" i="1" baseline="-25000" dirty="0"/>
              <a:t>DD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= 1.5 V.</a:t>
            </a:r>
            <a:endParaRPr lang="en-GB" sz="2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56322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95536" y="476672"/>
            <a:ext cx="8229600" cy="504056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Q &amp; A </a:t>
            </a:r>
            <a:endParaRPr lang="tr-TR" sz="2800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685800" y="1066800"/>
            <a:ext cx="8458200" cy="5105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66928" indent="-457200">
              <a:buFont typeface="+mj-lt"/>
              <a:buAutoNum type="arabicPeriod" startAt="10"/>
            </a:pPr>
            <a:r>
              <a:rPr lang="en-US" sz="1600" dirty="0">
                <a:latin typeface="+mj-lt"/>
              </a:rPr>
              <a:t>Consider the three-input CMOS NAND circuit in Figure </a:t>
            </a:r>
            <a:r>
              <a:rPr lang="en-US" sz="1600" dirty="0" smtClean="0">
                <a:latin typeface="+mj-lt"/>
              </a:rPr>
              <a:t>below. Assume </a:t>
            </a:r>
            <a:r>
              <a:rPr lang="en-US" sz="1600" dirty="0" err="1" smtClean="0">
                <a:latin typeface="+mj-lt"/>
              </a:rPr>
              <a:t>k’</a:t>
            </a:r>
            <a:r>
              <a:rPr lang="en-US" sz="1600" i="1" baseline="-25000" dirty="0" err="1" smtClean="0">
                <a:latin typeface="+mj-lt"/>
              </a:rPr>
              <a:t>n</a:t>
            </a:r>
            <a:r>
              <a:rPr lang="en-US" sz="1600" dirty="0" smtClean="0">
                <a:latin typeface="+mj-lt"/>
              </a:rPr>
              <a:t> = 2k’</a:t>
            </a:r>
            <a:r>
              <a:rPr lang="en-US" sz="1600" i="1" baseline="-25000" dirty="0" smtClean="0">
                <a:latin typeface="+mj-lt"/>
              </a:rPr>
              <a:t>p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>
                <a:latin typeface="+mj-lt"/>
              </a:rPr>
              <a:t>and </a:t>
            </a:r>
            <a:r>
              <a:rPr lang="en-US" sz="1600" i="1" dirty="0">
                <a:latin typeface="+mj-lt"/>
              </a:rPr>
              <a:t>V</a:t>
            </a:r>
            <a:r>
              <a:rPr lang="en-US" sz="1600" i="1" baseline="-25000" dirty="0">
                <a:latin typeface="+mj-lt"/>
              </a:rPr>
              <a:t>T N</a:t>
            </a:r>
            <a:r>
              <a:rPr lang="en-US" sz="1600" dirty="0">
                <a:latin typeface="+mj-lt"/>
              </a:rPr>
              <a:t> = </a:t>
            </a:r>
            <a:r>
              <a:rPr lang="en-US" sz="1600" dirty="0" smtClean="0">
                <a:latin typeface="+mj-lt"/>
              </a:rPr>
              <a:t>|</a:t>
            </a:r>
            <a:r>
              <a:rPr lang="en-US" sz="1600" i="1" dirty="0"/>
              <a:t> V</a:t>
            </a:r>
            <a:r>
              <a:rPr lang="en-US" sz="1600" i="1" baseline="-25000" dirty="0"/>
              <a:t>T </a:t>
            </a:r>
            <a:r>
              <a:rPr lang="en-US" sz="1600" i="1" baseline="-25000" dirty="0" smtClean="0"/>
              <a:t>P</a:t>
            </a:r>
            <a:r>
              <a:rPr lang="en-US" sz="1600" dirty="0" smtClean="0"/>
              <a:t> </a:t>
            </a:r>
            <a:r>
              <a:rPr lang="en-US" sz="1600" dirty="0" smtClean="0">
                <a:latin typeface="+mj-lt"/>
              </a:rPr>
              <a:t>| </a:t>
            </a:r>
            <a:r>
              <a:rPr lang="en-US" sz="1600" dirty="0">
                <a:latin typeface="+mj-lt"/>
              </a:rPr>
              <a:t>= 0.8 V. (a) If </a:t>
            </a:r>
            <a:r>
              <a:rPr lang="en-US" sz="1600" i="1" dirty="0" err="1"/>
              <a:t>v</a:t>
            </a:r>
            <a:r>
              <a:rPr lang="en-US" sz="1600" i="1" baseline="-25000" dirty="0" err="1"/>
              <a:t>A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>
                <a:latin typeface="+mj-lt"/>
              </a:rPr>
              <a:t>= </a:t>
            </a:r>
            <a:r>
              <a:rPr lang="en-US" sz="1600" i="1" dirty="0" err="1"/>
              <a:t>v</a:t>
            </a:r>
            <a:r>
              <a:rPr lang="en-US" sz="1600" i="1" baseline="-25000" dirty="0" err="1"/>
              <a:t>B</a:t>
            </a:r>
            <a:r>
              <a:rPr lang="en-US" sz="1600" dirty="0" smtClean="0">
                <a:latin typeface="+mj-lt"/>
              </a:rPr>
              <a:t> = </a:t>
            </a:r>
            <a:r>
              <a:rPr lang="en-US" sz="1600" dirty="0">
                <a:latin typeface="+mj-lt"/>
              </a:rPr>
              <a:t>5 V, determine </a:t>
            </a:r>
            <a:r>
              <a:rPr lang="en-US" sz="1600" i="1" dirty="0" err="1"/>
              <a:t>v</a:t>
            </a:r>
            <a:r>
              <a:rPr lang="en-US" sz="1600" i="1" baseline="-25000" dirty="0" err="1"/>
              <a:t>C</a:t>
            </a:r>
            <a:r>
              <a:rPr lang="en-US" sz="1600" dirty="0" smtClean="0">
                <a:latin typeface="+mj-lt"/>
              </a:rPr>
              <a:t> such </a:t>
            </a:r>
            <a:r>
              <a:rPr lang="en-US" sz="1600" dirty="0">
                <a:latin typeface="+mj-lt"/>
              </a:rPr>
              <a:t>that both </a:t>
            </a:r>
            <a:r>
              <a:rPr lang="en-US" sz="1600" i="1" dirty="0">
                <a:latin typeface="+mj-lt"/>
              </a:rPr>
              <a:t>N</a:t>
            </a:r>
            <a:r>
              <a:rPr lang="en-US" sz="1600" i="1" baseline="-25000" dirty="0">
                <a:latin typeface="+mj-lt"/>
              </a:rPr>
              <a:t>3</a:t>
            </a:r>
            <a:r>
              <a:rPr lang="en-US" sz="1600" dirty="0">
                <a:latin typeface="+mj-lt"/>
              </a:rPr>
              <a:t> and </a:t>
            </a:r>
            <a:r>
              <a:rPr lang="en-US" sz="1600" i="1" dirty="0">
                <a:latin typeface="+mj-lt"/>
              </a:rPr>
              <a:t>P</a:t>
            </a:r>
            <a:r>
              <a:rPr lang="en-US" sz="1600" i="1" baseline="-25000" dirty="0">
                <a:latin typeface="+mj-lt"/>
              </a:rPr>
              <a:t>3</a:t>
            </a:r>
            <a:r>
              <a:rPr lang="en-US" sz="1600" dirty="0">
                <a:latin typeface="+mj-lt"/>
              </a:rPr>
              <a:t> are biased in the saturation region when </a:t>
            </a:r>
            <a:r>
              <a:rPr lang="en-US" sz="1600" dirty="0" smtClean="0">
                <a:latin typeface="+mj-lt"/>
              </a:rPr>
              <a:t>2</a:t>
            </a:r>
            <a:r>
              <a:rPr lang="en-US" sz="1600" dirty="0" smtClean="0"/>
              <a:t>(</a:t>
            </a:r>
            <a:r>
              <a:rPr lang="en-US" sz="1600" i="1" dirty="0" smtClean="0"/>
              <a:t>W</a:t>
            </a:r>
            <a:r>
              <a:rPr lang="en-US" sz="1600" dirty="0" smtClean="0"/>
              <a:t>/</a:t>
            </a:r>
            <a:r>
              <a:rPr lang="en-US" sz="1600" i="1" dirty="0" smtClean="0"/>
              <a:t>L</a:t>
            </a:r>
            <a:r>
              <a:rPr lang="en-US" sz="1600" dirty="0" smtClean="0"/>
              <a:t>)</a:t>
            </a:r>
            <a:r>
              <a:rPr lang="en-US" sz="1600" i="1" baseline="-25000" dirty="0" smtClean="0"/>
              <a:t>n</a:t>
            </a:r>
            <a:r>
              <a:rPr lang="en-US" sz="1600" dirty="0" smtClean="0"/>
              <a:t> </a:t>
            </a:r>
            <a:r>
              <a:rPr lang="en-US" sz="1600" dirty="0"/>
              <a:t>= (</a:t>
            </a:r>
            <a:r>
              <a:rPr lang="en-US" sz="1600" i="1" dirty="0"/>
              <a:t>W</a:t>
            </a:r>
            <a:r>
              <a:rPr lang="en-US" sz="1600" dirty="0"/>
              <a:t>/</a:t>
            </a:r>
            <a:r>
              <a:rPr lang="en-US" sz="1600" i="1" dirty="0"/>
              <a:t>L</a:t>
            </a:r>
            <a:r>
              <a:rPr lang="en-US" sz="1600" dirty="0"/>
              <a:t>)</a:t>
            </a:r>
            <a:r>
              <a:rPr lang="en-US" sz="1600" i="1" baseline="-25000" dirty="0"/>
              <a:t>p</a:t>
            </a:r>
            <a:r>
              <a:rPr lang="en-US" sz="1600" dirty="0"/>
              <a:t> </a:t>
            </a:r>
            <a:r>
              <a:rPr lang="en-US" sz="1600" dirty="0" smtClean="0">
                <a:latin typeface="+mj-lt"/>
              </a:rPr>
              <a:t>. </a:t>
            </a:r>
            <a:r>
              <a:rPr lang="en-US" sz="1600" dirty="0">
                <a:latin typeface="+mj-lt"/>
              </a:rPr>
              <a:t>(State any assumptions you make.) (b) If </a:t>
            </a:r>
            <a:r>
              <a:rPr lang="en-US" sz="1600" i="1" dirty="0" err="1"/>
              <a:t>v</a:t>
            </a:r>
            <a:r>
              <a:rPr lang="en-US" sz="1600" i="1" baseline="-25000" dirty="0" err="1"/>
              <a:t>A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>
                <a:latin typeface="+mj-lt"/>
              </a:rPr>
              <a:t>= </a:t>
            </a:r>
            <a:r>
              <a:rPr lang="en-US" sz="1600" i="1" dirty="0" err="1"/>
              <a:t>v</a:t>
            </a:r>
            <a:r>
              <a:rPr lang="en-US" sz="1600" i="1" baseline="-25000" dirty="0" err="1"/>
              <a:t>B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>
                <a:latin typeface="+mj-lt"/>
              </a:rPr>
              <a:t>= </a:t>
            </a:r>
            <a:r>
              <a:rPr lang="en-US" sz="1600" i="1" dirty="0" err="1"/>
              <a:t>v</a:t>
            </a:r>
            <a:r>
              <a:rPr lang="en-US" sz="1600" i="1" baseline="-25000" dirty="0" err="1"/>
              <a:t>C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>
                <a:latin typeface="+mj-lt"/>
              </a:rPr>
              <a:t>= </a:t>
            </a:r>
            <a:r>
              <a:rPr lang="en-US" sz="1600" i="1" dirty="0" err="1" smtClean="0"/>
              <a:t>v</a:t>
            </a:r>
            <a:r>
              <a:rPr lang="en-US" sz="1600" i="1" baseline="-25000" dirty="0" err="1" smtClean="0"/>
              <a:t>I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>
                <a:latin typeface="+mj-lt"/>
              </a:rPr>
              <a:t>, </a:t>
            </a:r>
            <a:r>
              <a:rPr lang="en-US" sz="1600" dirty="0" smtClean="0">
                <a:latin typeface="+mj-lt"/>
              </a:rPr>
              <a:t>determine the </a:t>
            </a:r>
            <a:r>
              <a:rPr lang="en-US" sz="1600" dirty="0">
                <a:latin typeface="+mj-lt"/>
              </a:rPr>
              <a:t>relationship between (W/L)p and (W/L)n such that </a:t>
            </a:r>
            <a:r>
              <a:rPr lang="en-US" sz="1600" i="1" dirty="0" err="1"/>
              <a:t>v</a:t>
            </a:r>
            <a:r>
              <a:rPr lang="en-US" sz="1600" i="1" baseline="-25000" dirty="0" err="1"/>
              <a:t>I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>
                <a:latin typeface="+mj-lt"/>
              </a:rPr>
              <a:t>= 2.5 </a:t>
            </a:r>
            <a:r>
              <a:rPr lang="en-US" sz="1600" dirty="0" smtClean="0">
                <a:latin typeface="+mj-lt"/>
              </a:rPr>
              <a:t>V when </a:t>
            </a:r>
            <a:r>
              <a:rPr lang="en-US" sz="1600" dirty="0">
                <a:latin typeface="+mj-lt"/>
              </a:rPr>
              <a:t>all transistors are biased in the saturation region. (c) Using the </a:t>
            </a:r>
            <a:r>
              <a:rPr lang="en-US" sz="1600" dirty="0" smtClean="0">
                <a:latin typeface="+mj-lt"/>
              </a:rPr>
              <a:t>results </a:t>
            </a:r>
            <a:r>
              <a:rPr lang="en-US" sz="1600" dirty="0"/>
              <a:t>of part (b) and assuming </a:t>
            </a:r>
            <a:r>
              <a:rPr lang="en-US" sz="1600" i="1" dirty="0" err="1"/>
              <a:t>v</a:t>
            </a:r>
            <a:r>
              <a:rPr lang="en-US" sz="1600" i="1" baseline="-25000" dirty="0" err="1"/>
              <a:t>A</a:t>
            </a:r>
            <a:r>
              <a:rPr lang="en-US" sz="1600" i="1" dirty="0"/>
              <a:t> </a:t>
            </a:r>
            <a:r>
              <a:rPr lang="en-US" sz="1600" dirty="0"/>
              <a:t>= </a:t>
            </a:r>
            <a:r>
              <a:rPr lang="en-US" sz="1600" i="1" dirty="0" err="1"/>
              <a:t>v</a:t>
            </a:r>
            <a:r>
              <a:rPr lang="en-US" sz="1600" i="1" baseline="-25000" dirty="0" err="1"/>
              <a:t>B</a:t>
            </a:r>
            <a:r>
              <a:rPr lang="en-US" sz="1600" i="1" dirty="0"/>
              <a:t> </a:t>
            </a:r>
            <a:r>
              <a:rPr lang="en-US" sz="1600" dirty="0"/>
              <a:t>= 5 V, determine </a:t>
            </a:r>
            <a:r>
              <a:rPr lang="en-US" sz="1600" i="1" dirty="0" err="1"/>
              <a:t>v</a:t>
            </a:r>
            <a:r>
              <a:rPr lang="en-US" sz="1600" i="1" baseline="-25000" dirty="0" err="1"/>
              <a:t>C</a:t>
            </a:r>
            <a:r>
              <a:rPr lang="en-US" sz="1600" i="1" dirty="0"/>
              <a:t> </a:t>
            </a:r>
            <a:r>
              <a:rPr lang="en-US" sz="1600" dirty="0"/>
              <a:t>such that both </a:t>
            </a:r>
            <a:r>
              <a:rPr lang="en-US" sz="1600" i="1" dirty="0"/>
              <a:t>N</a:t>
            </a:r>
            <a:r>
              <a:rPr lang="en-US" sz="1600" i="1" baseline="-25000" dirty="0"/>
              <a:t>3</a:t>
            </a:r>
            <a:r>
              <a:rPr lang="en-US" sz="1600" dirty="0"/>
              <a:t> and </a:t>
            </a:r>
            <a:r>
              <a:rPr lang="en-US" sz="1600" i="1" dirty="0"/>
              <a:t>P</a:t>
            </a:r>
            <a:r>
              <a:rPr lang="en-US" sz="1600" i="1" baseline="-25000" dirty="0"/>
              <a:t>3</a:t>
            </a:r>
            <a:r>
              <a:rPr lang="en-US" sz="1600" dirty="0"/>
              <a:t> </a:t>
            </a:r>
            <a:r>
              <a:rPr lang="en-US" sz="1600" dirty="0" smtClean="0"/>
              <a:t>are </a:t>
            </a:r>
            <a:r>
              <a:rPr lang="en-US" sz="1600" dirty="0"/>
              <a:t>biased in the saturation region. (State any assumptions you make.)</a:t>
            </a:r>
            <a:endParaRPr lang="en-GB" sz="1600" dirty="0" smtClean="0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856" y="2996952"/>
            <a:ext cx="3024336" cy="3747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202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95536" y="476672"/>
            <a:ext cx="8229600" cy="504056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Q &amp; A </a:t>
            </a:r>
            <a:endParaRPr lang="tr-TR" sz="2800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685800" y="1066800"/>
            <a:ext cx="8458200" cy="5105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66928" indent="-457200">
              <a:buFont typeface="+mj-lt"/>
              <a:buAutoNum type="arabicPeriod" startAt="11"/>
            </a:pPr>
            <a:r>
              <a:rPr lang="en-US" sz="1600" dirty="0">
                <a:latin typeface="+mj-lt"/>
              </a:rPr>
              <a:t>Consider the circuit in Figure </a:t>
            </a:r>
            <a:r>
              <a:rPr lang="en-US" sz="1600" dirty="0" smtClean="0">
                <a:latin typeface="+mj-lt"/>
              </a:rPr>
              <a:t>below. </a:t>
            </a:r>
            <a:r>
              <a:rPr lang="en-US" sz="1600" dirty="0">
                <a:latin typeface="+mj-lt"/>
              </a:rPr>
              <a:t>(a) The inputs </a:t>
            </a:r>
            <a:r>
              <a:rPr lang="en-US" sz="1600" i="1" dirty="0" err="1">
                <a:latin typeface="+mj-lt"/>
              </a:rPr>
              <a:t>v</a:t>
            </a:r>
            <a:r>
              <a:rPr lang="en-US" sz="1600" i="1" baseline="-25000" dirty="0" err="1">
                <a:latin typeface="+mj-lt"/>
              </a:rPr>
              <a:t>X</a:t>
            </a:r>
            <a:r>
              <a:rPr lang="en-US" sz="1600" dirty="0">
                <a:latin typeface="+mj-lt"/>
              </a:rPr>
              <a:t> , </a:t>
            </a:r>
            <a:r>
              <a:rPr lang="en-US" sz="1600" i="1" dirty="0" err="1">
                <a:latin typeface="+mj-lt"/>
              </a:rPr>
              <a:t>v</a:t>
            </a:r>
            <a:r>
              <a:rPr lang="en-US" sz="1600" i="1" baseline="-25000" dirty="0" err="1">
                <a:latin typeface="+mj-lt"/>
              </a:rPr>
              <a:t>Y</a:t>
            </a:r>
            <a:r>
              <a:rPr lang="en-US" sz="1600" dirty="0">
                <a:latin typeface="+mj-lt"/>
              </a:rPr>
              <a:t> , and </a:t>
            </a:r>
            <a:r>
              <a:rPr lang="en-US" sz="1600" i="1" dirty="0" err="1">
                <a:latin typeface="+mj-lt"/>
              </a:rPr>
              <a:t>v</a:t>
            </a:r>
            <a:r>
              <a:rPr lang="en-US" sz="1600" i="1" baseline="-25000" dirty="0" err="1">
                <a:latin typeface="+mj-lt"/>
              </a:rPr>
              <a:t>Z</a:t>
            </a:r>
            <a:r>
              <a:rPr lang="en-US" sz="1600" dirty="0">
                <a:latin typeface="+mj-lt"/>
              </a:rPr>
              <a:t> listed </a:t>
            </a:r>
            <a:r>
              <a:rPr lang="en-US" sz="1600" dirty="0" smtClean="0">
                <a:latin typeface="+mj-lt"/>
              </a:rPr>
              <a:t>in the </a:t>
            </a:r>
            <a:r>
              <a:rPr lang="en-US" sz="1600" dirty="0">
                <a:latin typeface="+mj-lt"/>
              </a:rPr>
              <a:t>following table are either a logic 0 or a logic 1. These inputs are the </a:t>
            </a:r>
            <a:r>
              <a:rPr lang="en-US" sz="1600" dirty="0" smtClean="0">
                <a:latin typeface="+mj-lt"/>
              </a:rPr>
              <a:t>outputs from </a:t>
            </a:r>
            <a:r>
              <a:rPr lang="en-US" sz="1600" dirty="0">
                <a:latin typeface="+mj-lt"/>
              </a:rPr>
              <a:t>similar-type CMOS logic circuits. The input logic </a:t>
            </a:r>
            <a:r>
              <a:rPr lang="en-US" sz="1600" dirty="0" smtClean="0">
                <a:latin typeface="+mj-lt"/>
              </a:rPr>
              <a:t>conditions listed </a:t>
            </a:r>
            <a:r>
              <a:rPr lang="en-US" sz="1600" dirty="0">
                <a:latin typeface="+mj-lt"/>
              </a:rPr>
              <a:t>are sequential in time. State whether the transistors listed are “on” </a:t>
            </a:r>
            <a:r>
              <a:rPr lang="en-US" sz="1600" dirty="0" smtClean="0">
                <a:latin typeface="+mj-lt"/>
              </a:rPr>
              <a:t>or “off</a:t>
            </a:r>
            <a:r>
              <a:rPr lang="en-US" sz="1600" dirty="0">
                <a:latin typeface="+mj-lt"/>
              </a:rPr>
              <a:t>,” and determine the output voltage. (b) What logic function does </a:t>
            </a:r>
            <a:r>
              <a:rPr lang="en-US" sz="1600" dirty="0" smtClean="0">
                <a:latin typeface="+mj-lt"/>
              </a:rPr>
              <a:t>this circuit </a:t>
            </a:r>
            <a:r>
              <a:rPr lang="en-US" sz="1600" dirty="0">
                <a:latin typeface="+mj-lt"/>
              </a:rPr>
              <a:t>implement?</a:t>
            </a:r>
            <a:endParaRPr lang="en-GB" sz="1600" dirty="0" smtClean="0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8955" y="2996952"/>
            <a:ext cx="4107536" cy="339881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780928"/>
            <a:ext cx="5364945" cy="138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5393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95536" y="476672"/>
            <a:ext cx="8229600" cy="504056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Q &amp; A </a:t>
            </a:r>
            <a:endParaRPr lang="tr-TR" sz="2800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685800" y="1066800"/>
            <a:ext cx="8458200" cy="5105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66928" indent="-457200">
              <a:buFont typeface="+mj-lt"/>
              <a:buAutoNum type="arabicPeriod" startAt="12"/>
            </a:pPr>
            <a:r>
              <a:rPr lang="en-US" sz="1600" dirty="0">
                <a:latin typeface="+mj-lt"/>
              </a:rPr>
              <a:t>Consider a four-input CMOS NOR logic gate. Determine the </a:t>
            </a:r>
            <a:r>
              <a:rPr lang="en-US" sz="1600" i="1" dirty="0">
                <a:latin typeface="+mj-lt"/>
              </a:rPr>
              <a:t>W/L</a:t>
            </a:r>
            <a:r>
              <a:rPr lang="en-US" sz="1600" dirty="0">
                <a:latin typeface="+mj-lt"/>
              </a:rPr>
              <a:t> ratios </a:t>
            </a:r>
            <a:r>
              <a:rPr lang="en-US" sz="1600" dirty="0" smtClean="0">
                <a:latin typeface="+mj-lt"/>
              </a:rPr>
              <a:t>of the </a:t>
            </a:r>
            <a:r>
              <a:rPr lang="en-US" sz="1600" dirty="0">
                <a:latin typeface="+mj-lt"/>
              </a:rPr>
              <a:t>transistors to provide for symmetrical switching based on the CMOS </a:t>
            </a:r>
            <a:r>
              <a:rPr lang="en-US" sz="1600" dirty="0" smtClean="0">
                <a:latin typeface="+mj-lt"/>
              </a:rPr>
              <a:t>inverter design </a:t>
            </a:r>
            <a:r>
              <a:rPr lang="en-US" sz="1600" dirty="0">
                <a:latin typeface="+mj-lt"/>
              </a:rPr>
              <a:t>with </a:t>
            </a:r>
            <a:r>
              <a:rPr lang="en-US" sz="1600" dirty="0"/>
              <a:t>(</a:t>
            </a:r>
            <a:r>
              <a:rPr lang="en-US" sz="1600" i="1" dirty="0"/>
              <a:t>W</a:t>
            </a:r>
            <a:r>
              <a:rPr lang="en-US" sz="1600" dirty="0"/>
              <a:t>/</a:t>
            </a:r>
            <a:r>
              <a:rPr lang="en-US" sz="1600" i="1" dirty="0"/>
              <a:t>L</a:t>
            </a:r>
            <a:r>
              <a:rPr lang="en-US" sz="1600" dirty="0"/>
              <a:t>)</a:t>
            </a:r>
            <a:r>
              <a:rPr lang="en-US" sz="1600" i="1" baseline="-25000" dirty="0"/>
              <a:t>n</a:t>
            </a:r>
            <a:r>
              <a:rPr lang="en-US" sz="1600" dirty="0" smtClean="0">
                <a:latin typeface="+mj-lt"/>
              </a:rPr>
              <a:t>= </a:t>
            </a:r>
            <a:r>
              <a:rPr lang="en-US" sz="1600" dirty="0">
                <a:latin typeface="+mj-lt"/>
              </a:rPr>
              <a:t>2 and </a:t>
            </a:r>
            <a:r>
              <a:rPr lang="en-US" sz="1600" dirty="0"/>
              <a:t>(</a:t>
            </a:r>
            <a:r>
              <a:rPr lang="en-US" sz="1600" i="1" dirty="0" smtClean="0"/>
              <a:t>W</a:t>
            </a:r>
            <a:r>
              <a:rPr lang="en-US" sz="1600" dirty="0" smtClean="0"/>
              <a:t>/</a:t>
            </a:r>
            <a:r>
              <a:rPr lang="en-US" sz="1600" i="1" dirty="0" smtClean="0"/>
              <a:t>L</a:t>
            </a:r>
            <a:r>
              <a:rPr lang="en-US" sz="1600" dirty="0" smtClean="0"/>
              <a:t>)</a:t>
            </a:r>
            <a:r>
              <a:rPr lang="en-US" sz="1600" i="1" baseline="-25000" dirty="0" smtClean="0"/>
              <a:t>p</a:t>
            </a:r>
            <a:r>
              <a:rPr lang="en-US" sz="1600" dirty="0" smtClean="0">
                <a:latin typeface="+mj-lt"/>
              </a:rPr>
              <a:t>= </a:t>
            </a:r>
            <a:r>
              <a:rPr lang="en-US" sz="1600" dirty="0">
                <a:latin typeface="+mj-lt"/>
              </a:rPr>
              <a:t>4. (b) If the load </a:t>
            </a:r>
            <a:r>
              <a:rPr lang="en-US" sz="1600" dirty="0" smtClean="0">
                <a:latin typeface="+mj-lt"/>
              </a:rPr>
              <a:t>capacitance of </a:t>
            </a:r>
            <a:r>
              <a:rPr lang="en-US" sz="1600" dirty="0">
                <a:latin typeface="+mj-lt"/>
              </a:rPr>
              <a:t>the NOR gate doubles, determine the required W/L ratios </a:t>
            </a:r>
            <a:r>
              <a:rPr lang="en-US" sz="1600" dirty="0" smtClean="0">
                <a:latin typeface="+mj-lt"/>
              </a:rPr>
              <a:t>to provide </a:t>
            </a:r>
            <a:r>
              <a:rPr lang="en-US" sz="1600" dirty="0">
                <a:latin typeface="+mj-lt"/>
              </a:rPr>
              <a:t>the same switching speed as the logic gate in part (a).</a:t>
            </a:r>
            <a:endParaRPr lang="en-GB" sz="16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320323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95536" y="476672"/>
            <a:ext cx="8229600" cy="504056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Q &amp; A </a:t>
            </a:r>
            <a:endParaRPr lang="tr-TR" sz="2800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685800" y="1066800"/>
            <a:ext cx="8458200" cy="5105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66928" indent="-457200">
              <a:buFont typeface="+mj-lt"/>
              <a:buAutoNum type="arabicPeriod" startAt="13"/>
            </a:pPr>
            <a:r>
              <a:rPr lang="en-US" sz="1600" dirty="0">
                <a:latin typeface="+mj-lt"/>
              </a:rPr>
              <a:t>Figure </a:t>
            </a:r>
            <a:r>
              <a:rPr lang="en-US" sz="1600" dirty="0" smtClean="0">
                <a:latin typeface="+mj-lt"/>
              </a:rPr>
              <a:t>below </a:t>
            </a:r>
            <a:r>
              <a:rPr lang="en-US" sz="1600" dirty="0">
                <a:latin typeface="+mj-lt"/>
              </a:rPr>
              <a:t>shows a classic CMOS logic circuit. (a) What is the </a:t>
            </a:r>
            <a:r>
              <a:rPr lang="en-US" sz="1600" dirty="0" smtClean="0">
                <a:latin typeface="+mj-lt"/>
              </a:rPr>
              <a:t>logic function </a:t>
            </a:r>
            <a:r>
              <a:rPr lang="en-US" sz="1600" dirty="0">
                <a:latin typeface="+mj-lt"/>
              </a:rPr>
              <a:t>performed by the circuit? (b) Design the NMOS network</a:t>
            </a:r>
            <a:r>
              <a:rPr lang="en-US" sz="1600">
                <a:latin typeface="+mj-lt"/>
              </a:rPr>
              <a:t>. </a:t>
            </a:r>
            <a:endParaRPr lang="en-GB" sz="1600" dirty="0" smtClean="0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856" y="2349556"/>
            <a:ext cx="3168352" cy="381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242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95536" y="476672"/>
            <a:ext cx="8229600" cy="504056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Q &amp; A </a:t>
            </a:r>
            <a:endParaRPr lang="tr-TR" sz="2800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685800" y="1066800"/>
            <a:ext cx="8458200" cy="5105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66928" indent="-457200">
              <a:buFont typeface="+mj-lt"/>
              <a:buAutoNum type="arabicPeriod" startAt="14"/>
            </a:pPr>
            <a:r>
              <a:rPr lang="en-US" sz="1600" dirty="0">
                <a:latin typeface="+mj-lt"/>
              </a:rPr>
              <a:t>(a) Given inputs A, B, C, </a:t>
            </a:r>
            <a:r>
              <a:rPr lang="en-US" sz="1600" dirty="0" smtClean="0">
                <a:latin typeface="+mj-lt"/>
              </a:rPr>
              <a:t>A</a:t>
            </a:r>
            <a:r>
              <a:rPr lang="en-US" sz="1600" dirty="0">
                <a:latin typeface="+mj-lt"/>
              </a:rPr>
              <a:t>, </a:t>
            </a:r>
            <a:r>
              <a:rPr lang="en-US" sz="1600" dirty="0" smtClean="0">
                <a:latin typeface="+mj-lt"/>
              </a:rPr>
              <a:t>B</a:t>
            </a:r>
            <a:r>
              <a:rPr lang="en-US" sz="1600" dirty="0">
                <a:latin typeface="+mj-lt"/>
              </a:rPr>
              <a:t>, and </a:t>
            </a:r>
            <a:r>
              <a:rPr lang="en-US" sz="1600" dirty="0" smtClean="0">
                <a:latin typeface="+mj-lt"/>
              </a:rPr>
              <a:t>C </a:t>
            </a:r>
            <a:r>
              <a:rPr lang="en-US" sz="1600" dirty="0">
                <a:latin typeface="+mj-lt"/>
              </a:rPr>
              <a:t>, design a CMOS circuit to </a:t>
            </a:r>
            <a:r>
              <a:rPr lang="en-US" sz="1600" dirty="0" smtClean="0">
                <a:latin typeface="+mj-lt"/>
              </a:rPr>
              <a:t>implement the </a:t>
            </a:r>
            <a:r>
              <a:rPr lang="en-US" sz="1600" dirty="0">
                <a:latin typeface="+mj-lt"/>
              </a:rPr>
              <a:t>logic function Y = A </a:t>
            </a:r>
            <a:r>
              <a:rPr lang="en-US" sz="1600" dirty="0" smtClean="0">
                <a:latin typeface="+mj-lt"/>
              </a:rPr>
              <a:t>B C + A B C </a:t>
            </a:r>
            <a:r>
              <a:rPr lang="en-US" sz="1600" dirty="0">
                <a:latin typeface="+mj-lt"/>
              </a:rPr>
              <a:t>+ </a:t>
            </a:r>
            <a:r>
              <a:rPr lang="en-US" sz="1600" dirty="0" smtClean="0">
                <a:latin typeface="+mj-lt"/>
              </a:rPr>
              <a:t> A B C </a:t>
            </a:r>
            <a:r>
              <a:rPr lang="en-US" sz="1600" dirty="0">
                <a:latin typeface="+mj-lt"/>
              </a:rPr>
              <a:t>. The design should not </a:t>
            </a:r>
            <a:r>
              <a:rPr lang="en-US" sz="1600" dirty="0" smtClean="0">
                <a:latin typeface="+mj-lt"/>
              </a:rPr>
              <a:t>include a </a:t>
            </a:r>
            <a:r>
              <a:rPr lang="en-US" sz="1600" dirty="0">
                <a:latin typeface="+mj-lt"/>
              </a:rPr>
              <a:t>CMOS inverter at the output. </a:t>
            </a:r>
            <a:endParaRPr lang="en-GB" sz="1600" dirty="0" smtClean="0">
              <a:latin typeface="+mj-lt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3598392" y="1124744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828426" y="1113244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09918" y="1139126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482712" y="1363407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648036" y="1360534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178577" y="1377788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532258" y="1377791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075716" y="1377789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74122" y="1377787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70912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95536" y="476672"/>
            <a:ext cx="8229600" cy="504056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Q &amp; A </a:t>
            </a:r>
            <a:endParaRPr lang="tr-TR" sz="2800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685800" y="1066800"/>
            <a:ext cx="8458200" cy="5105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66928" indent="-457200">
              <a:buFont typeface="+mj-lt"/>
              <a:buAutoNum type="arabicPeriod" startAt="14"/>
            </a:pPr>
            <a:r>
              <a:rPr lang="en-US" sz="1600" dirty="0">
                <a:latin typeface="+mj-lt"/>
              </a:rPr>
              <a:t>(a) Given inputs A, B, C, </a:t>
            </a:r>
            <a:r>
              <a:rPr lang="en-US" sz="1600" dirty="0" smtClean="0">
                <a:latin typeface="+mj-lt"/>
              </a:rPr>
              <a:t>A</a:t>
            </a:r>
            <a:r>
              <a:rPr lang="en-US" sz="1600" dirty="0">
                <a:latin typeface="+mj-lt"/>
              </a:rPr>
              <a:t>, </a:t>
            </a:r>
            <a:r>
              <a:rPr lang="en-US" sz="1600" dirty="0" smtClean="0">
                <a:latin typeface="+mj-lt"/>
              </a:rPr>
              <a:t>B</a:t>
            </a:r>
            <a:r>
              <a:rPr lang="en-US" sz="1600" dirty="0">
                <a:latin typeface="+mj-lt"/>
              </a:rPr>
              <a:t>, and </a:t>
            </a:r>
            <a:r>
              <a:rPr lang="en-US" sz="1600" dirty="0" smtClean="0">
                <a:latin typeface="+mj-lt"/>
              </a:rPr>
              <a:t>C </a:t>
            </a:r>
            <a:r>
              <a:rPr lang="en-US" sz="1600" dirty="0">
                <a:latin typeface="+mj-lt"/>
              </a:rPr>
              <a:t>, design a CMOS circuit to </a:t>
            </a:r>
            <a:r>
              <a:rPr lang="en-US" sz="1600" dirty="0" smtClean="0">
                <a:latin typeface="+mj-lt"/>
              </a:rPr>
              <a:t>implement the </a:t>
            </a:r>
            <a:r>
              <a:rPr lang="en-US" sz="1600" dirty="0">
                <a:latin typeface="+mj-lt"/>
              </a:rPr>
              <a:t>logic function Y = A </a:t>
            </a:r>
            <a:r>
              <a:rPr lang="en-US" sz="1600" dirty="0" smtClean="0">
                <a:latin typeface="+mj-lt"/>
              </a:rPr>
              <a:t>B C + A B C </a:t>
            </a:r>
            <a:r>
              <a:rPr lang="en-US" sz="1600" dirty="0">
                <a:latin typeface="+mj-lt"/>
              </a:rPr>
              <a:t>+ </a:t>
            </a:r>
            <a:r>
              <a:rPr lang="en-US" sz="1600" dirty="0" smtClean="0">
                <a:latin typeface="+mj-lt"/>
              </a:rPr>
              <a:t> A B C </a:t>
            </a:r>
            <a:r>
              <a:rPr lang="en-US" sz="1600" dirty="0">
                <a:latin typeface="+mj-lt"/>
              </a:rPr>
              <a:t>. The design should not </a:t>
            </a:r>
            <a:r>
              <a:rPr lang="en-US" sz="1600" dirty="0" smtClean="0">
                <a:latin typeface="+mj-lt"/>
              </a:rPr>
              <a:t>include a </a:t>
            </a:r>
            <a:r>
              <a:rPr lang="en-US" sz="1600" dirty="0">
                <a:latin typeface="+mj-lt"/>
              </a:rPr>
              <a:t>CMOS inverter at the output. </a:t>
            </a:r>
            <a:endParaRPr lang="en-GB" sz="1600" dirty="0" smtClean="0">
              <a:latin typeface="+mj-lt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3598392" y="1124744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828426" y="1113244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09918" y="1139126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482712" y="1363407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648036" y="1360534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178577" y="1377788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532258" y="1377791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075716" y="1377789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74122" y="1377787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2478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95536" y="476672"/>
            <a:ext cx="8229600" cy="504056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Q &amp; A </a:t>
            </a:r>
            <a:endParaRPr lang="tr-TR" sz="2800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685800" y="1066800"/>
            <a:ext cx="8458200" cy="5105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66928" indent="-457200">
              <a:buFont typeface="+mj-lt"/>
              <a:buAutoNum type="arabicPeriod" startAt="14"/>
            </a:pPr>
            <a:r>
              <a:rPr lang="en-US" sz="1600" dirty="0">
                <a:latin typeface="+mj-lt"/>
              </a:rPr>
              <a:t>(a) Given inputs A, B, C, </a:t>
            </a:r>
            <a:r>
              <a:rPr lang="en-US" sz="1600" dirty="0" smtClean="0">
                <a:latin typeface="+mj-lt"/>
              </a:rPr>
              <a:t>A</a:t>
            </a:r>
            <a:r>
              <a:rPr lang="en-US" sz="1600" dirty="0">
                <a:latin typeface="+mj-lt"/>
              </a:rPr>
              <a:t>, </a:t>
            </a:r>
            <a:r>
              <a:rPr lang="en-US" sz="1600" dirty="0" smtClean="0">
                <a:latin typeface="+mj-lt"/>
              </a:rPr>
              <a:t>B</a:t>
            </a:r>
            <a:r>
              <a:rPr lang="en-US" sz="1600" dirty="0">
                <a:latin typeface="+mj-lt"/>
              </a:rPr>
              <a:t>, and </a:t>
            </a:r>
            <a:r>
              <a:rPr lang="en-US" sz="1600" dirty="0" smtClean="0">
                <a:latin typeface="+mj-lt"/>
              </a:rPr>
              <a:t>C </a:t>
            </a:r>
            <a:r>
              <a:rPr lang="en-US" sz="1600" dirty="0">
                <a:latin typeface="+mj-lt"/>
              </a:rPr>
              <a:t>, design a CMOS circuit to </a:t>
            </a:r>
            <a:r>
              <a:rPr lang="en-US" sz="1600" dirty="0" smtClean="0">
                <a:latin typeface="+mj-lt"/>
              </a:rPr>
              <a:t>implement the </a:t>
            </a:r>
            <a:r>
              <a:rPr lang="en-US" sz="1600" dirty="0">
                <a:latin typeface="+mj-lt"/>
              </a:rPr>
              <a:t>logic function Y = A </a:t>
            </a:r>
            <a:r>
              <a:rPr lang="en-US" sz="1600" dirty="0" smtClean="0">
                <a:latin typeface="+mj-lt"/>
              </a:rPr>
              <a:t>B C + A B C </a:t>
            </a:r>
            <a:r>
              <a:rPr lang="en-US" sz="1600" dirty="0">
                <a:latin typeface="+mj-lt"/>
              </a:rPr>
              <a:t>+ </a:t>
            </a:r>
            <a:r>
              <a:rPr lang="en-US" sz="1600" dirty="0" smtClean="0">
                <a:latin typeface="+mj-lt"/>
              </a:rPr>
              <a:t> A B C </a:t>
            </a:r>
            <a:r>
              <a:rPr lang="en-US" sz="1600" dirty="0">
                <a:latin typeface="+mj-lt"/>
              </a:rPr>
              <a:t>. The design should not </a:t>
            </a:r>
            <a:r>
              <a:rPr lang="en-US" sz="1600" dirty="0" smtClean="0">
                <a:latin typeface="+mj-lt"/>
              </a:rPr>
              <a:t>include a </a:t>
            </a:r>
            <a:r>
              <a:rPr lang="en-US" sz="1600" dirty="0">
                <a:latin typeface="+mj-lt"/>
              </a:rPr>
              <a:t>CMOS inverter at the output. </a:t>
            </a:r>
            <a:endParaRPr lang="en-GB" sz="1600" dirty="0" smtClean="0">
              <a:latin typeface="+mj-lt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3598392" y="1124744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828426" y="1113244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09918" y="1139126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482712" y="1363407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648036" y="1360534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178577" y="1377788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532258" y="1377791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075716" y="1377789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74122" y="1377787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79142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95536" y="476672"/>
            <a:ext cx="8229600" cy="504056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Q &amp; A </a:t>
            </a:r>
            <a:endParaRPr lang="tr-TR" sz="2800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685800" y="1066800"/>
            <a:ext cx="8458200" cy="5105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66928" indent="-457200">
              <a:buFont typeface="+mj-lt"/>
              <a:buAutoNum type="arabicPeriod" startAt="15"/>
            </a:pPr>
            <a:r>
              <a:rPr lang="en-US" sz="1600" dirty="0">
                <a:latin typeface="+mj-lt"/>
              </a:rPr>
              <a:t>(a) Figure </a:t>
            </a:r>
            <a:r>
              <a:rPr lang="en-US" sz="1600" dirty="0" smtClean="0">
                <a:latin typeface="+mj-lt"/>
              </a:rPr>
              <a:t>below </a:t>
            </a:r>
            <a:r>
              <a:rPr lang="en-US" sz="1600" dirty="0">
                <a:latin typeface="+mj-lt"/>
              </a:rPr>
              <a:t>shows a clocked CMOS logic circuit. Make a table </a:t>
            </a:r>
            <a:r>
              <a:rPr lang="en-US" sz="1600" dirty="0" smtClean="0">
                <a:latin typeface="+mj-lt"/>
              </a:rPr>
              <a:t>showing the </a:t>
            </a:r>
            <a:r>
              <a:rPr lang="en-US" sz="1600" dirty="0">
                <a:latin typeface="+mj-lt"/>
              </a:rPr>
              <a:t>state of each transistor (“on” or “off ”), and determine the </a:t>
            </a:r>
            <a:r>
              <a:rPr lang="en-US" sz="1600" dirty="0" smtClean="0">
                <a:latin typeface="+mj-lt"/>
              </a:rPr>
              <a:t>output voltages </a:t>
            </a:r>
            <a:r>
              <a:rPr lang="en-US" sz="1600" i="1" dirty="0" smtClean="0"/>
              <a:t>v</a:t>
            </a:r>
            <a:r>
              <a:rPr lang="en-US" sz="1600" i="1" baseline="-25000" dirty="0" smtClean="0"/>
              <a:t>O1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>
                <a:latin typeface="+mj-lt"/>
              </a:rPr>
              <a:t>and </a:t>
            </a:r>
            <a:r>
              <a:rPr lang="en-US" sz="1600" i="1" dirty="0" smtClean="0"/>
              <a:t>v</a:t>
            </a:r>
            <a:r>
              <a:rPr lang="en-US" sz="1600" i="1" baseline="-25000" dirty="0" smtClean="0"/>
              <a:t>O2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>
                <a:latin typeface="+mj-lt"/>
              </a:rPr>
              <a:t>for the input logic states listed in the following </a:t>
            </a:r>
            <a:r>
              <a:rPr lang="en-US" sz="1600" dirty="0" smtClean="0">
                <a:latin typeface="+mj-lt"/>
              </a:rPr>
              <a:t>table. Assume </a:t>
            </a:r>
            <a:r>
              <a:rPr lang="en-US" sz="1600" dirty="0">
                <a:latin typeface="+mj-lt"/>
              </a:rPr>
              <a:t>the input conditions are sequential in time from state 1 to state 6</a:t>
            </a:r>
            <a:r>
              <a:rPr lang="en-US" sz="1600" dirty="0" smtClean="0">
                <a:latin typeface="+mj-lt"/>
              </a:rPr>
              <a:t>.</a:t>
            </a:r>
            <a:br>
              <a:rPr lang="en-US" sz="1600" dirty="0" smtClean="0">
                <a:latin typeface="+mj-lt"/>
              </a:rPr>
            </a:br>
            <a:r>
              <a:rPr lang="en-US" sz="1600" dirty="0" smtClean="0">
                <a:latin typeface="+mj-lt"/>
              </a:rPr>
              <a:t>(</a:t>
            </a:r>
            <a:r>
              <a:rPr lang="en-US" sz="1600" dirty="0">
                <a:latin typeface="+mj-lt"/>
              </a:rPr>
              <a:t>b) What logic function does the circuit implement?</a:t>
            </a:r>
            <a:endParaRPr lang="en-GB" sz="1600" dirty="0" smtClean="0">
              <a:latin typeface="+mj-lt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2636912"/>
            <a:ext cx="4755587" cy="410445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0669" y="4725144"/>
            <a:ext cx="4781055" cy="1902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2023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95536" y="476672"/>
            <a:ext cx="8229600" cy="504056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Q &amp; A </a:t>
            </a:r>
            <a:endParaRPr lang="tr-TR" sz="2800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685800" y="1066800"/>
            <a:ext cx="8458200" cy="5105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66928" indent="-457200">
              <a:buFont typeface="+mj-lt"/>
              <a:buAutoNum type="arabicPeriod" startAt="16"/>
            </a:pPr>
            <a:r>
              <a:rPr lang="en-US" sz="1600" dirty="0">
                <a:latin typeface="+mj-lt"/>
              </a:rPr>
              <a:t>Consider the circuit </a:t>
            </a:r>
            <a:r>
              <a:rPr lang="en-US" sz="1600" dirty="0" smtClean="0">
                <a:latin typeface="+mj-lt"/>
              </a:rPr>
              <a:t>below. </a:t>
            </a:r>
            <a:r>
              <a:rPr lang="en-US" sz="1600" dirty="0">
                <a:latin typeface="+mj-lt"/>
              </a:rPr>
              <a:t>What logic function is </a:t>
            </a:r>
            <a:r>
              <a:rPr lang="en-US" sz="1600" dirty="0" smtClean="0">
                <a:latin typeface="+mj-lt"/>
              </a:rPr>
              <a:t>implemented by </a:t>
            </a:r>
            <a:r>
              <a:rPr lang="en-US" sz="1600" dirty="0">
                <a:latin typeface="+mj-lt"/>
              </a:rPr>
              <a:t>this circuit? Are there any potential problems with this circuit?</a:t>
            </a:r>
            <a:endParaRPr lang="en-GB" sz="1600" dirty="0" smtClean="0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832" y="1772816"/>
            <a:ext cx="3982282" cy="2971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639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95536" y="476672"/>
            <a:ext cx="8229600" cy="504056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Q &amp; A </a:t>
            </a:r>
            <a:endParaRPr lang="tr-TR" sz="2800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685800" y="1066800"/>
            <a:ext cx="7772400" cy="5105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66928" indent="-457200">
              <a:buFont typeface="+mj-lt"/>
              <a:buAutoNum type="arabicPeriod"/>
            </a:pPr>
            <a:r>
              <a:rPr lang="en-US" sz="2000" dirty="0">
                <a:latin typeface="+mj-lt"/>
              </a:rPr>
              <a:t>In the depletion-load NMOS inverter </a:t>
            </a:r>
            <a:r>
              <a:rPr lang="en-US" sz="2000" dirty="0" smtClean="0">
                <a:latin typeface="+mj-lt"/>
              </a:rPr>
              <a:t>circuit, let </a:t>
            </a:r>
            <a:r>
              <a:rPr lang="en-US" sz="2000" i="1" dirty="0" smtClean="0">
                <a:latin typeface="+mj-lt"/>
              </a:rPr>
              <a:t>V</a:t>
            </a:r>
            <a:r>
              <a:rPr lang="en-US" sz="2000" i="1" baseline="-25000" dirty="0" smtClean="0">
                <a:latin typeface="+mj-lt"/>
              </a:rPr>
              <a:t>T </a:t>
            </a:r>
            <a:r>
              <a:rPr lang="en-US" sz="2000" i="1" baseline="-25000" dirty="0">
                <a:latin typeface="+mj-lt"/>
              </a:rPr>
              <a:t>ND </a:t>
            </a:r>
            <a:r>
              <a:rPr lang="en-US" sz="2000" dirty="0">
                <a:latin typeface="+mj-lt"/>
              </a:rPr>
              <a:t>= 0</a:t>
            </a:r>
            <a:r>
              <a:rPr lang="en-US" sz="2000" i="1" dirty="0">
                <a:latin typeface="+mj-lt"/>
              </a:rPr>
              <a:t>.</a:t>
            </a:r>
            <a:r>
              <a:rPr lang="en-US" sz="2000" dirty="0">
                <a:latin typeface="+mj-lt"/>
              </a:rPr>
              <a:t>5 V and </a:t>
            </a:r>
            <a:r>
              <a:rPr lang="en-US" sz="2000" i="1" dirty="0">
                <a:latin typeface="+mj-lt"/>
              </a:rPr>
              <a:t>V</a:t>
            </a:r>
            <a:r>
              <a:rPr lang="en-US" sz="2000" i="1" baseline="-25000" dirty="0">
                <a:latin typeface="+mj-lt"/>
              </a:rPr>
              <a:t>DD</a:t>
            </a:r>
            <a:r>
              <a:rPr lang="en-US" sz="2000" i="1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= 3 V, </a:t>
            </a:r>
            <a:r>
              <a:rPr lang="en-US" sz="2000" i="1" dirty="0">
                <a:latin typeface="+mj-lt"/>
              </a:rPr>
              <a:t>K</a:t>
            </a:r>
            <a:r>
              <a:rPr lang="en-US" sz="2000" i="1" baseline="-25000" dirty="0">
                <a:latin typeface="+mj-lt"/>
              </a:rPr>
              <a:t>L</a:t>
            </a:r>
            <a:r>
              <a:rPr lang="en-US" sz="2000" i="1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= 50 </a:t>
            </a:r>
            <a:r>
              <a:rPr lang="en-US" sz="2000" i="1" dirty="0" err="1">
                <a:latin typeface="+mj-lt"/>
              </a:rPr>
              <a:t>μ</a:t>
            </a:r>
            <a:r>
              <a:rPr lang="en-US" sz="2000" dirty="0" err="1">
                <a:latin typeface="+mj-lt"/>
              </a:rPr>
              <a:t>A</a:t>
            </a:r>
            <a:r>
              <a:rPr lang="en-US" sz="2000" dirty="0">
                <a:latin typeface="+mj-lt"/>
              </a:rPr>
              <a:t>/V</a:t>
            </a:r>
            <a:r>
              <a:rPr lang="en-US" sz="2000" baseline="30000" dirty="0">
                <a:latin typeface="+mj-lt"/>
              </a:rPr>
              <a:t>2</a:t>
            </a:r>
            <a:r>
              <a:rPr lang="en-US" sz="2000" dirty="0">
                <a:latin typeface="+mj-lt"/>
              </a:rPr>
              <a:t>, and </a:t>
            </a:r>
            <a:r>
              <a:rPr lang="en-US" sz="2000" i="1" dirty="0">
                <a:latin typeface="+mj-lt"/>
              </a:rPr>
              <a:t>K</a:t>
            </a:r>
            <a:r>
              <a:rPr lang="en-US" sz="2000" i="1" baseline="-25000" dirty="0">
                <a:latin typeface="+mj-lt"/>
              </a:rPr>
              <a:t>D</a:t>
            </a:r>
            <a:r>
              <a:rPr lang="en-US" sz="2000" i="1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= 500 </a:t>
            </a:r>
            <a:r>
              <a:rPr lang="en-US" sz="2000" i="1" dirty="0" err="1" smtClean="0">
                <a:latin typeface="+mj-lt"/>
              </a:rPr>
              <a:t>μ</a:t>
            </a:r>
            <a:r>
              <a:rPr lang="en-US" sz="2000" dirty="0" err="1" smtClean="0">
                <a:latin typeface="+mj-lt"/>
              </a:rPr>
              <a:t>A</a:t>
            </a:r>
            <a:r>
              <a:rPr lang="en-US" sz="2000" dirty="0" smtClean="0">
                <a:latin typeface="+mj-lt"/>
              </a:rPr>
              <a:t>/V</a:t>
            </a:r>
            <a:r>
              <a:rPr lang="en-US" sz="2000" baseline="30000" dirty="0" smtClean="0">
                <a:latin typeface="+mj-lt"/>
              </a:rPr>
              <a:t>2</a:t>
            </a:r>
            <a:r>
              <a:rPr lang="en-US" sz="2000" dirty="0" smtClean="0">
                <a:latin typeface="+mj-lt"/>
              </a:rPr>
              <a:t>. Calculate </a:t>
            </a:r>
            <a:r>
              <a:rPr lang="en-US" sz="2000" dirty="0">
                <a:latin typeface="+mj-lt"/>
              </a:rPr>
              <a:t>the value of </a:t>
            </a:r>
            <a:r>
              <a:rPr lang="en-US" sz="2000" i="1" dirty="0">
                <a:latin typeface="+mj-lt"/>
              </a:rPr>
              <a:t>V</a:t>
            </a:r>
            <a:r>
              <a:rPr lang="en-US" sz="2000" i="1" baseline="-25000" dirty="0">
                <a:latin typeface="+mj-lt"/>
              </a:rPr>
              <a:t>T NL </a:t>
            </a:r>
            <a:r>
              <a:rPr lang="en-US" sz="2000" dirty="0">
                <a:latin typeface="+mj-lt"/>
              </a:rPr>
              <a:t>such that </a:t>
            </a:r>
            <a:r>
              <a:rPr lang="en-US" sz="2000" i="1" dirty="0" err="1">
                <a:latin typeface="+mj-lt"/>
              </a:rPr>
              <a:t>v</a:t>
            </a:r>
            <a:r>
              <a:rPr lang="en-US" sz="2000" i="1" baseline="-25000" dirty="0" err="1">
                <a:latin typeface="+mj-lt"/>
              </a:rPr>
              <a:t>O</a:t>
            </a:r>
            <a:r>
              <a:rPr lang="en-US" sz="2000" i="1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= 0</a:t>
            </a:r>
            <a:r>
              <a:rPr lang="en-US" sz="2000" i="1" dirty="0">
                <a:latin typeface="+mj-lt"/>
              </a:rPr>
              <a:t>.</a:t>
            </a:r>
            <a:r>
              <a:rPr lang="en-US" sz="2000" dirty="0">
                <a:latin typeface="+mj-lt"/>
              </a:rPr>
              <a:t>10 V when </a:t>
            </a:r>
            <a:r>
              <a:rPr lang="en-US" sz="2000" i="1" dirty="0" err="1">
                <a:latin typeface="+mj-lt"/>
              </a:rPr>
              <a:t>v</a:t>
            </a:r>
            <a:r>
              <a:rPr lang="en-US" sz="2000" i="1" baseline="-25000" dirty="0" err="1">
                <a:latin typeface="+mj-lt"/>
              </a:rPr>
              <a:t>I</a:t>
            </a:r>
            <a:r>
              <a:rPr lang="en-US" sz="2000" i="1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= 3 V.</a:t>
            </a:r>
            <a:endParaRPr lang="en-GB" sz="2000" dirty="0" smtClean="0"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3888" y="2492896"/>
            <a:ext cx="2843066" cy="4022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37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95536" y="476672"/>
            <a:ext cx="8229600" cy="504056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Q &amp; A </a:t>
            </a:r>
            <a:endParaRPr lang="tr-TR" sz="2800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685800" y="1066800"/>
            <a:ext cx="8458200" cy="5105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66928" indent="-457200">
              <a:buFont typeface="+mj-lt"/>
              <a:buAutoNum type="arabicPeriod" startAt="17"/>
            </a:pPr>
            <a:r>
              <a:rPr lang="en-US" sz="1600" dirty="0"/>
              <a:t>What is the logic function implemented by the circuit in </a:t>
            </a:r>
            <a:r>
              <a:rPr lang="en-US" sz="1600" dirty="0" smtClean="0"/>
              <a:t>the Figure below?</a:t>
            </a:r>
            <a:endParaRPr lang="en-GB" sz="1600" dirty="0" smtClean="0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1553237"/>
            <a:ext cx="4535484" cy="4705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5965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95536" y="476672"/>
            <a:ext cx="8229600" cy="504056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Q &amp; A </a:t>
            </a:r>
            <a:endParaRPr lang="tr-TR" sz="2800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685800" y="1066800"/>
            <a:ext cx="8458200" cy="5105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2628" indent="-342900">
              <a:buFont typeface="+mj-lt"/>
              <a:buAutoNum type="arabicPeriod" startAt="18"/>
            </a:pPr>
            <a:r>
              <a:rPr lang="en-US" sz="1600" dirty="0"/>
              <a:t>(a) Design an NMOS pass transistor logic circuit to perform the </a:t>
            </a:r>
            <a:r>
              <a:rPr lang="en-US" sz="1600" dirty="0" smtClean="0"/>
              <a:t>function </a:t>
            </a:r>
            <a:br>
              <a:rPr lang="en-US" sz="1600" dirty="0" smtClean="0"/>
            </a:br>
            <a:r>
              <a:rPr lang="en-US" sz="1600" i="1" dirty="0" smtClean="0"/>
              <a:t>Y </a:t>
            </a:r>
            <a:r>
              <a:rPr lang="en-US" sz="1600" dirty="0"/>
              <a:t>= </a:t>
            </a:r>
            <a:r>
              <a:rPr lang="en-US" sz="1600" i="1" dirty="0"/>
              <a:t>A </a:t>
            </a:r>
            <a:r>
              <a:rPr lang="en-US" sz="1600" dirty="0"/>
              <a:t>+ </a:t>
            </a:r>
            <a:r>
              <a:rPr lang="en-US" sz="1600" i="1" dirty="0"/>
              <a:t>B(C </a:t>
            </a:r>
            <a:r>
              <a:rPr lang="en-US" sz="1600" dirty="0"/>
              <a:t>+ </a:t>
            </a:r>
            <a:r>
              <a:rPr lang="en-US" sz="1600" i="1" dirty="0"/>
              <a:t>D)</a:t>
            </a:r>
            <a:r>
              <a:rPr lang="en-US" sz="1600" dirty="0"/>
              <a:t>. Assume that both the variable and its </a:t>
            </a:r>
            <a:r>
              <a:rPr lang="en-US" sz="1600" dirty="0" smtClean="0"/>
              <a:t>complement are </a:t>
            </a:r>
            <a:r>
              <a:rPr lang="en-US" sz="1600" dirty="0"/>
              <a:t>available as input signals. (b) Repeat part (a) for the </a:t>
            </a:r>
            <a:r>
              <a:rPr lang="en-US" sz="1600" dirty="0" smtClean="0"/>
              <a:t>function </a:t>
            </a:r>
            <a:r>
              <a:rPr lang="tr-TR" sz="1600" i="1" dirty="0" smtClean="0"/>
              <a:t>Y </a:t>
            </a:r>
            <a:r>
              <a:rPr lang="tr-TR" sz="1600" dirty="0"/>
              <a:t>= </a:t>
            </a:r>
            <a:r>
              <a:rPr lang="tr-TR" sz="1600" i="1" dirty="0"/>
              <a:t>ABC </a:t>
            </a:r>
            <a:r>
              <a:rPr lang="tr-TR" sz="1600" dirty="0"/>
              <a:t>+ </a:t>
            </a:r>
            <a:r>
              <a:rPr lang="tr-TR" sz="1600" i="1" dirty="0" smtClean="0"/>
              <a:t>ABC</a:t>
            </a:r>
            <a:r>
              <a:rPr lang="tr-TR" sz="1600" dirty="0" smtClean="0"/>
              <a:t>.</a:t>
            </a:r>
            <a:endParaRPr lang="en-GB" sz="1600" dirty="0" smtClean="0">
              <a:latin typeface="+mj-lt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6680110" y="1620174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806632" y="1625926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925012" y="1625932"/>
            <a:ext cx="1440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40120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95536" y="476672"/>
            <a:ext cx="8229600" cy="504056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Q &amp; A </a:t>
            </a:r>
            <a:endParaRPr lang="tr-TR" sz="2800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685800" y="1066800"/>
            <a:ext cx="8458200" cy="5105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2628" indent="-342900">
              <a:buFont typeface="+mj-lt"/>
              <a:buAutoNum type="arabicPeriod" startAt="19"/>
            </a:pPr>
            <a:r>
              <a:rPr lang="en-GB" sz="1600" dirty="0" smtClean="0">
                <a:latin typeface="+mj-lt"/>
              </a:rPr>
              <a:t> </a:t>
            </a:r>
            <a:r>
              <a:rPr lang="en-US" sz="1600" dirty="0">
                <a:latin typeface="+mj-lt"/>
              </a:rPr>
              <a:t>Consider the circuit in </a:t>
            </a:r>
            <a:r>
              <a:rPr lang="en-US" sz="1600" dirty="0" smtClean="0">
                <a:latin typeface="+mj-lt"/>
              </a:rPr>
              <a:t>the figure below. </a:t>
            </a:r>
            <a:r>
              <a:rPr lang="en-US" sz="1600" dirty="0">
                <a:latin typeface="+mj-lt"/>
              </a:rPr>
              <a:t>(a) Determine the value of Y </a:t>
            </a:r>
            <a:r>
              <a:rPr lang="en-US" sz="1600" dirty="0" smtClean="0">
                <a:latin typeface="+mj-lt"/>
              </a:rPr>
              <a:t>for (</a:t>
            </a:r>
            <a:r>
              <a:rPr lang="en-US" sz="1600" dirty="0" err="1" smtClean="0">
                <a:latin typeface="+mj-lt"/>
              </a:rPr>
              <a:t>i</a:t>
            </a:r>
            <a:r>
              <a:rPr lang="en-US" sz="1600" dirty="0">
                <a:latin typeface="+mj-lt"/>
              </a:rPr>
              <a:t>) </a:t>
            </a:r>
            <a:r>
              <a:rPr lang="en-US" sz="1600" i="1" dirty="0">
                <a:latin typeface="+mj-lt"/>
              </a:rPr>
              <a:t>A</a:t>
            </a:r>
            <a:r>
              <a:rPr lang="en-US" sz="1600" dirty="0">
                <a:latin typeface="+mj-lt"/>
              </a:rPr>
              <a:t> = </a:t>
            </a:r>
            <a:r>
              <a:rPr lang="en-US" sz="1600" i="1" dirty="0">
                <a:latin typeface="+mj-lt"/>
              </a:rPr>
              <a:t>B</a:t>
            </a:r>
            <a:r>
              <a:rPr lang="en-US" sz="1600" dirty="0">
                <a:latin typeface="+mj-lt"/>
              </a:rPr>
              <a:t> = 0; (ii) </a:t>
            </a:r>
            <a:r>
              <a:rPr lang="en-US" sz="1600" i="1" dirty="0">
                <a:latin typeface="+mj-lt"/>
              </a:rPr>
              <a:t>A</a:t>
            </a:r>
            <a:r>
              <a:rPr lang="en-US" sz="1600" dirty="0">
                <a:latin typeface="+mj-lt"/>
              </a:rPr>
              <a:t> = 2.5 V, </a:t>
            </a:r>
            <a:r>
              <a:rPr lang="en-US" sz="1600" i="1" dirty="0">
                <a:latin typeface="+mj-lt"/>
              </a:rPr>
              <a:t>B</a:t>
            </a:r>
            <a:r>
              <a:rPr lang="en-US" sz="1600" dirty="0">
                <a:latin typeface="+mj-lt"/>
              </a:rPr>
              <a:t> = 0; (iii) </a:t>
            </a:r>
            <a:r>
              <a:rPr lang="en-US" sz="1600" i="1" dirty="0">
                <a:latin typeface="+mj-lt"/>
              </a:rPr>
              <a:t>A</a:t>
            </a:r>
            <a:r>
              <a:rPr lang="en-US" sz="1600" dirty="0">
                <a:latin typeface="+mj-lt"/>
              </a:rPr>
              <a:t> = 0, </a:t>
            </a:r>
            <a:r>
              <a:rPr lang="en-US" sz="1600" i="1" dirty="0">
                <a:latin typeface="+mj-lt"/>
              </a:rPr>
              <a:t>B</a:t>
            </a:r>
            <a:r>
              <a:rPr lang="en-US" sz="1600" dirty="0">
                <a:latin typeface="+mj-lt"/>
              </a:rPr>
              <a:t> = 2.5 V; </a:t>
            </a:r>
            <a:r>
              <a:rPr lang="en-US" sz="1600" dirty="0" smtClean="0">
                <a:latin typeface="+mj-lt"/>
              </a:rPr>
              <a:t>and (iv</a:t>
            </a:r>
            <a:r>
              <a:rPr lang="en-US" sz="1600" dirty="0">
                <a:latin typeface="+mj-lt"/>
              </a:rPr>
              <a:t>) </a:t>
            </a:r>
            <a:r>
              <a:rPr lang="en-US" sz="1600" i="1" dirty="0">
                <a:latin typeface="+mj-lt"/>
              </a:rPr>
              <a:t>A</a:t>
            </a:r>
            <a:r>
              <a:rPr lang="en-US" sz="1600" dirty="0">
                <a:latin typeface="+mj-lt"/>
              </a:rPr>
              <a:t> = </a:t>
            </a:r>
            <a:r>
              <a:rPr lang="en-US" sz="1600" i="1" dirty="0">
                <a:latin typeface="+mj-lt"/>
              </a:rPr>
              <a:t>B</a:t>
            </a:r>
            <a:r>
              <a:rPr lang="en-US" sz="1600" dirty="0">
                <a:latin typeface="+mj-lt"/>
              </a:rPr>
              <a:t> = 2.5 V. (b) What is the logic function implemented by </a:t>
            </a:r>
            <a:r>
              <a:rPr lang="en-US" sz="1600" dirty="0" smtClean="0">
                <a:latin typeface="+mj-lt"/>
              </a:rPr>
              <a:t>the circuit</a:t>
            </a:r>
            <a:r>
              <a:rPr lang="en-US" sz="1600" dirty="0">
                <a:latin typeface="+mj-lt"/>
              </a:rPr>
              <a:t>?</a:t>
            </a:r>
            <a:endParaRPr lang="en-GB" sz="1600" dirty="0" smtClean="0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1880" y="1916832"/>
            <a:ext cx="2880320" cy="4493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7587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95536" y="476672"/>
            <a:ext cx="8229600" cy="504056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Q &amp; A </a:t>
            </a:r>
            <a:endParaRPr lang="tr-TR" sz="2800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685800" y="1066800"/>
            <a:ext cx="8458200" cy="5105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66928" indent="-457200">
              <a:buFont typeface="+mj-lt"/>
              <a:buAutoNum type="arabicPeriod" startAt="20"/>
            </a:pPr>
            <a:r>
              <a:rPr lang="en-GB" sz="1600" dirty="0" smtClean="0">
                <a:latin typeface="+mj-lt"/>
              </a:rPr>
              <a:t> </a:t>
            </a:r>
            <a:r>
              <a:rPr lang="en-US" sz="1600" dirty="0">
                <a:latin typeface="+mj-lt"/>
                <a:ea typeface="ＭＳ Ｐゴシック" charset="-128"/>
                <a:sym typeface="Symbol" pitchFamily="18" charset="2"/>
              </a:rPr>
              <a:t>Which will have the greater resistance?</a:t>
            </a:r>
          </a:p>
          <a:p>
            <a:pPr marL="566928" indent="-457200">
              <a:buFont typeface="+mj-lt"/>
              <a:buAutoNum type="arabicPeriod" startAt="20"/>
            </a:pPr>
            <a:endParaRPr lang="en-GB" sz="1600" dirty="0" smtClean="0">
              <a:latin typeface="+mj-lt"/>
            </a:endParaRPr>
          </a:p>
          <a:p>
            <a:pPr marL="566928" indent="-457200">
              <a:buFont typeface="+mj-lt"/>
              <a:buAutoNum type="arabicPeriod" startAt="20"/>
            </a:pPr>
            <a:endParaRPr lang="en-GB" sz="1600" dirty="0">
              <a:latin typeface="+mj-lt"/>
            </a:endParaRPr>
          </a:p>
          <a:p>
            <a:pPr marL="566928" indent="-457200">
              <a:buFont typeface="+mj-lt"/>
              <a:buAutoNum type="arabicPeriod" startAt="20"/>
            </a:pPr>
            <a:endParaRPr lang="en-GB" sz="1600" dirty="0" smtClean="0">
              <a:latin typeface="+mj-lt"/>
            </a:endParaRPr>
          </a:p>
        </p:txBody>
      </p:sp>
      <p:sp>
        <p:nvSpPr>
          <p:cNvPr id="6" name="Line 15"/>
          <p:cNvSpPr>
            <a:spLocks noChangeShapeType="1"/>
          </p:cNvSpPr>
          <p:nvPr/>
        </p:nvSpPr>
        <p:spPr bwMode="auto">
          <a:xfrm>
            <a:off x="1676400" y="2176463"/>
            <a:ext cx="0" cy="377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7" name="Line 16"/>
          <p:cNvSpPr>
            <a:spLocks noChangeShapeType="1"/>
          </p:cNvSpPr>
          <p:nvPr/>
        </p:nvSpPr>
        <p:spPr bwMode="auto">
          <a:xfrm>
            <a:off x="1676400" y="3213100"/>
            <a:ext cx="0" cy="754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8" name="Text Box 18"/>
          <p:cNvSpPr txBox="1">
            <a:spLocks noChangeArrowheads="1"/>
          </p:cNvSpPr>
          <p:nvPr/>
        </p:nvSpPr>
        <p:spPr bwMode="auto">
          <a:xfrm>
            <a:off x="1173163" y="2171700"/>
            <a:ext cx="368300" cy="3968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sz="2000" i="1">
                <a:latin typeface="Arial" pitchFamily="34" charset="0"/>
              </a:rPr>
              <a:t>D</a:t>
            </a: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1030288" y="3370263"/>
            <a:ext cx="509587" cy="3968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sz="2000">
                <a:latin typeface="Arial" pitchFamily="34" charset="0"/>
              </a:rPr>
              <a:t>2</a:t>
            </a:r>
            <a:r>
              <a:rPr lang="en-US" sz="2000" i="1">
                <a:latin typeface="Arial" pitchFamily="34" charset="0"/>
              </a:rPr>
              <a:t>D</a:t>
            </a:r>
          </a:p>
        </p:txBody>
      </p:sp>
      <p:sp>
        <p:nvSpPr>
          <p:cNvPr id="10" name="AutoShape 39"/>
          <p:cNvSpPr>
            <a:spLocks noChangeArrowheads="1"/>
          </p:cNvSpPr>
          <p:nvPr/>
        </p:nvSpPr>
        <p:spPr bwMode="auto">
          <a:xfrm rot="16200000">
            <a:off x="3484562" y="696913"/>
            <a:ext cx="390525" cy="3365500"/>
          </a:xfrm>
          <a:prstGeom prst="can">
            <a:avLst>
              <a:gd name="adj" fmla="val 48755"/>
            </a:avLst>
          </a:prstGeom>
          <a:solidFill>
            <a:srgbClr val="99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41"/>
          <p:cNvSpPr>
            <a:spLocks noChangeArrowheads="1"/>
          </p:cNvSpPr>
          <p:nvPr/>
        </p:nvSpPr>
        <p:spPr bwMode="auto">
          <a:xfrm rot="16200000">
            <a:off x="2604294" y="2588419"/>
            <a:ext cx="758825" cy="2020887"/>
          </a:xfrm>
          <a:prstGeom prst="can">
            <a:avLst>
              <a:gd name="adj" fmla="val 41994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44"/>
          <p:cNvSpPr>
            <a:spLocks noChangeShapeType="1"/>
          </p:cNvSpPr>
          <p:nvPr/>
        </p:nvSpPr>
        <p:spPr bwMode="auto">
          <a:xfrm>
            <a:off x="2057400" y="2024063"/>
            <a:ext cx="32337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3" name="Line 46"/>
          <p:cNvSpPr>
            <a:spLocks noChangeShapeType="1"/>
          </p:cNvSpPr>
          <p:nvPr/>
        </p:nvSpPr>
        <p:spPr bwMode="auto">
          <a:xfrm>
            <a:off x="2057400" y="3068638"/>
            <a:ext cx="180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317060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95536" y="476672"/>
            <a:ext cx="8229600" cy="504056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Q &amp; A </a:t>
            </a:r>
            <a:endParaRPr lang="tr-TR" sz="2800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685800" y="1066800"/>
            <a:ext cx="8458200" cy="5105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66928" indent="-457200">
              <a:buFont typeface="+mj-lt"/>
              <a:buAutoNum type="arabicPeriod" startAt="21"/>
            </a:pPr>
            <a:r>
              <a:rPr lang="en-US" sz="1600" dirty="0">
                <a:latin typeface="Arial" pitchFamily="34" charset="0"/>
              </a:rPr>
              <a:t>What is the minimum diameter (</a:t>
            </a:r>
            <a:r>
              <a:rPr lang="en-US" sz="1600" i="1" dirty="0">
                <a:latin typeface="Arial" pitchFamily="34" charset="0"/>
              </a:rPr>
              <a:t>D</a:t>
            </a:r>
            <a:r>
              <a:rPr lang="en-US" sz="1600" dirty="0">
                <a:latin typeface="Arial" pitchFamily="34" charset="0"/>
              </a:rPr>
              <a:t>) of the wire so that </a:t>
            </a:r>
            <a:r>
              <a:rPr lang="en-US" sz="1600" i="1" dirty="0">
                <a:latin typeface="Arial" pitchFamily="34" charset="0"/>
              </a:rPr>
              <a:t>V</a:t>
            </a:r>
            <a:r>
              <a:rPr lang="en-US" sz="1600" dirty="0">
                <a:latin typeface="Arial" pitchFamily="34" charset="0"/>
              </a:rPr>
              <a:t> &lt; 1.5 V?</a:t>
            </a:r>
          </a:p>
          <a:p>
            <a:pPr marL="109728" indent="0">
              <a:buNone/>
            </a:pPr>
            <a:r>
              <a:rPr lang="en-GB" sz="1600" dirty="0" smtClean="0">
                <a:latin typeface="+mj-lt"/>
              </a:rPr>
              <a:t> </a:t>
            </a:r>
            <a:endParaRPr lang="en-GB" sz="1600" dirty="0" smtClean="0">
              <a:latin typeface="+mj-lt"/>
            </a:endParaRPr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2273300" y="2362200"/>
            <a:ext cx="4632325" cy="112713"/>
            <a:chOff x="1432" y="1488"/>
            <a:chExt cx="2918" cy="71"/>
          </a:xfrm>
        </p:grpSpPr>
        <p:sp>
          <p:nvSpPr>
            <p:cNvPr id="7" name="Freeform 26"/>
            <p:cNvSpPr>
              <a:spLocks/>
            </p:cNvSpPr>
            <p:nvPr/>
          </p:nvSpPr>
          <p:spPr bwMode="auto">
            <a:xfrm>
              <a:off x="1432" y="1488"/>
              <a:ext cx="78" cy="71"/>
            </a:xfrm>
            <a:custGeom>
              <a:avLst/>
              <a:gdLst>
                <a:gd name="T0" fmla="*/ 0 w 78"/>
                <a:gd name="T1" fmla="*/ 35 h 71"/>
                <a:gd name="T2" fmla="*/ 78 w 78"/>
                <a:gd name="T3" fmla="*/ 0 h 71"/>
                <a:gd name="T4" fmla="*/ 54 w 78"/>
                <a:gd name="T5" fmla="*/ 35 h 71"/>
                <a:gd name="T6" fmla="*/ 78 w 78"/>
                <a:gd name="T7" fmla="*/ 71 h 71"/>
                <a:gd name="T8" fmla="*/ 0 w 78"/>
                <a:gd name="T9" fmla="*/ 35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8"/>
                <a:gd name="T16" fmla="*/ 0 h 71"/>
                <a:gd name="T17" fmla="*/ 78 w 78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8" h="71">
                  <a:moveTo>
                    <a:pt x="0" y="35"/>
                  </a:moveTo>
                  <a:lnTo>
                    <a:pt x="78" y="0"/>
                  </a:lnTo>
                  <a:lnTo>
                    <a:pt x="54" y="35"/>
                  </a:lnTo>
                  <a:lnTo>
                    <a:pt x="78" y="71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27"/>
            <p:cNvSpPr>
              <a:spLocks/>
            </p:cNvSpPr>
            <p:nvPr/>
          </p:nvSpPr>
          <p:spPr bwMode="auto">
            <a:xfrm>
              <a:off x="4273" y="1488"/>
              <a:ext cx="77" cy="71"/>
            </a:xfrm>
            <a:custGeom>
              <a:avLst/>
              <a:gdLst>
                <a:gd name="T0" fmla="*/ 77 w 77"/>
                <a:gd name="T1" fmla="*/ 35 h 71"/>
                <a:gd name="T2" fmla="*/ 0 w 77"/>
                <a:gd name="T3" fmla="*/ 71 h 71"/>
                <a:gd name="T4" fmla="*/ 24 w 77"/>
                <a:gd name="T5" fmla="*/ 35 h 71"/>
                <a:gd name="T6" fmla="*/ 0 w 77"/>
                <a:gd name="T7" fmla="*/ 0 h 71"/>
                <a:gd name="T8" fmla="*/ 77 w 77"/>
                <a:gd name="T9" fmla="*/ 35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7"/>
                <a:gd name="T16" fmla="*/ 0 h 71"/>
                <a:gd name="T17" fmla="*/ 77 w 77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7" h="71">
                  <a:moveTo>
                    <a:pt x="77" y="35"/>
                  </a:moveTo>
                  <a:lnTo>
                    <a:pt x="0" y="71"/>
                  </a:lnTo>
                  <a:lnTo>
                    <a:pt x="24" y="35"/>
                  </a:lnTo>
                  <a:lnTo>
                    <a:pt x="0" y="0"/>
                  </a:lnTo>
                  <a:lnTo>
                    <a:pt x="77" y="35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28"/>
            <p:cNvSpPr>
              <a:spLocks noChangeShapeType="1"/>
            </p:cNvSpPr>
            <p:nvPr/>
          </p:nvSpPr>
          <p:spPr bwMode="auto">
            <a:xfrm>
              <a:off x="1486" y="1523"/>
              <a:ext cx="281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10" name="Rectangle 30"/>
          <p:cNvSpPr>
            <a:spLocks noChangeArrowheads="1"/>
          </p:cNvSpPr>
          <p:nvPr/>
        </p:nvSpPr>
        <p:spPr bwMode="auto">
          <a:xfrm>
            <a:off x="4152900" y="2278063"/>
            <a:ext cx="627063" cy="2651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32"/>
          <p:cNvSpPr>
            <a:spLocks noChangeShapeType="1"/>
          </p:cNvSpPr>
          <p:nvPr/>
        </p:nvSpPr>
        <p:spPr bwMode="auto">
          <a:xfrm>
            <a:off x="2263775" y="2846388"/>
            <a:ext cx="4613275" cy="1587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2" name="Rectangle 33"/>
          <p:cNvSpPr>
            <a:spLocks noChangeArrowheads="1"/>
          </p:cNvSpPr>
          <p:nvPr/>
        </p:nvSpPr>
        <p:spPr bwMode="auto">
          <a:xfrm>
            <a:off x="1352550" y="2663825"/>
            <a:ext cx="774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rgbClr val="996633"/>
                </a:solidFill>
                <a:latin typeface="Arial" pitchFamily="34" charset="0"/>
              </a:rPr>
              <a:t>Cu wire</a:t>
            </a:r>
            <a:endParaRPr lang="en-US">
              <a:latin typeface="Arial" pitchFamily="34" charset="0"/>
            </a:endParaRPr>
          </a:p>
        </p:txBody>
      </p:sp>
      <p:sp>
        <p:nvSpPr>
          <p:cNvPr id="13" name="Rectangle 37"/>
          <p:cNvSpPr>
            <a:spLocks noChangeArrowheads="1"/>
          </p:cNvSpPr>
          <p:nvPr/>
        </p:nvSpPr>
        <p:spPr bwMode="auto">
          <a:xfrm>
            <a:off x="4071938" y="2544763"/>
            <a:ext cx="892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i="1">
                <a:solidFill>
                  <a:srgbClr val="DD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>
                <a:solidFill>
                  <a:srgbClr val="DD0000"/>
                </a:solidFill>
                <a:latin typeface="Arial" pitchFamily="34" charset="0"/>
                <a:cs typeface="Times New Roman" pitchFamily="18" charset="0"/>
              </a:rPr>
              <a:t> = 2.5 A</a:t>
            </a:r>
            <a:endParaRPr lang="en-US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14" name="Rectangle 38"/>
          <p:cNvSpPr>
            <a:spLocks noChangeArrowheads="1"/>
          </p:cNvSpPr>
          <p:nvPr/>
        </p:nvSpPr>
        <p:spPr bwMode="auto">
          <a:xfrm>
            <a:off x="2263775" y="2579688"/>
            <a:ext cx="76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Arial" pitchFamily="34" charset="0"/>
              </a:rPr>
              <a:t>-</a:t>
            </a:r>
            <a:endParaRPr lang="en-US">
              <a:latin typeface="Arial" pitchFamily="34" charset="0"/>
            </a:endParaRPr>
          </a:p>
        </p:txBody>
      </p:sp>
      <p:sp>
        <p:nvSpPr>
          <p:cNvPr id="15" name="Rectangle 39"/>
          <p:cNvSpPr>
            <a:spLocks noChangeArrowheads="1"/>
          </p:cNvSpPr>
          <p:nvPr/>
        </p:nvSpPr>
        <p:spPr bwMode="auto">
          <a:xfrm>
            <a:off x="6802438" y="2570163"/>
            <a:ext cx="1333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Arial" pitchFamily="34" charset="0"/>
              </a:rPr>
              <a:t>+</a:t>
            </a:r>
            <a:endParaRPr lang="en-US">
              <a:latin typeface="Arial" pitchFamily="34" charset="0"/>
            </a:endParaRPr>
          </a:p>
        </p:txBody>
      </p:sp>
      <p:sp>
        <p:nvSpPr>
          <p:cNvPr id="16" name="Freeform 42"/>
          <p:cNvSpPr>
            <a:spLocks/>
          </p:cNvSpPr>
          <p:nvPr/>
        </p:nvSpPr>
        <p:spPr bwMode="auto">
          <a:xfrm>
            <a:off x="2273300" y="2930525"/>
            <a:ext cx="4632325" cy="342900"/>
          </a:xfrm>
          <a:custGeom>
            <a:avLst/>
            <a:gdLst>
              <a:gd name="T0" fmla="*/ 0 w 2918"/>
              <a:gd name="T1" fmla="*/ 0 h 216"/>
              <a:gd name="T2" fmla="*/ 0 w 2918"/>
              <a:gd name="T3" fmla="*/ 2147483647 h 216"/>
              <a:gd name="T4" fmla="*/ 2147483647 w 2918"/>
              <a:gd name="T5" fmla="*/ 2147483647 h 216"/>
              <a:gd name="T6" fmla="*/ 2147483647 w 2918"/>
              <a:gd name="T7" fmla="*/ 2147483647 h 216"/>
              <a:gd name="T8" fmla="*/ 0 60000 65536"/>
              <a:gd name="T9" fmla="*/ 0 60000 65536"/>
              <a:gd name="T10" fmla="*/ 0 60000 65536"/>
              <a:gd name="T11" fmla="*/ 0 60000 65536"/>
              <a:gd name="T12" fmla="*/ 0 w 2918"/>
              <a:gd name="T13" fmla="*/ 0 h 216"/>
              <a:gd name="T14" fmla="*/ 2918 w 2918"/>
              <a:gd name="T15" fmla="*/ 216 h 2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18" h="216">
                <a:moveTo>
                  <a:pt x="0" y="0"/>
                </a:moveTo>
                <a:lnTo>
                  <a:pt x="0" y="216"/>
                </a:lnTo>
                <a:lnTo>
                  <a:pt x="2918" y="216"/>
                </a:lnTo>
                <a:lnTo>
                  <a:pt x="2918" y="6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Rectangle 44"/>
          <p:cNvSpPr>
            <a:spLocks noChangeArrowheads="1"/>
          </p:cNvSpPr>
          <p:nvPr/>
        </p:nvSpPr>
        <p:spPr bwMode="auto">
          <a:xfrm>
            <a:off x="4283075" y="3121025"/>
            <a:ext cx="312738" cy="2841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45"/>
          <p:cNvSpPr>
            <a:spLocks noChangeArrowheads="1"/>
          </p:cNvSpPr>
          <p:nvPr/>
        </p:nvSpPr>
        <p:spPr bwMode="auto">
          <a:xfrm>
            <a:off x="4370388" y="3117850"/>
            <a:ext cx="152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i="1">
                <a:solidFill>
                  <a:srgbClr val="0000FF"/>
                </a:solidFill>
                <a:latin typeface="Arial" pitchFamily="34" charset="0"/>
              </a:rPr>
              <a:t>V</a:t>
            </a:r>
            <a:endParaRPr lang="en-US">
              <a:latin typeface="Symbol" pitchFamily="18" charset="2"/>
            </a:endParaRPr>
          </a:p>
        </p:txBody>
      </p:sp>
      <p:graphicFrame>
        <p:nvGraphicFramePr>
          <p:cNvPr id="19" name="Object 55"/>
          <p:cNvGraphicFramePr>
            <a:graphicFrameLocks noChangeAspect="1"/>
          </p:cNvGraphicFramePr>
          <p:nvPr/>
        </p:nvGraphicFramePr>
        <p:xfrm>
          <a:off x="3929063" y="2279650"/>
          <a:ext cx="1058862" cy="22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3" imgW="673100" imgH="139700" progId="Equation.3">
                  <p:embed/>
                </p:oleObj>
              </mc:Choice>
              <mc:Fallback>
                <p:oleObj name="Equation" r:id="rId3" imgW="673100" imgH="139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9063" y="2279650"/>
                        <a:ext cx="1058862" cy="2206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dash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1544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95536" y="476672"/>
            <a:ext cx="8229600" cy="504056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Q &amp; A </a:t>
            </a:r>
            <a:endParaRPr lang="tr-TR" sz="2800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685800" y="1066800"/>
            <a:ext cx="7772400" cy="5105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66928" indent="-457200">
              <a:buFont typeface="+mj-lt"/>
              <a:buAutoNum type="arabicPeriod" startAt="2"/>
            </a:pPr>
            <a:r>
              <a:rPr lang="en-US" sz="2000" dirty="0">
                <a:latin typeface="+mj-lt"/>
              </a:rPr>
              <a:t>Consider the NMOS inverter with depletion load in Figure 16.7(a). </a:t>
            </a:r>
            <a:r>
              <a:rPr lang="en-US" sz="2000" dirty="0" smtClean="0">
                <a:latin typeface="+mj-lt"/>
              </a:rPr>
              <a:t>Let V</a:t>
            </a:r>
            <a:r>
              <a:rPr lang="en-US" sz="2000" i="1" baseline="-25000" dirty="0" smtClean="0">
                <a:latin typeface="+mj-lt"/>
              </a:rPr>
              <a:t>DD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= 1.8 V, and assume V</a:t>
            </a:r>
            <a:r>
              <a:rPr lang="en-US" sz="2000" i="1" baseline="-25000" dirty="0">
                <a:latin typeface="+mj-lt"/>
              </a:rPr>
              <a:t>T ND</a:t>
            </a:r>
            <a:r>
              <a:rPr lang="en-US" sz="2000" dirty="0">
                <a:latin typeface="+mj-lt"/>
              </a:rPr>
              <a:t> = 0.3 V and V</a:t>
            </a:r>
            <a:r>
              <a:rPr lang="en-US" sz="2000" i="1" baseline="-25000" dirty="0">
                <a:latin typeface="+mj-lt"/>
              </a:rPr>
              <a:t>T NL</a:t>
            </a:r>
            <a:r>
              <a:rPr lang="en-US" sz="2000" dirty="0">
                <a:latin typeface="+mj-lt"/>
              </a:rPr>
              <a:t> = −0.6 V. (a) </a:t>
            </a:r>
            <a:r>
              <a:rPr lang="en-US" sz="2000" dirty="0" smtClean="0">
                <a:latin typeface="+mj-lt"/>
              </a:rPr>
              <a:t>Design the </a:t>
            </a:r>
            <a:r>
              <a:rPr lang="en-US" sz="2000" dirty="0">
                <a:latin typeface="+mj-lt"/>
              </a:rPr>
              <a:t>circuit such that the power dissipation is 80μW and the output voltage </a:t>
            </a:r>
            <a:r>
              <a:rPr lang="en-US" sz="2000" dirty="0" smtClean="0">
                <a:latin typeface="+mj-lt"/>
              </a:rPr>
              <a:t>is </a:t>
            </a:r>
            <a:r>
              <a:rPr lang="en-US" sz="2000" dirty="0" err="1" smtClean="0">
                <a:latin typeface="+mj-lt"/>
              </a:rPr>
              <a:t>v</a:t>
            </a:r>
            <a:r>
              <a:rPr lang="en-US" sz="2000" i="1" baseline="-25000" dirty="0" err="1" smtClean="0">
                <a:latin typeface="+mj-lt"/>
              </a:rPr>
              <a:t>O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= 0.06 V when </a:t>
            </a:r>
            <a:r>
              <a:rPr lang="en-US" sz="2000" dirty="0" err="1">
                <a:latin typeface="+mj-lt"/>
              </a:rPr>
              <a:t>v</a:t>
            </a:r>
            <a:r>
              <a:rPr lang="en-US" sz="2000" i="1" baseline="-25000" dirty="0" err="1">
                <a:latin typeface="+mj-lt"/>
              </a:rPr>
              <a:t>I</a:t>
            </a:r>
            <a:r>
              <a:rPr lang="en-US" sz="2000" dirty="0">
                <a:latin typeface="+mj-lt"/>
              </a:rPr>
              <a:t> is a logic 1. (b) Using the results of part (a), </a:t>
            </a:r>
            <a:r>
              <a:rPr lang="en-US" sz="2000" dirty="0" smtClean="0">
                <a:latin typeface="+mj-lt"/>
              </a:rPr>
              <a:t>determine the </a:t>
            </a:r>
            <a:r>
              <a:rPr lang="en-US" sz="2000" dirty="0">
                <a:latin typeface="+mj-lt"/>
              </a:rPr>
              <a:t>transition points for the driver and load transistors. (c) If (W/L)</a:t>
            </a:r>
            <a:r>
              <a:rPr lang="en-US" sz="2000" b="1" baseline="-25000" dirty="0">
                <a:latin typeface="+mj-lt"/>
              </a:rPr>
              <a:t>D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found in </a:t>
            </a:r>
            <a:r>
              <a:rPr lang="en-US" sz="2000" dirty="0">
                <a:latin typeface="+mj-lt"/>
              </a:rPr>
              <a:t>part (a) is doubled, what is the maximum power dissipation in the </a:t>
            </a:r>
            <a:r>
              <a:rPr lang="en-US" sz="2000" dirty="0" smtClean="0">
                <a:latin typeface="+mj-lt"/>
              </a:rPr>
              <a:t>inverter and </a:t>
            </a:r>
            <a:r>
              <a:rPr lang="en-US" sz="2000" dirty="0">
                <a:latin typeface="+mj-lt"/>
              </a:rPr>
              <a:t>what is </a:t>
            </a:r>
            <a:r>
              <a:rPr lang="en-US" sz="2000" dirty="0" err="1">
                <a:latin typeface="+mj-lt"/>
              </a:rPr>
              <a:t>v</a:t>
            </a:r>
            <a:r>
              <a:rPr lang="en-US" sz="2000" i="1" baseline="-25000" dirty="0" err="1">
                <a:latin typeface="+mj-lt"/>
              </a:rPr>
              <a:t>O</a:t>
            </a:r>
            <a:r>
              <a:rPr lang="en-US" sz="2000" dirty="0">
                <a:latin typeface="+mj-lt"/>
              </a:rPr>
              <a:t> when </a:t>
            </a:r>
            <a:r>
              <a:rPr lang="en-US" sz="2000" dirty="0" err="1">
                <a:latin typeface="+mj-lt"/>
              </a:rPr>
              <a:t>v</a:t>
            </a:r>
            <a:r>
              <a:rPr lang="en-US" sz="2000" i="1" baseline="-25000" dirty="0" err="1">
                <a:latin typeface="+mj-lt"/>
              </a:rPr>
              <a:t>I</a:t>
            </a:r>
            <a:r>
              <a:rPr lang="en-US" sz="2000" dirty="0">
                <a:latin typeface="+mj-lt"/>
              </a:rPr>
              <a:t> is a logic 1?</a:t>
            </a:r>
            <a:endParaRPr lang="en-GB" sz="2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1390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95536" y="476672"/>
            <a:ext cx="8229600" cy="504056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Q &amp; A </a:t>
            </a:r>
            <a:endParaRPr lang="tr-TR" sz="2800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685800" y="1066800"/>
            <a:ext cx="7772400" cy="5105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66928" indent="-457200">
              <a:buFont typeface="+mj-lt"/>
              <a:buAutoNum type="arabicPeriod" startAt="3"/>
            </a:pPr>
            <a:r>
              <a:rPr lang="en-US" sz="2000" dirty="0">
                <a:latin typeface="+mj-lt"/>
              </a:rPr>
              <a:t>Calculate the power dissipated in each inverter circuit in Figure </a:t>
            </a:r>
            <a:r>
              <a:rPr lang="en-US" sz="2000" dirty="0" smtClean="0">
                <a:latin typeface="+mj-lt"/>
              </a:rPr>
              <a:t>below for the </a:t>
            </a:r>
            <a:r>
              <a:rPr lang="en-US" sz="2000" dirty="0">
                <a:latin typeface="+mj-lt"/>
              </a:rPr>
              <a:t>following input conditions: (a) Inverter a: (</a:t>
            </a:r>
            <a:r>
              <a:rPr lang="en-US" sz="2000" dirty="0" err="1">
                <a:latin typeface="+mj-lt"/>
              </a:rPr>
              <a:t>i</a:t>
            </a:r>
            <a:r>
              <a:rPr lang="en-US" sz="2000" dirty="0">
                <a:latin typeface="+mj-lt"/>
              </a:rPr>
              <a:t>) </a:t>
            </a:r>
            <a:r>
              <a:rPr lang="en-US" sz="2000" dirty="0" err="1">
                <a:latin typeface="+mj-lt"/>
              </a:rPr>
              <a:t>v</a:t>
            </a:r>
            <a:r>
              <a:rPr lang="en-US" sz="2000" i="1" baseline="-25000" dirty="0" err="1">
                <a:latin typeface="+mj-lt"/>
              </a:rPr>
              <a:t>I</a:t>
            </a:r>
            <a:r>
              <a:rPr lang="en-US" sz="2000" dirty="0">
                <a:latin typeface="+mj-lt"/>
              </a:rPr>
              <a:t> = 0.5 V, (ii) </a:t>
            </a:r>
            <a:r>
              <a:rPr lang="en-US" sz="2000" dirty="0" err="1"/>
              <a:t>v</a:t>
            </a:r>
            <a:r>
              <a:rPr lang="en-US" sz="2000" i="1" baseline="-25000" dirty="0" err="1"/>
              <a:t>I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= 5 V</a:t>
            </a:r>
            <a:r>
              <a:rPr lang="en-US" sz="2000" dirty="0" smtClean="0">
                <a:latin typeface="+mj-lt"/>
              </a:rPr>
              <a:t>; (</a:t>
            </a:r>
            <a:r>
              <a:rPr lang="en-US" sz="2000" dirty="0">
                <a:latin typeface="+mj-lt"/>
              </a:rPr>
              <a:t>b) Inverter b: (</a:t>
            </a:r>
            <a:r>
              <a:rPr lang="en-US" sz="2000" dirty="0" err="1">
                <a:latin typeface="+mj-lt"/>
              </a:rPr>
              <a:t>i</a:t>
            </a:r>
            <a:r>
              <a:rPr lang="en-US" sz="2000" dirty="0">
                <a:latin typeface="+mj-lt"/>
              </a:rPr>
              <a:t>) </a:t>
            </a:r>
            <a:r>
              <a:rPr lang="en-US" sz="2000" dirty="0" err="1"/>
              <a:t>v</a:t>
            </a:r>
            <a:r>
              <a:rPr lang="en-US" sz="2000" i="1" baseline="-25000" dirty="0" err="1"/>
              <a:t>I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= 0.25 V, (ii) </a:t>
            </a:r>
            <a:r>
              <a:rPr lang="en-US" sz="2000" dirty="0" err="1"/>
              <a:t>v</a:t>
            </a:r>
            <a:r>
              <a:rPr lang="en-US" sz="2000" i="1" baseline="-25000" dirty="0" err="1"/>
              <a:t>I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= 4.3 V; (c) Inverter c</a:t>
            </a:r>
            <a:r>
              <a:rPr lang="en-US" sz="2000" dirty="0" smtClean="0">
                <a:latin typeface="+mj-lt"/>
              </a:rPr>
              <a:t>: (</a:t>
            </a:r>
            <a:r>
              <a:rPr lang="en-US" sz="2000" dirty="0" err="1">
                <a:latin typeface="+mj-lt"/>
              </a:rPr>
              <a:t>i</a:t>
            </a:r>
            <a:r>
              <a:rPr lang="en-US" sz="2000" dirty="0">
                <a:latin typeface="+mj-lt"/>
              </a:rPr>
              <a:t>) </a:t>
            </a:r>
            <a:r>
              <a:rPr lang="en-US" sz="2000" dirty="0" err="1"/>
              <a:t>v</a:t>
            </a:r>
            <a:r>
              <a:rPr lang="en-US" sz="2000" i="1" baseline="-25000" dirty="0" err="1"/>
              <a:t>I</a:t>
            </a:r>
            <a:r>
              <a:rPr lang="en-US" sz="2000" dirty="0"/>
              <a:t> </a:t>
            </a:r>
            <a:r>
              <a:rPr lang="en-US" sz="2000" dirty="0" smtClean="0">
                <a:latin typeface="+mj-lt"/>
              </a:rPr>
              <a:t>= </a:t>
            </a:r>
            <a:r>
              <a:rPr lang="en-US" sz="2000" dirty="0">
                <a:latin typeface="+mj-lt"/>
              </a:rPr>
              <a:t>0.03 V, (ii) </a:t>
            </a:r>
            <a:r>
              <a:rPr lang="en-US" sz="2000" dirty="0" err="1"/>
              <a:t>v</a:t>
            </a:r>
            <a:r>
              <a:rPr lang="en-US" sz="2000" i="1" baseline="-25000" dirty="0" err="1"/>
              <a:t>I</a:t>
            </a:r>
            <a:r>
              <a:rPr lang="en-US" sz="2000" dirty="0"/>
              <a:t> </a:t>
            </a:r>
            <a:r>
              <a:rPr lang="en-US" sz="2000" dirty="0" smtClean="0">
                <a:latin typeface="+mj-lt"/>
              </a:rPr>
              <a:t>= </a:t>
            </a:r>
            <a:r>
              <a:rPr lang="en-US" sz="2000" dirty="0">
                <a:latin typeface="+mj-lt"/>
              </a:rPr>
              <a:t>5 V.</a:t>
            </a:r>
            <a:endParaRPr lang="en-GB" sz="2000" dirty="0" smtClean="0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2708920"/>
            <a:ext cx="7495808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87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95536" y="476672"/>
            <a:ext cx="8229600" cy="504056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Q &amp; A </a:t>
            </a:r>
            <a:endParaRPr lang="tr-TR" sz="2800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685800" y="1066800"/>
            <a:ext cx="7772400" cy="5105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66928" indent="-457200">
              <a:buFont typeface="+mj-lt"/>
              <a:buAutoNum type="arabicPeriod" startAt="4"/>
            </a:pPr>
            <a:r>
              <a:rPr lang="en-US" sz="2000" dirty="0">
                <a:latin typeface="+mj-lt"/>
              </a:rPr>
              <a:t>Consider the circuit in Figure </a:t>
            </a:r>
            <a:r>
              <a:rPr lang="en-US" sz="2000" dirty="0" smtClean="0">
                <a:latin typeface="+mj-lt"/>
              </a:rPr>
              <a:t>below. </a:t>
            </a:r>
            <a:r>
              <a:rPr lang="en-US" sz="2000" dirty="0">
                <a:latin typeface="+mj-lt"/>
              </a:rPr>
              <a:t>The parameters of the driver </a:t>
            </a:r>
            <a:r>
              <a:rPr lang="en-US" sz="2000" dirty="0" smtClean="0">
                <a:latin typeface="+mj-lt"/>
              </a:rPr>
              <a:t>transistors are </a:t>
            </a:r>
            <a:r>
              <a:rPr lang="en-US" sz="2000" dirty="0">
                <a:latin typeface="+mj-lt"/>
              </a:rPr>
              <a:t>V</a:t>
            </a:r>
            <a:r>
              <a:rPr lang="en-US" sz="2000" i="1" baseline="-25000" dirty="0">
                <a:latin typeface="+mj-lt"/>
              </a:rPr>
              <a:t>T ND </a:t>
            </a:r>
            <a:r>
              <a:rPr lang="en-US" sz="2000" dirty="0">
                <a:latin typeface="+mj-lt"/>
              </a:rPr>
              <a:t>= 0.8 V and (W/L)</a:t>
            </a:r>
            <a:r>
              <a:rPr lang="en-US" sz="2000" i="1" baseline="-25000" dirty="0">
                <a:latin typeface="+mj-lt"/>
              </a:rPr>
              <a:t>D</a:t>
            </a:r>
            <a:r>
              <a:rPr lang="en-US" sz="2000" dirty="0">
                <a:latin typeface="+mj-lt"/>
              </a:rPr>
              <a:t> = 4, and those of the load </a:t>
            </a:r>
            <a:r>
              <a:rPr lang="en-US" sz="2000" dirty="0" smtClean="0">
                <a:latin typeface="+mj-lt"/>
              </a:rPr>
              <a:t>transistors are </a:t>
            </a:r>
            <a:r>
              <a:rPr lang="en-US" sz="2000" dirty="0">
                <a:latin typeface="+mj-lt"/>
              </a:rPr>
              <a:t>V</a:t>
            </a:r>
            <a:r>
              <a:rPr lang="en-US" sz="2000" i="1" baseline="-25000" dirty="0">
                <a:latin typeface="+mj-lt"/>
              </a:rPr>
              <a:t>T NL </a:t>
            </a:r>
            <a:r>
              <a:rPr lang="en-US" sz="2000" dirty="0">
                <a:latin typeface="+mj-lt"/>
              </a:rPr>
              <a:t>= −1.2 V and (W/L)</a:t>
            </a:r>
            <a:r>
              <a:rPr lang="en-US" sz="2000" i="1" baseline="-25000" dirty="0">
                <a:latin typeface="+mj-lt"/>
              </a:rPr>
              <a:t>L</a:t>
            </a:r>
            <a:r>
              <a:rPr lang="en-US" sz="2000" dirty="0">
                <a:latin typeface="+mj-lt"/>
              </a:rPr>
              <a:t> = 1. (a) If </a:t>
            </a:r>
            <a:r>
              <a:rPr lang="en-US" sz="2000" dirty="0" err="1">
                <a:latin typeface="+mj-lt"/>
              </a:rPr>
              <a:t>v</a:t>
            </a:r>
            <a:r>
              <a:rPr lang="en-US" sz="2000" i="1" baseline="-25000" dirty="0" err="1">
                <a:latin typeface="+mj-lt"/>
              </a:rPr>
              <a:t>I</a:t>
            </a:r>
            <a:r>
              <a:rPr lang="en-US" sz="2000" dirty="0">
                <a:latin typeface="+mj-lt"/>
              </a:rPr>
              <a:t> is a logic 1, determine </a:t>
            </a:r>
            <a:r>
              <a:rPr lang="en-US" sz="2000" dirty="0" smtClean="0">
                <a:latin typeface="+mj-lt"/>
              </a:rPr>
              <a:t>the values </a:t>
            </a:r>
            <a:r>
              <a:rPr lang="en-US" sz="2000" dirty="0">
                <a:latin typeface="+mj-lt"/>
              </a:rPr>
              <a:t>of v</a:t>
            </a:r>
            <a:r>
              <a:rPr lang="en-US" sz="2000" i="1" baseline="-25000" dirty="0">
                <a:latin typeface="+mj-lt"/>
              </a:rPr>
              <a:t>O1</a:t>
            </a:r>
            <a:r>
              <a:rPr lang="en-US" sz="2000" dirty="0">
                <a:latin typeface="+mj-lt"/>
              </a:rPr>
              <a:t> and v</a:t>
            </a:r>
            <a:r>
              <a:rPr lang="en-US" sz="2000" i="1" baseline="-25000" dirty="0">
                <a:latin typeface="+mj-lt"/>
              </a:rPr>
              <a:t>O2</a:t>
            </a:r>
            <a:r>
              <a:rPr lang="en-US" sz="2000" dirty="0">
                <a:latin typeface="+mj-lt"/>
              </a:rPr>
              <a:t>. (b) Repeat part (a) if </a:t>
            </a:r>
            <a:r>
              <a:rPr lang="en-US" sz="2000" dirty="0" err="1">
                <a:latin typeface="+mj-lt"/>
              </a:rPr>
              <a:t>v</a:t>
            </a:r>
            <a:r>
              <a:rPr lang="en-US" sz="2000" i="1" baseline="-25000" dirty="0" err="1">
                <a:latin typeface="+mj-lt"/>
              </a:rPr>
              <a:t>I</a:t>
            </a:r>
            <a:r>
              <a:rPr lang="en-US" sz="2000" dirty="0">
                <a:latin typeface="+mj-lt"/>
              </a:rPr>
              <a:t> is a logic 0.</a:t>
            </a:r>
            <a:endParaRPr lang="en-GB" sz="2000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7864" y="3068960"/>
            <a:ext cx="3484682" cy="3266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79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95536" y="476672"/>
            <a:ext cx="8229600" cy="504056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Q &amp; A </a:t>
            </a:r>
            <a:endParaRPr lang="tr-TR" sz="2800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685800" y="1066800"/>
            <a:ext cx="7772400" cy="5105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66928" indent="-457200">
              <a:buFont typeface="+mj-lt"/>
              <a:buAutoNum type="arabicPeriod" startAt="5"/>
            </a:pPr>
            <a:r>
              <a:rPr lang="en-US" sz="2000" dirty="0">
                <a:latin typeface="+mj-lt"/>
              </a:rPr>
              <a:t>Consider the series of CMOS inverters in Figure </a:t>
            </a:r>
            <a:r>
              <a:rPr lang="en-US" sz="2000" dirty="0" smtClean="0">
                <a:latin typeface="+mj-lt"/>
              </a:rPr>
              <a:t>below. </a:t>
            </a:r>
            <a:r>
              <a:rPr lang="en-US" sz="2000" dirty="0">
                <a:latin typeface="+mj-lt"/>
              </a:rPr>
              <a:t>The threshold </a:t>
            </a:r>
            <a:r>
              <a:rPr lang="en-US" sz="2000" dirty="0" smtClean="0">
                <a:latin typeface="+mj-lt"/>
              </a:rPr>
              <a:t>voltages of </a:t>
            </a:r>
            <a:r>
              <a:rPr lang="en-US" sz="2000" dirty="0">
                <a:latin typeface="+mj-lt"/>
              </a:rPr>
              <a:t>the n-channel transistors are </a:t>
            </a:r>
            <a:r>
              <a:rPr lang="en-US" sz="2000" i="1" dirty="0">
                <a:latin typeface="+mj-lt"/>
              </a:rPr>
              <a:t>V</a:t>
            </a:r>
            <a:r>
              <a:rPr lang="en-US" sz="2000" i="1" baseline="-25000" dirty="0">
                <a:latin typeface="+mj-lt"/>
              </a:rPr>
              <a:t>T N</a:t>
            </a:r>
            <a:r>
              <a:rPr lang="en-US" sz="2000" dirty="0">
                <a:latin typeface="+mj-lt"/>
              </a:rPr>
              <a:t> = 0.8 V, and the </a:t>
            </a:r>
            <a:r>
              <a:rPr lang="en-US" sz="2000" dirty="0" smtClean="0">
                <a:latin typeface="+mj-lt"/>
              </a:rPr>
              <a:t>threshold voltages </a:t>
            </a:r>
            <a:r>
              <a:rPr lang="en-US" sz="2000" dirty="0">
                <a:latin typeface="+mj-lt"/>
              </a:rPr>
              <a:t>of the p-channel transistors are </a:t>
            </a:r>
            <a:r>
              <a:rPr lang="en-US" sz="2000" i="1" dirty="0">
                <a:latin typeface="+mj-lt"/>
              </a:rPr>
              <a:t>V</a:t>
            </a:r>
            <a:r>
              <a:rPr lang="en-US" sz="2000" i="1" baseline="-25000" dirty="0">
                <a:latin typeface="+mj-lt"/>
              </a:rPr>
              <a:t>T P</a:t>
            </a:r>
            <a:r>
              <a:rPr lang="en-US" sz="2000" dirty="0">
                <a:latin typeface="+mj-lt"/>
              </a:rPr>
              <a:t> = −0.8 V. The </a:t>
            </a:r>
            <a:r>
              <a:rPr lang="en-US" sz="2000" dirty="0" smtClean="0">
                <a:latin typeface="+mj-lt"/>
              </a:rPr>
              <a:t>conduction parameters </a:t>
            </a:r>
            <a:r>
              <a:rPr lang="en-US" sz="2000" dirty="0">
                <a:latin typeface="+mj-lt"/>
              </a:rPr>
              <a:t>are all equal. (a) Determine the range of </a:t>
            </a:r>
            <a:r>
              <a:rPr lang="en-US" sz="2000" i="1" dirty="0">
                <a:latin typeface="+mj-lt"/>
              </a:rPr>
              <a:t>v</a:t>
            </a:r>
            <a:r>
              <a:rPr lang="en-US" sz="2000" i="1" baseline="-25000" dirty="0">
                <a:latin typeface="+mj-lt"/>
              </a:rPr>
              <a:t>O1</a:t>
            </a:r>
            <a:r>
              <a:rPr lang="en-US" sz="2000" dirty="0">
                <a:latin typeface="+mj-lt"/>
              </a:rPr>
              <a:t> for which both </a:t>
            </a:r>
            <a:r>
              <a:rPr lang="en-US" sz="2000" i="1" dirty="0" smtClean="0">
                <a:latin typeface="+mj-lt"/>
              </a:rPr>
              <a:t>N</a:t>
            </a:r>
            <a:r>
              <a:rPr lang="en-US" sz="2000" i="1" baseline="-25000" dirty="0" smtClean="0">
                <a:latin typeface="+mj-lt"/>
              </a:rPr>
              <a:t>1</a:t>
            </a:r>
            <a:r>
              <a:rPr lang="en-US" sz="2000" dirty="0" smtClean="0">
                <a:latin typeface="+mj-lt"/>
              </a:rPr>
              <a:t> and </a:t>
            </a:r>
            <a:r>
              <a:rPr lang="en-US" sz="2000" i="1" dirty="0">
                <a:latin typeface="+mj-lt"/>
              </a:rPr>
              <a:t>P</a:t>
            </a:r>
            <a:r>
              <a:rPr lang="en-US" sz="2000" i="1" baseline="-25000" dirty="0">
                <a:latin typeface="+mj-lt"/>
              </a:rPr>
              <a:t>1</a:t>
            </a:r>
            <a:r>
              <a:rPr lang="en-US" sz="2000" dirty="0">
                <a:latin typeface="+mj-lt"/>
              </a:rPr>
              <a:t> are biased in the saturation region. (b) If </a:t>
            </a:r>
            <a:r>
              <a:rPr lang="en-US" sz="2000" i="1" dirty="0" smtClean="0"/>
              <a:t>v</a:t>
            </a:r>
            <a:r>
              <a:rPr lang="en-US" sz="2000" i="1" baseline="-25000" dirty="0" smtClean="0"/>
              <a:t>O2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= 0.6 V, determine </a:t>
            </a:r>
            <a:r>
              <a:rPr lang="en-US" sz="2000" dirty="0" smtClean="0">
                <a:latin typeface="+mj-lt"/>
              </a:rPr>
              <a:t>the values </a:t>
            </a:r>
            <a:r>
              <a:rPr lang="en-US" sz="2000" dirty="0">
                <a:latin typeface="+mj-lt"/>
              </a:rPr>
              <a:t>of </a:t>
            </a:r>
            <a:r>
              <a:rPr lang="en-US" sz="2000" i="1" dirty="0" smtClean="0"/>
              <a:t>v</a:t>
            </a:r>
            <a:r>
              <a:rPr lang="en-US" sz="2000" i="1" baseline="-25000" dirty="0" smtClean="0"/>
              <a:t>O3</a:t>
            </a:r>
            <a:r>
              <a:rPr lang="en-US" sz="2000" dirty="0" smtClean="0">
                <a:latin typeface="+mj-lt"/>
              </a:rPr>
              <a:t>, </a:t>
            </a:r>
            <a:r>
              <a:rPr lang="en-US" sz="2000" i="1" dirty="0"/>
              <a:t>v</a:t>
            </a:r>
            <a:r>
              <a:rPr lang="en-US" sz="2000" i="1" baseline="-25000" dirty="0"/>
              <a:t>O1</a:t>
            </a:r>
            <a:r>
              <a:rPr lang="en-US" sz="2000" dirty="0" smtClean="0">
                <a:latin typeface="+mj-lt"/>
              </a:rPr>
              <a:t>, </a:t>
            </a:r>
            <a:r>
              <a:rPr lang="en-US" sz="2000" dirty="0">
                <a:latin typeface="+mj-lt"/>
              </a:rPr>
              <a:t>and </a:t>
            </a:r>
            <a:r>
              <a:rPr lang="en-US" sz="2000" i="1" dirty="0" err="1" smtClean="0"/>
              <a:t>v</a:t>
            </a:r>
            <a:r>
              <a:rPr lang="en-US" sz="2000" i="1" baseline="-25000" dirty="0" err="1" smtClean="0"/>
              <a:t>I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.</a:t>
            </a:r>
            <a:r>
              <a:rPr lang="en-GB" sz="2000" dirty="0" smtClean="0">
                <a:latin typeface="+mj-lt"/>
              </a:rPr>
              <a:t>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776" y="3501008"/>
            <a:ext cx="5138088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716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95536" y="476672"/>
            <a:ext cx="8229600" cy="504056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Q &amp; A </a:t>
            </a:r>
            <a:endParaRPr lang="tr-TR" sz="2800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685800" y="1066800"/>
            <a:ext cx="7772400" cy="5105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66928" indent="-457200">
              <a:buFont typeface="+mj-lt"/>
              <a:buAutoNum type="arabicPeriod" startAt="6"/>
            </a:pPr>
            <a:r>
              <a:rPr lang="en-US" sz="2000" dirty="0">
                <a:latin typeface="+mj-lt"/>
              </a:rPr>
              <a:t>(a) A CMOS inverter is biased at V</a:t>
            </a:r>
            <a:r>
              <a:rPr lang="en-US" sz="2000" i="1" baseline="-25000" dirty="0">
                <a:latin typeface="+mj-lt"/>
              </a:rPr>
              <a:t>DD</a:t>
            </a:r>
            <a:r>
              <a:rPr lang="en-US" sz="2000" dirty="0">
                <a:latin typeface="+mj-lt"/>
              </a:rPr>
              <a:t> = 2.5 V. The transistor </a:t>
            </a:r>
            <a:r>
              <a:rPr lang="en-US" sz="2000" dirty="0" smtClean="0">
                <a:latin typeface="+mj-lt"/>
              </a:rPr>
              <a:t>parameters are </a:t>
            </a:r>
            <a:r>
              <a:rPr lang="en-US" sz="2000" dirty="0" err="1">
                <a:latin typeface="+mj-lt"/>
              </a:rPr>
              <a:t>K</a:t>
            </a:r>
            <a:r>
              <a:rPr lang="en-US" sz="2000" i="1" baseline="-25000" dirty="0" err="1">
                <a:latin typeface="+mj-lt"/>
              </a:rPr>
              <a:t>n</a:t>
            </a:r>
            <a:r>
              <a:rPr lang="en-US" sz="2000" dirty="0">
                <a:latin typeface="+mj-lt"/>
              </a:rPr>
              <a:t> = </a:t>
            </a:r>
            <a:r>
              <a:rPr lang="en-US" sz="2000" dirty="0" err="1">
                <a:latin typeface="+mj-lt"/>
              </a:rPr>
              <a:t>K</a:t>
            </a:r>
            <a:r>
              <a:rPr lang="en-US" sz="2000" i="1" baseline="-25000" dirty="0" err="1">
                <a:latin typeface="+mj-lt"/>
              </a:rPr>
              <a:t>p</a:t>
            </a:r>
            <a:r>
              <a:rPr lang="en-US" sz="2000" dirty="0">
                <a:latin typeface="+mj-lt"/>
              </a:rPr>
              <a:t> = 120μA/V</a:t>
            </a:r>
            <a:r>
              <a:rPr lang="en-US" sz="2000" baseline="30000" dirty="0">
                <a:latin typeface="+mj-lt"/>
              </a:rPr>
              <a:t>2</a:t>
            </a:r>
            <a:r>
              <a:rPr lang="en-US" sz="2000" dirty="0">
                <a:latin typeface="+mj-lt"/>
              </a:rPr>
              <a:t>, V</a:t>
            </a:r>
            <a:r>
              <a:rPr lang="en-US" sz="2000" i="1" baseline="-25000" dirty="0">
                <a:latin typeface="+mj-lt"/>
              </a:rPr>
              <a:t>T N</a:t>
            </a:r>
            <a:r>
              <a:rPr lang="en-US" sz="2000" dirty="0">
                <a:latin typeface="+mj-lt"/>
              </a:rPr>
              <a:t> = 0.4 V, and V</a:t>
            </a:r>
            <a:r>
              <a:rPr lang="en-US" sz="2000" i="1" baseline="-25000" dirty="0">
                <a:latin typeface="+mj-lt"/>
              </a:rPr>
              <a:t>T P</a:t>
            </a:r>
            <a:r>
              <a:rPr lang="en-US" sz="2000" dirty="0">
                <a:latin typeface="+mj-lt"/>
              </a:rPr>
              <a:t> = −0.4 V. </a:t>
            </a:r>
            <a:r>
              <a:rPr lang="en-US" sz="2000" dirty="0" smtClean="0">
                <a:latin typeface="+mj-lt"/>
              </a:rPr>
              <a:t>Calculate the </a:t>
            </a:r>
            <a:r>
              <a:rPr lang="en-US" sz="2000" dirty="0">
                <a:latin typeface="+mj-lt"/>
              </a:rPr>
              <a:t>current in the transistors as a function of the input voltage </a:t>
            </a:r>
            <a:r>
              <a:rPr lang="en-US" sz="2000" dirty="0" smtClean="0">
                <a:latin typeface="+mj-lt"/>
              </a:rPr>
              <a:t>for 0 </a:t>
            </a:r>
            <a:r>
              <a:rPr lang="en-US" sz="2000" dirty="0">
                <a:latin typeface="+mj-lt"/>
              </a:rPr>
              <a:t>≤ </a:t>
            </a:r>
            <a:r>
              <a:rPr lang="en-US" sz="2000" i="1" dirty="0" err="1">
                <a:latin typeface="+mj-lt"/>
              </a:rPr>
              <a:t>v</a:t>
            </a:r>
            <a:r>
              <a:rPr lang="en-US" sz="2000" i="1" baseline="-25000" dirty="0" err="1">
                <a:latin typeface="+mj-lt"/>
              </a:rPr>
              <a:t>I</a:t>
            </a:r>
            <a:r>
              <a:rPr lang="en-US" sz="2000" dirty="0">
                <a:latin typeface="+mj-lt"/>
              </a:rPr>
              <a:t> ≤ 2.5 V. (b) Repeat part (a) for </a:t>
            </a:r>
            <a:r>
              <a:rPr lang="en-US" sz="2000" dirty="0"/>
              <a:t>V</a:t>
            </a:r>
            <a:r>
              <a:rPr lang="en-US" sz="2000" i="1" baseline="-25000" dirty="0"/>
              <a:t>DD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= 1.8 V and 0 ≤ </a:t>
            </a:r>
            <a:r>
              <a:rPr lang="en-US" sz="2000" i="1" dirty="0" err="1"/>
              <a:t>v</a:t>
            </a:r>
            <a:r>
              <a:rPr lang="en-US" sz="2000" i="1" baseline="-25000" dirty="0" err="1"/>
              <a:t>I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≤ 1.8 V.</a:t>
            </a:r>
            <a:r>
              <a:rPr lang="en-GB" sz="2000" dirty="0" smtClean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32339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95536" y="476672"/>
            <a:ext cx="8229600" cy="504056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Q &amp; A </a:t>
            </a:r>
            <a:endParaRPr lang="tr-TR" sz="2800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685800" y="1066800"/>
            <a:ext cx="7772400" cy="5105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66928" indent="-457200">
              <a:buFont typeface="+mj-lt"/>
              <a:buAutoNum type="arabicPeriod" startAt="7"/>
            </a:pPr>
            <a:r>
              <a:rPr lang="en-US" sz="2000" dirty="0">
                <a:latin typeface="+mj-lt"/>
              </a:rPr>
              <a:t>A CMOS inverter is biased at </a:t>
            </a:r>
            <a:r>
              <a:rPr lang="en-US" sz="2000" dirty="0"/>
              <a:t>V</a:t>
            </a:r>
            <a:r>
              <a:rPr lang="en-US" sz="2000" i="1" baseline="-25000" dirty="0"/>
              <a:t>DD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= 3.3 V. The transistor threshold </a:t>
            </a:r>
            <a:r>
              <a:rPr lang="en-US" sz="2000" dirty="0" smtClean="0">
                <a:latin typeface="+mj-lt"/>
              </a:rPr>
              <a:t>voltages are </a:t>
            </a:r>
            <a:r>
              <a:rPr lang="en-US" sz="2000" dirty="0"/>
              <a:t>V</a:t>
            </a:r>
            <a:r>
              <a:rPr lang="en-US" sz="2000" i="1" baseline="-25000" dirty="0"/>
              <a:t>T N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= +0.4 V and </a:t>
            </a:r>
            <a:r>
              <a:rPr lang="en-US" sz="2000" dirty="0"/>
              <a:t>V</a:t>
            </a:r>
            <a:r>
              <a:rPr lang="en-US" sz="2000" i="1" baseline="-25000" dirty="0"/>
              <a:t>T </a:t>
            </a:r>
            <a:r>
              <a:rPr lang="en-US" sz="2000" i="1" baseline="-25000" dirty="0" smtClean="0"/>
              <a:t>P </a:t>
            </a:r>
            <a:r>
              <a:rPr lang="en-US" sz="2000" dirty="0" smtClean="0">
                <a:latin typeface="+mj-lt"/>
              </a:rPr>
              <a:t>= </a:t>
            </a:r>
            <a:r>
              <a:rPr lang="en-US" sz="2000" dirty="0">
                <a:latin typeface="+mj-lt"/>
              </a:rPr>
              <a:t>−0.4 V. Determine the peak current in the </a:t>
            </a:r>
            <a:r>
              <a:rPr lang="en-US" sz="2000" dirty="0" smtClean="0">
                <a:latin typeface="+mj-lt"/>
              </a:rPr>
              <a:t>inverter and </a:t>
            </a:r>
            <a:r>
              <a:rPr lang="en-US" sz="2000" dirty="0">
                <a:latin typeface="+mj-lt"/>
              </a:rPr>
              <a:t>the input voltage at which it occurs for (a) (</a:t>
            </a:r>
            <a:r>
              <a:rPr lang="en-US" sz="2000" i="1" dirty="0">
                <a:latin typeface="+mj-lt"/>
              </a:rPr>
              <a:t>W</a:t>
            </a:r>
            <a:r>
              <a:rPr lang="en-US" sz="2000" dirty="0">
                <a:latin typeface="+mj-lt"/>
              </a:rPr>
              <a:t>/</a:t>
            </a:r>
            <a:r>
              <a:rPr lang="en-US" sz="2000" i="1" dirty="0">
                <a:latin typeface="+mj-lt"/>
              </a:rPr>
              <a:t>L</a:t>
            </a:r>
            <a:r>
              <a:rPr lang="en-US" sz="2000" dirty="0">
                <a:latin typeface="+mj-lt"/>
              </a:rPr>
              <a:t>)</a:t>
            </a:r>
            <a:r>
              <a:rPr lang="en-US" sz="2000" i="1" baseline="-25000" dirty="0">
                <a:latin typeface="+mj-lt"/>
              </a:rPr>
              <a:t>n</a:t>
            </a:r>
            <a:r>
              <a:rPr lang="en-US" sz="2000" dirty="0">
                <a:latin typeface="+mj-lt"/>
              </a:rPr>
              <a:t> = 3, </a:t>
            </a:r>
            <a:r>
              <a:rPr lang="en-US" sz="2000" dirty="0"/>
              <a:t>(</a:t>
            </a:r>
            <a:r>
              <a:rPr lang="en-US" sz="2000" i="1" dirty="0" smtClean="0"/>
              <a:t>W</a:t>
            </a:r>
            <a:r>
              <a:rPr lang="en-US" sz="2000" dirty="0" smtClean="0"/>
              <a:t>/</a:t>
            </a:r>
            <a:r>
              <a:rPr lang="en-US" sz="2000" i="1" dirty="0" smtClean="0"/>
              <a:t>L</a:t>
            </a:r>
            <a:r>
              <a:rPr lang="en-US" sz="2000" dirty="0" smtClean="0"/>
              <a:t>)</a:t>
            </a:r>
            <a:r>
              <a:rPr lang="en-US" sz="2000" i="1" baseline="-25000" dirty="0" smtClean="0"/>
              <a:t>p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+mj-lt"/>
              </a:rPr>
              <a:t>= 7.5</a:t>
            </a:r>
            <a:r>
              <a:rPr lang="en-US" sz="2000" dirty="0">
                <a:latin typeface="+mj-lt"/>
              </a:rPr>
              <a:t>; (b) </a:t>
            </a:r>
            <a:r>
              <a:rPr lang="en-US" sz="2000" dirty="0"/>
              <a:t>(</a:t>
            </a:r>
            <a:r>
              <a:rPr lang="en-US" sz="2000" i="1" dirty="0"/>
              <a:t>W</a:t>
            </a:r>
            <a:r>
              <a:rPr lang="en-US" sz="2000" dirty="0"/>
              <a:t>/</a:t>
            </a:r>
            <a:r>
              <a:rPr lang="en-US" sz="2000" i="1" dirty="0"/>
              <a:t>L</a:t>
            </a:r>
            <a:r>
              <a:rPr lang="en-US" sz="2000" dirty="0"/>
              <a:t>)</a:t>
            </a:r>
            <a:r>
              <a:rPr lang="en-US" sz="2000" i="1" baseline="-25000" dirty="0"/>
              <a:t>n</a:t>
            </a:r>
            <a:r>
              <a:rPr lang="en-US" sz="2000" dirty="0"/>
              <a:t> </a:t>
            </a:r>
            <a:r>
              <a:rPr lang="en-US" sz="2000" dirty="0" smtClean="0">
                <a:latin typeface="+mj-lt"/>
              </a:rPr>
              <a:t>= </a:t>
            </a:r>
            <a:r>
              <a:rPr lang="en-US" sz="2000" dirty="0"/>
              <a:t>(</a:t>
            </a:r>
            <a:r>
              <a:rPr lang="en-US" sz="2000" i="1" dirty="0"/>
              <a:t>W</a:t>
            </a:r>
            <a:r>
              <a:rPr lang="en-US" sz="2000" dirty="0"/>
              <a:t>/</a:t>
            </a:r>
            <a:r>
              <a:rPr lang="en-US" sz="2000" i="1" dirty="0"/>
              <a:t>L</a:t>
            </a:r>
            <a:r>
              <a:rPr lang="en-US" sz="2000" dirty="0"/>
              <a:t>)</a:t>
            </a:r>
            <a:r>
              <a:rPr lang="en-US" sz="2000" i="1" baseline="-25000" dirty="0"/>
              <a:t>p</a:t>
            </a:r>
            <a:r>
              <a:rPr lang="en-US" sz="2000" dirty="0"/>
              <a:t> </a:t>
            </a:r>
            <a:r>
              <a:rPr lang="en-US" sz="2000" dirty="0" smtClean="0">
                <a:latin typeface="+mj-lt"/>
              </a:rPr>
              <a:t>= </a:t>
            </a:r>
            <a:r>
              <a:rPr lang="en-US" sz="2000" dirty="0">
                <a:latin typeface="+mj-lt"/>
              </a:rPr>
              <a:t>4; (c) </a:t>
            </a:r>
            <a:r>
              <a:rPr lang="en-US" sz="2000" dirty="0"/>
              <a:t>(</a:t>
            </a:r>
            <a:r>
              <a:rPr lang="en-US" sz="2000" i="1" dirty="0"/>
              <a:t>W</a:t>
            </a:r>
            <a:r>
              <a:rPr lang="en-US" sz="2000" dirty="0"/>
              <a:t>/</a:t>
            </a:r>
            <a:r>
              <a:rPr lang="en-US" sz="2000" i="1" dirty="0"/>
              <a:t>L</a:t>
            </a:r>
            <a:r>
              <a:rPr lang="en-US" sz="2000" dirty="0"/>
              <a:t>)</a:t>
            </a:r>
            <a:r>
              <a:rPr lang="en-US" sz="2000" i="1" baseline="-25000" dirty="0"/>
              <a:t>n</a:t>
            </a:r>
            <a:r>
              <a:rPr lang="en-US" sz="2000" dirty="0"/>
              <a:t> </a:t>
            </a:r>
            <a:r>
              <a:rPr lang="en-US" sz="2000" dirty="0" smtClean="0">
                <a:latin typeface="+mj-lt"/>
              </a:rPr>
              <a:t>= </a:t>
            </a:r>
            <a:r>
              <a:rPr lang="en-US" sz="2000" dirty="0">
                <a:latin typeface="+mj-lt"/>
              </a:rPr>
              <a:t>3, </a:t>
            </a:r>
            <a:r>
              <a:rPr lang="en-US" sz="2000" dirty="0"/>
              <a:t>(</a:t>
            </a:r>
            <a:r>
              <a:rPr lang="en-US" sz="2000" i="1" dirty="0"/>
              <a:t>W</a:t>
            </a:r>
            <a:r>
              <a:rPr lang="en-US" sz="2000" dirty="0"/>
              <a:t>/</a:t>
            </a:r>
            <a:r>
              <a:rPr lang="en-US" sz="2000" i="1" dirty="0"/>
              <a:t>L</a:t>
            </a:r>
            <a:r>
              <a:rPr lang="en-US" sz="2000" dirty="0"/>
              <a:t>)</a:t>
            </a:r>
            <a:r>
              <a:rPr lang="en-US" sz="2000" i="1" baseline="-25000" dirty="0"/>
              <a:t>p</a:t>
            </a:r>
            <a:r>
              <a:rPr lang="en-US" sz="2000" dirty="0"/>
              <a:t> </a:t>
            </a:r>
            <a:r>
              <a:rPr lang="en-US" sz="2000" dirty="0" smtClean="0">
                <a:latin typeface="+mj-lt"/>
              </a:rPr>
              <a:t>= </a:t>
            </a:r>
            <a:r>
              <a:rPr lang="en-US" sz="2000" dirty="0">
                <a:latin typeface="+mj-lt"/>
              </a:rPr>
              <a:t>12.</a:t>
            </a:r>
            <a:r>
              <a:rPr lang="en-GB" sz="2000" dirty="0" smtClean="0">
                <a:latin typeface="+mj-lt"/>
              </a:rPr>
              <a:t> (</a:t>
            </a:r>
            <a:r>
              <a:rPr lang="en-US" sz="2000" dirty="0" err="1"/>
              <a:t>k’</a:t>
            </a:r>
            <a:r>
              <a:rPr lang="en-US" sz="2000" i="1" baseline="-25000" dirty="0" err="1"/>
              <a:t>n</a:t>
            </a:r>
            <a:r>
              <a:rPr lang="en-US" sz="2000" dirty="0"/>
              <a:t> = </a:t>
            </a:r>
            <a:r>
              <a:rPr lang="en-US" sz="2000" dirty="0" smtClean="0"/>
              <a:t>50 and </a:t>
            </a:r>
            <a:r>
              <a:rPr lang="en-US" sz="2000" dirty="0" err="1" smtClean="0"/>
              <a:t>k’</a:t>
            </a:r>
            <a:r>
              <a:rPr lang="en-US" sz="2000" i="1" baseline="-25000" dirty="0" err="1" smtClean="0"/>
              <a:t>p</a:t>
            </a:r>
            <a:r>
              <a:rPr lang="en-US" sz="2000" dirty="0" smtClean="0"/>
              <a:t> =20</a:t>
            </a:r>
            <a:r>
              <a:rPr lang="en-GB" sz="2000" dirty="0" smtClean="0">
                <a:latin typeface="+mj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47043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95536" y="476672"/>
            <a:ext cx="8229600" cy="504056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Q &amp; A </a:t>
            </a:r>
            <a:endParaRPr lang="tr-TR" sz="2800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685800" y="1066800"/>
            <a:ext cx="7772400" cy="5105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66928" indent="-457200">
              <a:buFont typeface="+mj-lt"/>
              <a:buAutoNum type="arabicPeriod" startAt="8"/>
            </a:pPr>
            <a:r>
              <a:rPr lang="en-US" sz="2000" dirty="0">
                <a:latin typeface="+mj-lt"/>
              </a:rPr>
              <a:t>(a) A CMOS digital logic circuit contains the equivalent of 4 million </a:t>
            </a:r>
            <a:r>
              <a:rPr lang="en-US" sz="2000" dirty="0" smtClean="0">
                <a:latin typeface="+mj-lt"/>
              </a:rPr>
              <a:t>CMOS inverters </a:t>
            </a:r>
            <a:r>
              <a:rPr lang="en-US" sz="2000" dirty="0">
                <a:latin typeface="+mj-lt"/>
              </a:rPr>
              <a:t>and is biased at </a:t>
            </a:r>
            <a:r>
              <a:rPr lang="en-US" sz="2000" dirty="0"/>
              <a:t>V</a:t>
            </a:r>
            <a:r>
              <a:rPr lang="en-US" sz="2000" i="1" baseline="-25000" dirty="0"/>
              <a:t>DD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= 1.8 V. The equivalent load capacitance </a:t>
            </a:r>
            <a:r>
              <a:rPr lang="en-US" sz="2000" dirty="0" smtClean="0">
                <a:latin typeface="+mj-lt"/>
              </a:rPr>
              <a:t>of each </a:t>
            </a:r>
            <a:r>
              <a:rPr lang="en-US" sz="2000" dirty="0">
                <a:latin typeface="+mj-lt"/>
              </a:rPr>
              <a:t>inverter is 0.12 pF and each inverter is switching at 150 </a:t>
            </a:r>
            <a:r>
              <a:rPr lang="en-US" sz="2000" dirty="0" err="1">
                <a:latin typeface="+mj-lt"/>
              </a:rPr>
              <a:t>MHz.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Determine the </a:t>
            </a:r>
            <a:r>
              <a:rPr lang="en-US" sz="2000" dirty="0">
                <a:latin typeface="+mj-lt"/>
              </a:rPr>
              <a:t>total average power dissipated in the circuit. (b) If the </a:t>
            </a:r>
            <a:r>
              <a:rPr lang="en-US" sz="2000" dirty="0" smtClean="0">
                <a:latin typeface="+mj-lt"/>
              </a:rPr>
              <a:t>switching frequency </a:t>
            </a:r>
            <a:r>
              <a:rPr lang="en-US" sz="2000" dirty="0">
                <a:latin typeface="+mj-lt"/>
              </a:rPr>
              <a:t>is doubled, but the total power dissipation is to remain the </a:t>
            </a:r>
            <a:r>
              <a:rPr lang="en-US" sz="2000" dirty="0" smtClean="0">
                <a:latin typeface="+mj-lt"/>
              </a:rPr>
              <a:t>same with </a:t>
            </a:r>
            <a:r>
              <a:rPr lang="en-US" sz="2000" dirty="0">
                <a:latin typeface="+mj-lt"/>
              </a:rPr>
              <a:t>the same load capacitance, determine the required bias voltage.</a:t>
            </a:r>
            <a:r>
              <a:rPr lang="en-GB" sz="2000" dirty="0" smtClean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006625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2898</TotalTime>
  <Words>1558</Words>
  <Application>Microsoft Office PowerPoint</Application>
  <PresentationFormat>On-screen Show (4:3)</PresentationFormat>
  <Paragraphs>61</Paragraphs>
  <Slides>24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ＭＳ Ｐゴシック</vt:lpstr>
      <vt:lpstr>Arial</vt:lpstr>
      <vt:lpstr>Calibri</vt:lpstr>
      <vt:lpstr>Georgia</vt:lpstr>
      <vt:lpstr>Symbol</vt:lpstr>
      <vt:lpstr>Times New Roman</vt:lpstr>
      <vt:lpstr>Trebuchet MS</vt:lpstr>
      <vt:lpstr>Wingdings 2</vt:lpstr>
      <vt:lpstr>Urban</vt:lpstr>
      <vt:lpstr>Equation</vt:lpstr>
      <vt:lpstr>ECE 424 – Introduction to VLSI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424 – Introduction to VLSI Design</dc:title>
  <dc:creator>Emre</dc:creator>
  <cp:lastModifiedBy>Emre</cp:lastModifiedBy>
  <cp:revision>144</cp:revision>
  <dcterms:created xsi:type="dcterms:W3CDTF">2012-09-25T06:59:01Z</dcterms:created>
  <dcterms:modified xsi:type="dcterms:W3CDTF">2014-12-23T14:16:00Z</dcterms:modified>
</cp:coreProperties>
</file>