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8AFFE-B860-496A-8578-75B6759B20E3}" type="datetimeFigureOut">
              <a:rPr lang="tr-TR" smtClean="0"/>
              <a:t>22.12.2014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EEE210-C911-4D11-8549-58859CB34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7493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3787AE-F5E1-48C8-AD16-93BBE75C4C87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1830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3787AE-F5E1-48C8-AD16-93BBE75C4C87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56686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3787AE-F5E1-48C8-AD16-93BBE75C4C87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3982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3787AE-F5E1-48C8-AD16-93BBE75C4C87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5652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tr-TR">
              <a:solidFill>
                <a:srgbClr val="438086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5A38EFE-28D4-42D4-B50F-8BF2CD52680C}" type="slidenum">
              <a:rPr lang="tr-TR" smtClean="0">
                <a:solidFill>
                  <a:prstClr val="white"/>
                </a:solidFill>
              </a:rPr>
              <a:pPr/>
              <a:t>‹#›</a:t>
            </a:fld>
            <a:endParaRPr lang="tr-T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224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380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6082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380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4829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380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7260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380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8597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3808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3758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4380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727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tr-TR">
              <a:solidFill>
                <a:srgbClr val="43808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671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3808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418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3808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030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3808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556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r-TR">
              <a:solidFill>
                <a:srgbClr val="438086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8001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ECE 424 – Introduction to VLSI Design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3512" y="3899938"/>
            <a:ext cx="5184576" cy="2409382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Emre Yengel</a:t>
            </a:r>
          </a:p>
          <a:p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Department of Electrical and Communication Engineering </a:t>
            </a:r>
          </a:p>
          <a:p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Fall 2014</a:t>
            </a:r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4924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/>
              <a:t>Interconnect Parameters - </a:t>
            </a:r>
            <a:r>
              <a:rPr lang="en-US" sz="2800" dirty="0"/>
              <a:t>Resistance</a:t>
            </a:r>
            <a:endParaRPr lang="tr-TR" sz="2800" dirty="0"/>
          </a:p>
        </p:txBody>
      </p:sp>
      <p:sp>
        <p:nvSpPr>
          <p:cNvPr id="5" name="Rectangle 4"/>
          <p:cNvSpPr/>
          <p:nvPr/>
        </p:nvSpPr>
        <p:spPr>
          <a:xfrm>
            <a:off x="1775520" y="908722"/>
            <a:ext cx="842493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Since </a:t>
            </a:r>
            <a:r>
              <a:rPr lang="en-US" i="1" dirty="0"/>
              <a:t>H </a:t>
            </a:r>
            <a:r>
              <a:rPr lang="en-US" dirty="0"/>
              <a:t>is a constant for a given technology, Eq. (4.3) can be rewritten as follows</a:t>
            </a:r>
            <a:r>
              <a:rPr lang="en-US" dirty="0"/>
              <a:t>,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                 with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i="1" dirty="0"/>
              <a:t>sheet resistance </a:t>
            </a:r>
            <a:r>
              <a:rPr lang="en-US" dirty="0"/>
              <a:t>of the material, having units of W</a:t>
            </a:r>
            <a:r>
              <a:rPr lang="en-US" dirty="0"/>
              <a:t>/□ </a:t>
            </a:r>
            <a:r>
              <a:rPr lang="en-US" dirty="0"/>
              <a:t>(pronounced as Ohm-per-square).</a:t>
            </a:r>
            <a:endParaRPr lang="en-US" dirty="0"/>
          </a:p>
          <a:p>
            <a:endParaRPr lang="en-US" dirty="0"/>
          </a:p>
          <a:p>
            <a:r>
              <a:rPr lang="tr-TR" dirty="0"/>
              <a:t>At </a:t>
            </a:r>
            <a:r>
              <a:rPr lang="tr-TR" dirty="0" err="1"/>
              <a:t>very</a:t>
            </a:r>
            <a:r>
              <a:rPr lang="tr-TR" dirty="0"/>
              <a:t> </a:t>
            </a:r>
            <a:r>
              <a:rPr lang="tr-TR" dirty="0" err="1"/>
              <a:t>high</a:t>
            </a:r>
            <a:r>
              <a:rPr lang="tr-TR" dirty="0"/>
              <a:t> </a:t>
            </a:r>
            <a:r>
              <a:rPr lang="tr-TR" dirty="0" err="1"/>
              <a:t>frequencies</a:t>
            </a:r>
            <a:r>
              <a:rPr lang="en-US" dirty="0"/>
              <a:t> an </a:t>
            </a:r>
            <a:r>
              <a:rPr lang="en-US" dirty="0"/>
              <a:t>additional phenomenon — called the </a:t>
            </a:r>
            <a:r>
              <a:rPr lang="en-US" i="1" dirty="0"/>
              <a:t>skin effect </a:t>
            </a:r>
            <a:r>
              <a:rPr lang="en-US" dirty="0"/>
              <a:t>— comes into play </a:t>
            </a:r>
            <a:r>
              <a:rPr lang="en-US" dirty="0"/>
              <a:t>such that </a:t>
            </a:r>
            <a:r>
              <a:rPr lang="en-US" dirty="0"/>
              <a:t>the resistance becomes frequency-dependent.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High-frequency </a:t>
            </a:r>
            <a:r>
              <a:rPr lang="en-US" dirty="0"/>
              <a:t>currents tend to </a:t>
            </a:r>
            <a:r>
              <a:rPr lang="en-US" dirty="0"/>
              <a:t>flow primarily </a:t>
            </a:r>
            <a:r>
              <a:rPr lang="en-US" dirty="0"/>
              <a:t>on the surface of a conductor with the current density falling off </a:t>
            </a:r>
            <a:r>
              <a:rPr lang="en-US" dirty="0"/>
              <a:t>exponentially </a:t>
            </a:r>
            <a:r>
              <a:rPr lang="en-US" dirty="0"/>
              <a:t>with depth into the conductor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The </a:t>
            </a:r>
            <a:r>
              <a:rPr lang="en-US" i="1" dirty="0"/>
              <a:t>skin depth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dirty="0"/>
              <a:t> </a:t>
            </a:r>
            <a:r>
              <a:rPr lang="en-US" dirty="0"/>
              <a:t>is defined as the depth where the </a:t>
            </a:r>
            <a:r>
              <a:rPr lang="en-US" dirty="0"/>
              <a:t>current falls </a:t>
            </a:r>
            <a:r>
              <a:rPr lang="en-US" dirty="0"/>
              <a:t>off to a value of </a:t>
            </a:r>
            <a:r>
              <a:rPr lang="en-US" i="1" dirty="0"/>
              <a:t>e</a:t>
            </a:r>
            <a:r>
              <a:rPr lang="en-US" baseline="30000" dirty="0"/>
              <a:t>-1</a:t>
            </a:r>
            <a:r>
              <a:rPr lang="en-US" dirty="0"/>
              <a:t> of its nominal value, and is given by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6400" y="1340769"/>
            <a:ext cx="1447925" cy="7468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0708" y="2195444"/>
            <a:ext cx="1219306" cy="66299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07568" y="328498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60709" y="5987035"/>
            <a:ext cx="1437163" cy="72946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176120" y="6165304"/>
            <a:ext cx="3491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f </a:t>
            </a:r>
            <a:r>
              <a:rPr lang="en-US" sz="1400" dirty="0"/>
              <a:t>the frequency of the signal and </a:t>
            </a:r>
            <a:r>
              <a:rPr lang="en-US" sz="1400" dirty="0"/>
              <a:t>µ </a:t>
            </a:r>
            <a:r>
              <a:rPr lang="en-US" sz="1400" dirty="0"/>
              <a:t>the permeability of the surrounding dielectric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82601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/>
              <a:t>Interconnect Parameters - </a:t>
            </a:r>
            <a:r>
              <a:rPr lang="en-US" sz="2800" dirty="0"/>
              <a:t>Resistance</a:t>
            </a:r>
            <a:endParaRPr lang="tr-TR" sz="2800" dirty="0"/>
          </a:p>
        </p:txBody>
      </p:sp>
      <p:sp>
        <p:nvSpPr>
          <p:cNvPr id="5" name="Rectangle 4"/>
          <p:cNvSpPr/>
          <p:nvPr/>
        </p:nvSpPr>
        <p:spPr>
          <a:xfrm>
            <a:off x="2207568" y="1214750"/>
            <a:ext cx="77768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increased resistance at higher frequencies may cause an extra attenuation — </a:t>
            </a:r>
            <a:r>
              <a:rPr lang="en-US" dirty="0"/>
              <a:t>and hence </a:t>
            </a:r>
            <a:r>
              <a:rPr lang="en-US" dirty="0"/>
              <a:t>distortion — of the signal being transmitted over the wire.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To </a:t>
            </a:r>
            <a:r>
              <a:rPr lang="en-US" dirty="0"/>
              <a:t>determine the </a:t>
            </a:r>
            <a:r>
              <a:rPr lang="en-US" dirty="0"/>
              <a:t>on-set of </a:t>
            </a:r>
            <a:r>
              <a:rPr lang="en-US" dirty="0"/>
              <a:t>the skin-effect, we can find the frequency </a:t>
            </a:r>
            <a:r>
              <a:rPr lang="en-US" i="1" dirty="0"/>
              <a:t>f</a:t>
            </a:r>
            <a:r>
              <a:rPr lang="en-US" i="1" baseline="-25000" dirty="0"/>
              <a:t>s</a:t>
            </a:r>
            <a:r>
              <a:rPr lang="en-US" i="1" dirty="0"/>
              <a:t> </a:t>
            </a:r>
            <a:r>
              <a:rPr lang="en-US" dirty="0"/>
              <a:t>where the skin depth is equal to half </a:t>
            </a:r>
            <a:r>
              <a:rPr lang="en-US" dirty="0"/>
              <a:t>the largest </a:t>
            </a:r>
            <a:r>
              <a:rPr lang="en-US" dirty="0"/>
              <a:t>dimension (W or H) of the conductor.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Below </a:t>
            </a:r>
            <a:r>
              <a:rPr lang="en-US" i="1" dirty="0"/>
              <a:t>f</a:t>
            </a:r>
            <a:r>
              <a:rPr lang="en-US" i="1" baseline="-25000" dirty="0"/>
              <a:t>s</a:t>
            </a:r>
            <a:r>
              <a:rPr lang="en-US" i="1" dirty="0"/>
              <a:t> </a:t>
            </a:r>
            <a:r>
              <a:rPr lang="en-US" dirty="0"/>
              <a:t>the whole wire is conducting </a:t>
            </a:r>
            <a:r>
              <a:rPr lang="en-US" dirty="0"/>
              <a:t>current, and </a:t>
            </a:r>
            <a:r>
              <a:rPr lang="en-US" dirty="0"/>
              <a:t>the resistance is equal to (constant) low-frequency resistance of the wire.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5800" y="4653137"/>
            <a:ext cx="3444538" cy="1028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71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/>
              <a:t>Electrical Wire Models</a:t>
            </a:r>
            <a:endParaRPr lang="tr-TR" sz="2800" dirty="0"/>
          </a:p>
        </p:txBody>
      </p:sp>
      <p:sp>
        <p:nvSpPr>
          <p:cNvPr id="6" name="Rectangle 5"/>
          <p:cNvSpPr/>
          <p:nvPr/>
        </p:nvSpPr>
        <p:spPr>
          <a:xfrm>
            <a:off x="1775520" y="908721"/>
            <a:ext cx="86409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The Lumped Model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circuit </a:t>
            </a:r>
            <a:r>
              <a:rPr lang="en-US" dirty="0" err="1"/>
              <a:t>parasitics</a:t>
            </a:r>
            <a:r>
              <a:rPr lang="en-US" dirty="0"/>
              <a:t> of a wire are distributed along its length and are not lumped into </a:t>
            </a:r>
            <a:r>
              <a:rPr lang="en-US" dirty="0"/>
              <a:t>a single </a:t>
            </a:r>
            <a:r>
              <a:rPr lang="en-US" dirty="0"/>
              <a:t>position.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When </a:t>
            </a:r>
            <a:r>
              <a:rPr lang="en-US" dirty="0"/>
              <a:t>only a single parasitic component is dominant, when the </a:t>
            </a:r>
            <a:r>
              <a:rPr lang="en-US" dirty="0"/>
              <a:t>interaction between </a:t>
            </a:r>
            <a:r>
              <a:rPr lang="en-US" dirty="0"/>
              <a:t>the components is small, or when looking at only one aspect of the </a:t>
            </a:r>
            <a:r>
              <a:rPr lang="en-US" dirty="0"/>
              <a:t>circuit behavior</a:t>
            </a:r>
            <a:r>
              <a:rPr lang="en-US" dirty="0"/>
              <a:t>, it is often useful to lump the different fractions into a single circuit element.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advantage </a:t>
            </a:r>
            <a:r>
              <a:rPr lang="en-US" dirty="0"/>
              <a:t>of this approach is that the effects of the parasitic then can be described by </a:t>
            </a:r>
            <a:r>
              <a:rPr lang="en-US" dirty="0"/>
              <a:t>an ordinary </a:t>
            </a:r>
            <a:r>
              <a:rPr lang="en-US" dirty="0"/>
              <a:t>differential equation.</a:t>
            </a:r>
            <a:r>
              <a:rPr lang="tr-TR" dirty="0"/>
              <a:t> 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9536" y="4325042"/>
            <a:ext cx="8140536" cy="2113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90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/>
              <a:t>Electrical Wire Models</a:t>
            </a:r>
            <a:endParaRPr lang="tr-TR" sz="2800" dirty="0"/>
          </a:p>
        </p:txBody>
      </p:sp>
      <p:sp>
        <p:nvSpPr>
          <p:cNvPr id="3" name="Rectangle 2"/>
          <p:cNvSpPr/>
          <p:nvPr/>
        </p:nvSpPr>
        <p:spPr>
          <a:xfrm>
            <a:off x="1775520" y="908722"/>
            <a:ext cx="842493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The Lumped </a:t>
            </a:r>
            <a:r>
              <a:rPr lang="en-US" b="1" dirty="0"/>
              <a:t>RC Model</a:t>
            </a: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</a:t>
            </a:r>
            <a:r>
              <a:rPr lang="en-US" dirty="0"/>
              <a:t>first approach lumps the total wire resistance of each wire segment into one </a:t>
            </a:r>
            <a:r>
              <a:rPr lang="en-US" dirty="0"/>
              <a:t>single </a:t>
            </a:r>
            <a:r>
              <a:rPr lang="en-US" i="1" dirty="0"/>
              <a:t>R </a:t>
            </a:r>
            <a:r>
              <a:rPr lang="en-US" dirty="0"/>
              <a:t>and similarly combines the global capacitance into a single capacitor </a:t>
            </a:r>
            <a:r>
              <a:rPr lang="en-US" i="1" dirty="0"/>
              <a:t>C</a:t>
            </a:r>
            <a:r>
              <a:rPr lang="en-US" dirty="0"/>
              <a:t>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simple model</a:t>
            </a:r>
            <a:r>
              <a:rPr lang="en-US" dirty="0"/>
              <a:t>, called the </a:t>
            </a:r>
            <a:r>
              <a:rPr lang="en-US" i="1" dirty="0"/>
              <a:t>lumped RC model </a:t>
            </a:r>
            <a:r>
              <a:rPr lang="en-US" dirty="0"/>
              <a:t>is pessimistic and inaccurate for long </a:t>
            </a:r>
            <a:r>
              <a:rPr lang="en-US" dirty="0"/>
              <a:t>interconnect wires</a:t>
            </a:r>
            <a:r>
              <a:rPr lang="en-US" dirty="0"/>
              <a:t>, which are more adequately represented by a </a:t>
            </a:r>
            <a:r>
              <a:rPr lang="en-US" i="1" dirty="0"/>
              <a:t>distributed </a:t>
            </a:r>
            <a:r>
              <a:rPr lang="en-US" i="1" dirty="0" err="1"/>
              <a:t>rc</a:t>
            </a:r>
            <a:r>
              <a:rPr lang="en-US" i="1" dirty="0"/>
              <a:t>-model</a:t>
            </a:r>
            <a:r>
              <a:rPr lang="en-US" dirty="0"/>
              <a:t>.</a:t>
            </a:r>
            <a:r>
              <a:rPr lang="tr-TR" dirty="0"/>
              <a:t> 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 the delay calculation methods </a:t>
            </a:r>
            <a:r>
              <a:rPr lang="en-US" dirty="0"/>
              <a:t>such as the </a:t>
            </a:r>
            <a:r>
              <a:rPr lang="en-US" i="1" dirty="0"/>
              <a:t>Elmore delay </a:t>
            </a:r>
            <a:r>
              <a:rPr lang="en-US" i="1" dirty="0"/>
              <a:t>formula </a:t>
            </a:r>
            <a:r>
              <a:rPr lang="en-US" dirty="0"/>
              <a:t>can be used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553" y="4030331"/>
            <a:ext cx="6630325" cy="272453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672064" y="4048042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Elmore delay at node </a:t>
            </a:r>
            <a:r>
              <a:rPr lang="en-US" i="1" dirty="0" err="1"/>
              <a:t>i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0097" y="4649970"/>
            <a:ext cx="2229161" cy="113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/>
              <a:t>Electrical Wire Models</a:t>
            </a:r>
            <a:endParaRPr lang="tr-TR" sz="2800" dirty="0"/>
          </a:p>
        </p:txBody>
      </p:sp>
      <p:sp>
        <p:nvSpPr>
          <p:cNvPr id="3" name="Rectangle 2"/>
          <p:cNvSpPr/>
          <p:nvPr/>
        </p:nvSpPr>
        <p:spPr>
          <a:xfrm>
            <a:off x="1775520" y="908721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The Lumped RC Model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0626" y="1772817"/>
            <a:ext cx="9137374" cy="3653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24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/>
              <a:t>Electrical Wire Models</a:t>
            </a:r>
            <a:endParaRPr lang="tr-TR" sz="2800" dirty="0"/>
          </a:p>
        </p:txBody>
      </p:sp>
      <p:sp>
        <p:nvSpPr>
          <p:cNvPr id="3" name="Rectangle 2"/>
          <p:cNvSpPr/>
          <p:nvPr/>
        </p:nvSpPr>
        <p:spPr>
          <a:xfrm>
            <a:off x="1775520" y="908721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/>
              <a:t>The Distributed rc Line 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8850" y="1556793"/>
            <a:ext cx="7941606" cy="4373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94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/>
              <a:t>Electrical Wire Models</a:t>
            </a:r>
            <a:endParaRPr lang="tr-TR" sz="2800" dirty="0"/>
          </a:p>
        </p:txBody>
      </p:sp>
      <p:sp>
        <p:nvSpPr>
          <p:cNvPr id="3" name="Rectangle 2"/>
          <p:cNvSpPr/>
          <p:nvPr/>
        </p:nvSpPr>
        <p:spPr>
          <a:xfrm>
            <a:off x="1775520" y="908721"/>
            <a:ext cx="84249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/>
              <a:t>The Distributed rc Line </a:t>
            </a:r>
            <a:endParaRPr lang="en-US" b="1" dirty="0"/>
          </a:p>
          <a:p>
            <a:endParaRPr lang="da-DK" dirty="0"/>
          </a:p>
          <a:p>
            <a:r>
              <a:rPr lang="da-DK" dirty="0"/>
              <a:t>The </a:t>
            </a:r>
            <a:r>
              <a:rPr lang="da-DK" dirty="0"/>
              <a:t>voltage at node </a:t>
            </a:r>
            <a:r>
              <a:rPr lang="da-DK" i="1" dirty="0"/>
              <a:t>i</a:t>
            </a:r>
          </a:p>
          <a:p>
            <a:endParaRPr lang="da-DK" i="1" dirty="0"/>
          </a:p>
          <a:p>
            <a:endParaRPr lang="da-DK" i="1" dirty="0"/>
          </a:p>
          <a:p>
            <a:endParaRPr lang="da-DK" i="1" dirty="0"/>
          </a:p>
          <a:p>
            <a:r>
              <a:rPr lang="da-DK" i="1" dirty="0"/>
              <a:t>Solving this equation;</a:t>
            </a:r>
          </a:p>
          <a:p>
            <a:endParaRPr lang="da-DK" i="1" dirty="0"/>
          </a:p>
          <a:p>
            <a:endParaRPr lang="da-DK" i="1" dirty="0"/>
          </a:p>
          <a:p>
            <a:endParaRPr lang="da-DK" i="1" dirty="0"/>
          </a:p>
          <a:p>
            <a:endParaRPr lang="da-DK" i="1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1784" y="1733898"/>
            <a:ext cx="4218824" cy="86409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7768" y="2668030"/>
            <a:ext cx="3010320" cy="80973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4153" y="3562092"/>
            <a:ext cx="6763694" cy="327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36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/>
              <a:t>Electrical Wire Models</a:t>
            </a:r>
            <a:endParaRPr lang="tr-TR" sz="2800" dirty="0"/>
          </a:p>
        </p:txBody>
      </p:sp>
      <p:sp>
        <p:nvSpPr>
          <p:cNvPr id="3" name="Rectangle 2"/>
          <p:cNvSpPr/>
          <p:nvPr/>
        </p:nvSpPr>
        <p:spPr>
          <a:xfrm>
            <a:off x="1775520" y="908722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/>
              <a:t>The Distributed rc Line </a:t>
            </a:r>
            <a:endParaRPr lang="en-US" b="1" dirty="0"/>
          </a:p>
          <a:p>
            <a:r>
              <a:rPr lang="tr-TR" dirty="0"/>
              <a:t> 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3641" y="1555052"/>
            <a:ext cx="7668695" cy="1952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4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/>
              <a:t>Electrical Wire Models</a:t>
            </a:r>
            <a:endParaRPr lang="tr-TR" sz="2800" dirty="0"/>
          </a:p>
        </p:txBody>
      </p:sp>
      <p:sp>
        <p:nvSpPr>
          <p:cNvPr id="3" name="Rectangle 2"/>
          <p:cNvSpPr/>
          <p:nvPr/>
        </p:nvSpPr>
        <p:spPr>
          <a:xfrm>
            <a:off x="1775520" y="908721"/>
            <a:ext cx="84249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Example</a:t>
            </a:r>
          </a:p>
          <a:p>
            <a:r>
              <a:rPr lang="en-US" dirty="0"/>
              <a:t>For die sizes between 1 and 2 cm, wires can reach a length of 10 </a:t>
            </a:r>
            <a:r>
              <a:rPr lang="en-US" dirty="0"/>
              <a:t>cm and </a:t>
            </a:r>
            <a:r>
              <a:rPr lang="en-US" dirty="0"/>
              <a:t>have associated wire capacitances of substantial value. Consider an aluminum wire of </a:t>
            </a:r>
            <a:r>
              <a:rPr lang="en-US" dirty="0"/>
              <a:t>10 cm </a:t>
            </a:r>
            <a:r>
              <a:rPr lang="en-US" dirty="0"/>
              <a:t>long and 1 mm wide, routed on the first Aluminum layer. We can compute the value of </a:t>
            </a:r>
            <a:r>
              <a:rPr lang="en-US" dirty="0"/>
              <a:t>the total capacitance;</a:t>
            </a:r>
            <a:endParaRPr lang="en-US" b="1" dirty="0"/>
          </a:p>
          <a:p>
            <a:r>
              <a:rPr lang="tr-TR" dirty="0"/>
              <a:t> 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3574" y="2460678"/>
            <a:ext cx="7544853" cy="140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44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/>
              <a:t>The Wire</a:t>
            </a:r>
            <a:endParaRPr lang="tr-TR" sz="2800" dirty="0"/>
          </a:p>
        </p:txBody>
      </p:sp>
      <p:sp>
        <p:nvSpPr>
          <p:cNvPr id="5" name="Rectangle 4"/>
          <p:cNvSpPr/>
          <p:nvPr/>
        </p:nvSpPr>
        <p:spPr>
          <a:xfrm>
            <a:off x="1775520" y="908721"/>
            <a:ext cx="842493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Wiring </a:t>
            </a:r>
            <a:r>
              <a:rPr lang="en-US" dirty="0"/>
              <a:t>of today’s integrated </a:t>
            </a:r>
            <a:r>
              <a:rPr lang="en-US" dirty="0"/>
              <a:t>circuits has </a:t>
            </a:r>
            <a:r>
              <a:rPr lang="tr-TR" dirty="0" err="1"/>
              <a:t>multiple</a:t>
            </a:r>
            <a:r>
              <a:rPr lang="en-US" dirty="0"/>
              <a:t> effects </a:t>
            </a:r>
            <a:r>
              <a:rPr lang="en-US" dirty="0"/>
              <a:t>on the circuit </a:t>
            </a:r>
            <a:r>
              <a:rPr lang="en-US" dirty="0"/>
              <a:t>behavior;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dirty="0"/>
              <a:t>     1</a:t>
            </a:r>
            <a:r>
              <a:rPr lang="en-US" b="1" dirty="0"/>
              <a:t>. </a:t>
            </a:r>
            <a:r>
              <a:rPr lang="en-US" dirty="0"/>
              <a:t>An increase in propagation delay, or, equivalently, a drop in performance.</a:t>
            </a:r>
          </a:p>
          <a:p>
            <a:r>
              <a:rPr lang="en-US" b="1" dirty="0"/>
              <a:t>     2</a:t>
            </a:r>
            <a:r>
              <a:rPr lang="en-US" b="1" dirty="0"/>
              <a:t>. </a:t>
            </a:r>
            <a:r>
              <a:rPr lang="en-US" dirty="0"/>
              <a:t>An impact on the energy dissipation and the power distribution.</a:t>
            </a:r>
          </a:p>
          <a:p>
            <a:r>
              <a:rPr lang="en-US" b="1" dirty="0"/>
              <a:t>     3</a:t>
            </a:r>
            <a:r>
              <a:rPr lang="en-US" b="1" dirty="0"/>
              <a:t>. </a:t>
            </a:r>
            <a:r>
              <a:rPr lang="en-US" dirty="0"/>
              <a:t>An introduction of extra noise sources, which affects the reliability of the circuit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First of all, a “complete” model is dauntingly complex and is only </a:t>
            </a:r>
            <a:r>
              <a:rPr lang="en-US" dirty="0"/>
              <a:t>applicable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very</a:t>
            </a:r>
            <a:r>
              <a:rPr lang="tr-TR" dirty="0"/>
              <a:t> </a:t>
            </a:r>
            <a:r>
              <a:rPr lang="tr-TR" dirty="0" err="1"/>
              <a:t>small</a:t>
            </a:r>
            <a:r>
              <a:rPr lang="tr-TR" dirty="0"/>
              <a:t> </a:t>
            </a:r>
            <a:r>
              <a:rPr lang="tr-TR" dirty="0" err="1"/>
              <a:t>topologies</a:t>
            </a:r>
            <a:r>
              <a:rPr lang="tr-TR" dirty="0"/>
              <a:t>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Bringing all possible effects to bear, only obscures the </a:t>
            </a:r>
            <a:r>
              <a:rPr lang="en-US" dirty="0"/>
              <a:t>picture and </a:t>
            </a:r>
            <a:r>
              <a:rPr lang="en-US" dirty="0"/>
              <a:t>turns the optimization and design process a “trial-and-error” operation rather </a:t>
            </a:r>
            <a:r>
              <a:rPr lang="en-US" dirty="0"/>
              <a:t>than an </a:t>
            </a:r>
            <a:r>
              <a:rPr lang="en-US" dirty="0"/>
              <a:t>enlightened and focused search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 achieve the latter, it is important that the designer has a clear insight in the </a:t>
            </a:r>
            <a:r>
              <a:rPr lang="en-US" dirty="0"/>
              <a:t>parasitic wiring </a:t>
            </a:r>
            <a:r>
              <a:rPr lang="en-US" dirty="0"/>
              <a:t>effects, their relative importance, and their models.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16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/>
              <a:t>The Wire</a:t>
            </a:r>
            <a:endParaRPr lang="tr-TR" sz="2800" dirty="0"/>
          </a:p>
        </p:txBody>
      </p:sp>
      <p:sp>
        <p:nvSpPr>
          <p:cNvPr id="5" name="Rectangle 4"/>
          <p:cNvSpPr/>
          <p:nvPr/>
        </p:nvSpPr>
        <p:spPr>
          <a:xfrm>
            <a:off x="7935983" y="1583006"/>
            <a:ext cx="22322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This is best illustrated with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simple</a:t>
            </a:r>
            <a:r>
              <a:rPr lang="tr-TR" dirty="0"/>
              <a:t> </a:t>
            </a:r>
            <a:r>
              <a:rPr lang="tr-TR" dirty="0" err="1"/>
              <a:t>example</a:t>
            </a:r>
            <a:r>
              <a:rPr lang="en-US" dirty="0"/>
              <a:t>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1545" y="908720"/>
            <a:ext cx="5753599" cy="258340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75520" y="3492125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full-fledged circuit model, taking into account the parasitic capacitance, </a:t>
            </a:r>
            <a:r>
              <a:rPr lang="en-US" dirty="0"/>
              <a:t>resistance, and </a:t>
            </a:r>
            <a:r>
              <a:rPr lang="en-US" dirty="0"/>
              <a:t>the inductance of the interconnections, is </a:t>
            </a:r>
            <a:r>
              <a:rPr lang="en-US" dirty="0"/>
              <a:t>shown below.</a:t>
            </a:r>
            <a:endParaRPr lang="tr-T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5301" y="4138456"/>
            <a:ext cx="4758397" cy="2595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10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/>
              <a:t>The Wire</a:t>
            </a:r>
            <a:endParaRPr lang="tr-TR" sz="2800" dirty="0"/>
          </a:p>
        </p:txBody>
      </p:sp>
      <p:sp>
        <p:nvSpPr>
          <p:cNvPr id="5" name="Rectangle 4"/>
          <p:cNvSpPr/>
          <p:nvPr/>
        </p:nvSpPr>
        <p:spPr>
          <a:xfrm>
            <a:off x="1847528" y="3717032"/>
            <a:ext cx="84249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Substantial </a:t>
            </a:r>
            <a:r>
              <a:rPr lang="en-US" sz="1600" dirty="0"/>
              <a:t>simplifications can often be </a:t>
            </a:r>
            <a:r>
              <a:rPr lang="en-US" sz="1600" dirty="0"/>
              <a:t>made, some </a:t>
            </a:r>
            <a:r>
              <a:rPr lang="en-US" sz="1600" dirty="0"/>
              <a:t>of which are enumerated below</a:t>
            </a:r>
            <a:r>
              <a:rPr lang="en-US" sz="1600" dirty="0"/>
              <a:t>.</a:t>
            </a:r>
          </a:p>
          <a:p>
            <a:endParaRPr lang="en-US" sz="1600" dirty="0"/>
          </a:p>
          <a:p>
            <a:r>
              <a:rPr lang="en-US" sz="1600" dirty="0"/>
              <a:t>• Inductive effects can be ignored if the resistance of the wire is substantial — this </a:t>
            </a:r>
            <a:r>
              <a:rPr lang="en-US" sz="1600" dirty="0"/>
              <a:t>is for </a:t>
            </a:r>
            <a:r>
              <a:rPr lang="en-US" sz="1600" dirty="0"/>
              <a:t>instance the case for long Aluminum wires with a small cross-section — or if </a:t>
            </a:r>
            <a:r>
              <a:rPr lang="en-US" sz="1600" dirty="0"/>
              <a:t>the rise </a:t>
            </a:r>
            <a:r>
              <a:rPr lang="en-US" sz="1600" dirty="0"/>
              <a:t>and fall times of the applied signals are slow</a:t>
            </a:r>
            <a:r>
              <a:rPr lang="en-US" sz="1600" dirty="0"/>
              <a:t>.</a:t>
            </a:r>
          </a:p>
          <a:p>
            <a:endParaRPr lang="en-US" sz="1600" dirty="0"/>
          </a:p>
          <a:p>
            <a:r>
              <a:rPr lang="en-US" sz="1600" dirty="0"/>
              <a:t>• When the wires are short, the cross-section of the wire is large, or the </a:t>
            </a:r>
            <a:r>
              <a:rPr lang="en-US" sz="1600" dirty="0"/>
              <a:t>interconnect material </a:t>
            </a:r>
            <a:r>
              <a:rPr lang="en-US" sz="1600" dirty="0"/>
              <a:t>used has a low resistivity, a capacitance-only model can be used (</a:t>
            </a:r>
            <a:r>
              <a:rPr lang="en-US" sz="1600" dirty="0"/>
              <a:t>Figure </a:t>
            </a:r>
            <a:r>
              <a:rPr lang="tr-TR" sz="1600" dirty="0"/>
              <a:t>b).</a:t>
            </a:r>
            <a:endParaRPr lang="en-US" sz="1600" dirty="0"/>
          </a:p>
          <a:p>
            <a:endParaRPr lang="tr-TR" sz="1600" dirty="0"/>
          </a:p>
          <a:p>
            <a:r>
              <a:rPr lang="en-US" sz="1600" dirty="0"/>
              <a:t>• Finally, when the separation between neighboring wires is large, or when the </a:t>
            </a:r>
            <a:r>
              <a:rPr lang="en-US" sz="1600" dirty="0"/>
              <a:t>wires only </a:t>
            </a:r>
            <a:r>
              <a:rPr lang="en-US" sz="1600" dirty="0"/>
              <a:t>run together for a short distance, inter-wire capacitance can be ignored, and </a:t>
            </a:r>
            <a:r>
              <a:rPr lang="en-US" sz="1600" dirty="0"/>
              <a:t>all the </a:t>
            </a:r>
            <a:r>
              <a:rPr lang="en-US" sz="1600" dirty="0"/>
              <a:t>parasitic capacitance can be modeled as capacitance to ground.</a:t>
            </a:r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7729" y="980728"/>
            <a:ext cx="4945809" cy="2773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41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/>
              <a:t>Interconnect Parameters - </a:t>
            </a:r>
            <a:r>
              <a:rPr lang="en-US" sz="2800" dirty="0"/>
              <a:t>C</a:t>
            </a:r>
            <a:r>
              <a:rPr lang="en-US" sz="2800" dirty="0"/>
              <a:t>apacitance</a:t>
            </a:r>
            <a:endParaRPr lang="tr-TR" sz="2800" dirty="0"/>
          </a:p>
        </p:txBody>
      </p:sp>
      <p:sp>
        <p:nvSpPr>
          <p:cNvPr id="5" name="Rectangle 4"/>
          <p:cNvSpPr/>
          <p:nvPr/>
        </p:nvSpPr>
        <p:spPr>
          <a:xfrm>
            <a:off x="1775520" y="908722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Rather than getting lost in </a:t>
            </a:r>
            <a:r>
              <a:rPr lang="en-US" dirty="0"/>
              <a:t>complex equations </a:t>
            </a:r>
            <a:r>
              <a:rPr lang="en-US" dirty="0"/>
              <a:t>and models, </a:t>
            </a:r>
            <a:r>
              <a:rPr lang="en-US" dirty="0"/>
              <a:t>some </a:t>
            </a:r>
            <a:r>
              <a:rPr lang="en-US" dirty="0"/>
              <a:t>simple first-order models come in </a:t>
            </a:r>
            <a:r>
              <a:rPr lang="en-US" dirty="0"/>
              <a:t>handy to </a:t>
            </a:r>
            <a:r>
              <a:rPr lang="en-US" dirty="0"/>
              <a:t>provide a basic understanding of the nature of interconnect capacitance and its </a:t>
            </a:r>
            <a:r>
              <a:rPr lang="en-US" dirty="0"/>
              <a:t>parameters, and </a:t>
            </a:r>
            <a:r>
              <a:rPr lang="en-US" dirty="0"/>
              <a:t>of how wire capacitance will evolve with future technologies.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600056" y="2316714"/>
            <a:ext cx="40679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Consider first a simple rectangular wire placed above the semiconductor </a:t>
            </a:r>
            <a:r>
              <a:rPr lang="en-US" dirty="0"/>
              <a:t>substrate.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</a:t>
            </a:r>
            <a:r>
              <a:rPr lang="en-US" dirty="0"/>
              <a:t>the width of the wire is substantially larger than the thickness </a:t>
            </a:r>
            <a:r>
              <a:rPr lang="en-US" dirty="0"/>
              <a:t>of the </a:t>
            </a:r>
            <a:r>
              <a:rPr lang="en-US" dirty="0"/>
              <a:t>insulating material, it may be assumed that the electrical-field lines are orthogonal </a:t>
            </a:r>
            <a:r>
              <a:rPr lang="en-US" dirty="0"/>
              <a:t>to the </a:t>
            </a:r>
            <a:r>
              <a:rPr lang="en-US" dirty="0"/>
              <a:t>capacitor plates, and that its capacitance can be modeled by the </a:t>
            </a:r>
            <a:r>
              <a:rPr lang="en-US" i="1" dirty="0"/>
              <a:t>parallel-plate </a:t>
            </a:r>
            <a:r>
              <a:rPr lang="en-US" i="1" dirty="0"/>
              <a:t>capaci</a:t>
            </a:r>
            <a:r>
              <a:rPr lang="en-US" i="1" dirty="0"/>
              <a:t>tor model </a:t>
            </a:r>
            <a:r>
              <a:rPr lang="en-US" dirty="0"/>
              <a:t>(also called </a:t>
            </a:r>
            <a:r>
              <a:rPr lang="en-US" i="1" dirty="0"/>
              <a:t>area capacitance</a:t>
            </a:r>
            <a:r>
              <a:rPr lang="en-US" dirty="0"/>
              <a:t>). </a:t>
            </a:r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1" y="2204864"/>
            <a:ext cx="5182049" cy="195851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5681" y="4364068"/>
            <a:ext cx="2133785" cy="86113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03512" y="5661248"/>
            <a:ext cx="42484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W </a:t>
            </a:r>
            <a:r>
              <a:rPr lang="en-US" sz="1400" dirty="0"/>
              <a:t>and </a:t>
            </a:r>
            <a:r>
              <a:rPr lang="en-US" sz="1400" i="1" dirty="0"/>
              <a:t>L </a:t>
            </a:r>
            <a:r>
              <a:rPr lang="en-US" sz="1400" dirty="0"/>
              <a:t>are respectively the width and length of the wire, and </a:t>
            </a:r>
            <a:r>
              <a:rPr lang="en-US" sz="1400" i="1" dirty="0" err="1"/>
              <a:t>t</a:t>
            </a:r>
            <a:r>
              <a:rPr lang="en-US" sz="1400" i="1" baseline="-25000" dirty="0" err="1"/>
              <a:t>di</a:t>
            </a:r>
            <a:r>
              <a:rPr lang="en-US" sz="1400" i="1" dirty="0"/>
              <a:t> </a:t>
            </a:r>
            <a:r>
              <a:rPr lang="en-US" sz="1400" dirty="0"/>
              <a:t>and </a:t>
            </a:r>
            <a:r>
              <a:rPr lang="el-GR" sz="1400" dirty="0"/>
              <a:t>ε</a:t>
            </a:r>
            <a:r>
              <a:rPr lang="en-US" sz="1400" i="1" baseline="-25000" dirty="0"/>
              <a:t>di</a:t>
            </a:r>
            <a:r>
              <a:rPr lang="en-US" sz="1400" i="1" dirty="0"/>
              <a:t> </a:t>
            </a:r>
            <a:r>
              <a:rPr lang="en-US" sz="1400" dirty="0"/>
              <a:t>represent the </a:t>
            </a:r>
            <a:r>
              <a:rPr lang="en-US" sz="1400" dirty="0"/>
              <a:t>thickness of the dielectric layer and its permittivity.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421206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/>
              <a:t>Interconnect Parameters - Capacitance</a:t>
            </a:r>
            <a:endParaRPr lang="tr-TR" sz="2800" dirty="0"/>
          </a:p>
        </p:txBody>
      </p:sp>
      <p:sp>
        <p:nvSpPr>
          <p:cNvPr id="5" name="Rectangle 4"/>
          <p:cNvSpPr/>
          <p:nvPr/>
        </p:nvSpPr>
        <p:spPr>
          <a:xfrm>
            <a:off x="5152250" y="908721"/>
            <a:ext cx="540824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In </a:t>
            </a:r>
            <a:r>
              <a:rPr lang="en-US" sz="1600" dirty="0"/>
              <a:t>actuality, this model is too simplistic.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To </a:t>
            </a:r>
            <a:r>
              <a:rPr lang="en-US" sz="1600" dirty="0"/>
              <a:t>minimize the resistance of the </a:t>
            </a:r>
            <a:r>
              <a:rPr lang="en-US" sz="1600" dirty="0"/>
              <a:t>wires while </a:t>
            </a:r>
            <a:r>
              <a:rPr lang="en-US" sz="1600" dirty="0"/>
              <a:t>scaling technology, it is desirable to keep the cross-section of the wire (</a:t>
            </a:r>
            <a:r>
              <a:rPr lang="en-US" sz="1600" i="1" dirty="0"/>
              <a:t>W</a:t>
            </a:r>
            <a:r>
              <a:rPr lang="en-US" sz="1600" dirty="0"/>
              <a:t>X</a:t>
            </a:r>
            <a:r>
              <a:rPr lang="en-US" sz="1600" i="1" dirty="0"/>
              <a:t>H</a:t>
            </a:r>
            <a:r>
              <a:rPr lang="en-US" sz="1600" dirty="0"/>
              <a:t>) </a:t>
            </a:r>
            <a:r>
              <a:rPr lang="en-US" sz="1600" dirty="0"/>
              <a:t>as large </a:t>
            </a:r>
            <a:r>
              <a:rPr lang="en-US" sz="1600" dirty="0"/>
              <a:t>as </a:t>
            </a:r>
            <a:r>
              <a:rPr lang="en-US" sz="1600" dirty="0"/>
              <a:t>possible.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On </a:t>
            </a:r>
            <a:r>
              <a:rPr lang="en-US" sz="1600" dirty="0"/>
              <a:t>the other hand, </a:t>
            </a:r>
            <a:r>
              <a:rPr lang="en-US" sz="1600" dirty="0"/>
              <a:t>small values </a:t>
            </a:r>
            <a:r>
              <a:rPr lang="en-US" sz="1600" dirty="0"/>
              <a:t>of </a:t>
            </a:r>
            <a:r>
              <a:rPr lang="en-US" sz="1600" i="1" dirty="0"/>
              <a:t>W </a:t>
            </a:r>
            <a:r>
              <a:rPr lang="en-US" sz="1600" dirty="0"/>
              <a:t>lead to denser wiring and less area overhead. 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As </a:t>
            </a:r>
            <a:r>
              <a:rPr lang="en-US" sz="1600" dirty="0"/>
              <a:t>a result, we have over </a:t>
            </a:r>
            <a:r>
              <a:rPr lang="en-US" sz="1600" dirty="0"/>
              <a:t>the years </a:t>
            </a:r>
            <a:r>
              <a:rPr lang="en-US" sz="1600" dirty="0"/>
              <a:t>witnessed a steady reduction in the </a:t>
            </a:r>
            <a:r>
              <a:rPr lang="en-US" sz="1600" i="1" dirty="0"/>
              <a:t>W/H-</a:t>
            </a:r>
            <a:r>
              <a:rPr lang="en-US" sz="1600" dirty="0"/>
              <a:t>ratio, such that it has even dropped </a:t>
            </a:r>
            <a:r>
              <a:rPr lang="en-US" sz="1600" dirty="0"/>
              <a:t>below unity </a:t>
            </a:r>
            <a:r>
              <a:rPr lang="en-US" sz="1600" dirty="0"/>
              <a:t>in advanced processes. </a:t>
            </a:r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528" y="943024"/>
            <a:ext cx="2972058" cy="242337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1505" y="3400698"/>
            <a:ext cx="3520745" cy="1828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91544" y="4221089"/>
            <a:ext cx="84249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Under those circumstances, the parallel-plate model assumed above becomes inaccurate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capacitance between the side-walls of the wires and the substrate, called </a:t>
            </a:r>
            <a:r>
              <a:rPr lang="en-US" dirty="0"/>
              <a:t>the </a:t>
            </a:r>
            <a:r>
              <a:rPr lang="en-US" i="1" dirty="0"/>
              <a:t>fringing </a:t>
            </a:r>
            <a:r>
              <a:rPr lang="en-US" i="1" dirty="0"/>
              <a:t>capacitance</a:t>
            </a:r>
            <a:r>
              <a:rPr lang="en-US" dirty="0"/>
              <a:t>, can no longer be ignored and contributes to the overall capacitance.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680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/>
              <a:t>Interconnect Parameters - Capacitance</a:t>
            </a:r>
            <a:endParaRPr lang="tr-TR" sz="2800" dirty="0"/>
          </a:p>
        </p:txBody>
      </p:sp>
      <p:sp>
        <p:nvSpPr>
          <p:cNvPr id="5" name="Rectangle 4"/>
          <p:cNvSpPr/>
          <p:nvPr/>
        </p:nvSpPr>
        <p:spPr>
          <a:xfrm>
            <a:off x="5375920" y="1219311"/>
            <a:ext cx="511256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</a:t>
            </a:r>
            <a:r>
              <a:rPr lang="en-US" dirty="0"/>
              <a:t>a simplified model </a:t>
            </a:r>
            <a:r>
              <a:rPr lang="en-US" dirty="0"/>
              <a:t>that approximates </a:t>
            </a:r>
            <a:r>
              <a:rPr lang="en-US" dirty="0"/>
              <a:t>the capacitance as the sum of two </a:t>
            </a:r>
            <a:r>
              <a:rPr lang="en-US" dirty="0"/>
              <a:t>components; </a:t>
            </a:r>
            <a:r>
              <a:rPr lang="tr-TR" dirty="0"/>
              <a:t>a </a:t>
            </a:r>
            <a:r>
              <a:rPr lang="tr-TR" dirty="0" err="1"/>
              <a:t>parallel-plate</a:t>
            </a:r>
            <a:r>
              <a:rPr lang="en-US" dirty="0"/>
              <a:t> capacitance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It is determined </a:t>
            </a:r>
            <a:r>
              <a:rPr lang="en-US" dirty="0"/>
              <a:t>by the orthogonal field between a wire of width </a:t>
            </a:r>
            <a:r>
              <a:rPr lang="en-US" i="1" dirty="0"/>
              <a:t>w </a:t>
            </a:r>
            <a:r>
              <a:rPr lang="en-US" dirty="0"/>
              <a:t>and the </a:t>
            </a:r>
            <a:r>
              <a:rPr lang="en-US" dirty="0"/>
              <a:t>ground plane</a:t>
            </a:r>
            <a:r>
              <a:rPr lang="en-US" dirty="0"/>
              <a:t>, in parallel with the fringing capacitance modeled by a cylindrical wire with </a:t>
            </a:r>
            <a:r>
              <a:rPr lang="en-US" dirty="0"/>
              <a:t>a dimension </a:t>
            </a:r>
            <a:r>
              <a:rPr lang="en-US" dirty="0"/>
              <a:t>equal to the interconnect thickness </a:t>
            </a:r>
            <a:r>
              <a:rPr lang="en-US" i="1" dirty="0"/>
              <a:t>H</a:t>
            </a:r>
            <a:r>
              <a:rPr lang="en-US" dirty="0"/>
              <a:t>.</a:t>
            </a:r>
          </a:p>
          <a:p>
            <a:r>
              <a:rPr lang="tr-TR" dirty="0"/>
              <a:t> 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513" y="1219311"/>
            <a:ext cx="3749365" cy="368077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7569" y="5085185"/>
            <a:ext cx="2522439" cy="13717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8800" y="4679090"/>
            <a:ext cx="4311924" cy="622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49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/>
              <a:t>Interconnect Parameters - Capacitance</a:t>
            </a:r>
            <a:endParaRPr lang="tr-TR" sz="2800" dirty="0"/>
          </a:p>
        </p:txBody>
      </p:sp>
      <p:sp>
        <p:nvSpPr>
          <p:cNvPr id="5" name="Rectangle 4"/>
          <p:cNvSpPr/>
          <p:nvPr/>
        </p:nvSpPr>
        <p:spPr>
          <a:xfrm>
            <a:off x="1775520" y="908722"/>
            <a:ext cx="842493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 </a:t>
            </a:r>
            <a:r>
              <a:rPr lang="en-US" dirty="0"/>
              <a:t>far, we have restricted our analysis to the case of a single rectangular </a:t>
            </a:r>
            <a:r>
              <a:rPr lang="en-US" dirty="0"/>
              <a:t>conductor placed </a:t>
            </a:r>
            <a:r>
              <a:rPr lang="en-US" dirty="0"/>
              <a:t>over a ground plane.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</a:t>
            </a:r>
            <a:r>
              <a:rPr lang="en-US" dirty="0"/>
              <a:t>structure, called a </a:t>
            </a:r>
            <a:r>
              <a:rPr lang="en-US" i="1" dirty="0" err="1"/>
              <a:t>microstripline</a:t>
            </a:r>
            <a:r>
              <a:rPr lang="en-US" dirty="0"/>
              <a:t>, used to be a </a:t>
            </a:r>
            <a:r>
              <a:rPr lang="en-US" dirty="0"/>
              <a:t>good model </a:t>
            </a:r>
            <a:r>
              <a:rPr lang="en-US" dirty="0"/>
              <a:t>for </a:t>
            </a:r>
            <a:r>
              <a:rPr lang="en-US" dirty="0"/>
              <a:t> semiconductor </a:t>
            </a:r>
            <a:r>
              <a:rPr lang="en-US" dirty="0"/>
              <a:t>interconnections when the number of interconnect layers </a:t>
            </a:r>
            <a:r>
              <a:rPr lang="en-US" dirty="0"/>
              <a:t>was restricted </a:t>
            </a:r>
            <a:r>
              <a:rPr lang="en-US" dirty="0"/>
              <a:t>to 1 or 2.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Today’s </a:t>
            </a:r>
            <a:r>
              <a:rPr lang="en-US" dirty="0"/>
              <a:t>processes offer many more layers of </a:t>
            </a:r>
            <a:r>
              <a:rPr lang="en-US" dirty="0"/>
              <a:t>interconnect.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Inter-wire </a:t>
            </a:r>
            <a:r>
              <a:rPr lang="en-US" dirty="0"/>
              <a:t>capacitances become a dominant factor in multi-layer </a:t>
            </a:r>
            <a:r>
              <a:rPr lang="en-US" dirty="0"/>
              <a:t>interconnect structures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38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/>
              <a:t>Interconnect Parameters - </a:t>
            </a:r>
            <a:r>
              <a:rPr lang="en-US" sz="2800" dirty="0"/>
              <a:t>Resistance</a:t>
            </a:r>
            <a:endParaRPr lang="tr-TR" sz="2800" dirty="0"/>
          </a:p>
        </p:txBody>
      </p:sp>
      <p:sp>
        <p:nvSpPr>
          <p:cNvPr id="5" name="Rectangle 4"/>
          <p:cNvSpPr/>
          <p:nvPr/>
        </p:nvSpPr>
        <p:spPr>
          <a:xfrm>
            <a:off x="6816080" y="1611755"/>
            <a:ext cx="33843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resistance of a wire is proportional to its length </a:t>
            </a:r>
            <a:r>
              <a:rPr lang="en-US" i="1" dirty="0"/>
              <a:t>L </a:t>
            </a:r>
            <a:r>
              <a:rPr lang="en-US" dirty="0"/>
              <a:t>and inversely proportional to </a:t>
            </a:r>
            <a:r>
              <a:rPr lang="en-US" dirty="0"/>
              <a:t>its cross-section </a:t>
            </a:r>
            <a:r>
              <a:rPr lang="en-US" i="1" dirty="0"/>
              <a:t>A</a:t>
            </a:r>
            <a:r>
              <a:rPr lang="en-US" dirty="0"/>
              <a:t>. </a:t>
            </a:r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The </a:t>
            </a:r>
            <a:r>
              <a:rPr lang="en-US" dirty="0"/>
              <a:t>resistance of a rectangular conductor in the </a:t>
            </a:r>
            <a:r>
              <a:rPr lang="en-US" dirty="0"/>
              <a:t>Figure can be </a:t>
            </a:r>
            <a:r>
              <a:rPr lang="tr-TR" dirty="0" err="1"/>
              <a:t>expressed</a:t>
            </a:r>
            <a:r>
              <a:rPr lang="tr-TR" dirty="0"/>
              <a:t> as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where the constant </a:t>
            </a:r>
            <a:r>
              <a:rPr lang="el-GR" dirty="0"/>
              <a:t>ρ</a:t>
            </a:r>
            <a:r>
              <a:rPr lang="en-US" dirty="0"/>
              <a:t> </a:t>
            </a:r>
            <a:r>
              <a:rPr lang="en-US" dirty="0"/>
              <a:t>is the resistivity of the material (in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dirty="0"/>
              <a:t>-m</a:t>
            </a:r>
            <a:r>
              <a:rPr lang="en-US" dirty="0"/>
              <a:t>).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791" y="908720"/>
            <a:ext cx="5052498" cy="242337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2144" y="3898349"/>
            <a:ext cx="1932086" cy="7084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53364" y="3869336"/>
            <a:ext cx="3185436" cy="241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48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1026</Words>
  <Application>Microsoft Office PowerPoint</Application>
  <PresentationFormat>Widescreen</PresentationFormat>
  <Paragraphs>121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Georgia</vt:lpstr>
      <vt:lpstr>Times New Roman</vt:lpstr>
      <vt:lpstr>Trebuchet MS</vt:lpstr>
      <vt:lpstr>Wingdings 2</vt:lpstr>
      <vt:lpstr>Urban</vt:lpstr>
      <vt:lpstr>ECE 424 – Introduction to VLSI Design</vt:lpstr>
      <vt:lpstr>The Wire</vt:lpstr>
      <vt:lpstr>The Wire</vt:lpstr>
      <vt:lpstr>The Wire</vt:lpstr>
      <vt:lpstr>Interconnect Parameters - Capacitance</vt:lpstr>
      <vt:lpstr>Interconnect Parameters - Capacitance</vt:lpstr>
      <vt:lpstr>Interconnect Parameters - Capacitance</vt:lpstr>
      <vt:lpstr>Interconnect Parameters - Capacitance</vt:lpstr>
      <vt:lpstr>Interconnect Parameters - Resistance</vt:lpstr>
      <vt:lpstr>Interconnect Parameters - Resistance</vt:lpstr>
      <vt:lpstr>Interconnect Parameters - Resistance</vt:lpstr>
      <vt:lpstr>Electrical Wire Models</vt:lpstr>
      <vt:lpstr>Electrical Wire Models</vt:lpstr>
      <vt:lpstr>Electrical Wire Models</vt:lpstr>
      <vt:lpstr>Electrical Wire Models</vt:lpstr>
      <vt:lpstr>Electrical Wire Models</vt:lpstr>
      <vt:lpstr>Electrical Wire Models</vt:lpstr>
      <vt:lpstr>Electrical Wire Models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424 – Introduction to VLSI Design</dc:title>
  <dc:creator>Emre</dc:creator>
  <cp:lastModifiedBy>Emre</cp:lastModifiedBy>
  <cp:revision>1</cp:revision>
  <dcterms:created xsi:type="dcterms:W3CDTF">2014-12-22T12:48:00Z</dcterms:created>
  <dcterms:modified xsi:type="dcterms:W3CDTF">2014-12-22T12:48:14Z</dcterms:modified>
</cp:coreProperties>
</file>