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5"/>
  </p:notesMasterIdLst>
  <p:sldIdLst>
    <p:sldId id="256" r:id="rId3"/>
    <p:sldId id="257" r:id="rId4"/>
    <p:sldId id="259" r:id="rId5"/>
    <p:sldId id="258" r:id="rId6"/>
    <p:sldId id="261" r:id="rId7"/>
    <p:sldId id="263" r:id="rId8"/>
    <p:sldId id="260" r:id="rId9"/>
    <p:sldId id="262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7" r:id="rId22"/>
    <p:sldId id="302" r:id="rId23"/>
    <p:sldId id="303" r:id="rId24"/>
    <p:sldId id="304" r:id="rId25"/>
    <p:sldId id="279" r:id="rId26"/>
    <p:sldId id="280" r:id="rId27"/>
    <p:sldId id="281" r:id="rId28"/>
    <p:sldId id="282" r:id="rId29"/>
    <p:sldId id="284" r:id="rId30"/>
    <p:sldId id="285" r:id="rId31"/>
    <p:sldId id="286" r:id="rId32"/>
    <p:sldId id="287" r:id="rId33"/>
    <p:sldId id="283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1310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FAFD0-D712-474F-851C-EF93A7739278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787AE-F5E1-48C8-AD16-93BBE75C4C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50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480D-E754-44BD-AD92-7C8189E3C87E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3603-3435-4BBC-A31F-6F7E09CA0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772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480D-E754-44BD-AD92-7C8189E3C87E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3603-3435-4BBC-A31F-6F7E09CA0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64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480D-E754-44BD-AD92-7C8189E3C87E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3603-3435-4BBC-A31F-6F7E09CA0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541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5A38EFE-28D4-42D4-B50F-8BF2CD52680C}" type="slidenum">
              <a:rPr lang="tr-TR" smtClean="0">
                <a:solidFill>
                  <a:prstClr val="white"/>
                </a:solidFill>
              </a:rPr>
              <a:pPr/>
              <a:t>‹#›</a:t>
            </a:fld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898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865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521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139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153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09994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717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28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480D-E754-44BD-AD92-7C8189E3C87E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3603-3435-4BBC-A31F-6F7E09CA0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011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827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701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85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480D-E754-44BD-AD92-7C8189E3C87E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3603-3435-4BBC-A31F-6F7E09CA0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58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480D-E754-44BD-AD92-7C8189E3C87E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3603-3435-4BBC-A31F-6F7E09CA0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25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480D-E754-44BD-AD92-7C8189E3C87E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3603-3435-4BBC-A31F-6F7E09CA0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42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480D-E754-44BD-AD92-7C8189E3C87E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3603-3435-4BBC-A31F-6F7E09CA0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29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480D-E754-44BD-AD92-7C8189E3C87E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3603-3435-4BBC-A31F-6F7E09CA0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23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480D-E754-44BD-AD92-7C8189E3C87E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3603-3435-4BBC-A31F-6F7E09CA0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236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480D-E754-44BD-AD92-7C8189E3C87E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3603-3435-4BBC-A31F-6F7E09CA0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63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4480D-E754-44BD-AD92-7C8189E3C87E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3603-3435-4BBC-A31F-6F7E09CA0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93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25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2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5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7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ECE 424 – Introduction to VLSI Design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899938"/>
            <a:ext cx="5184576" cy="240938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Emre Yengel</a:t>
            </a:r>
          </a:p>
          <a:p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Department of Electrical and Communication Engineering </a:t>
            </a:r>
          </a:p>
          <a:p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Fall 2014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59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06016" y="6299820"/>
            <a:ext cx="7437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b="1" i="0" dirty="0">
                <a:solidFill>
                  <a:srgbClr val="0000B6"/>
                </a:solidFill>
                <a:latin typeface="Book Antiqua" panose="02040602050305030304" pitchFamily="18" charset="0"/>
              </a:rPr>
              <a:t>Gain should be larger than 1 in the transition region</a:t>
            </a:r>
            <a:endParaRPr lang="en-US" altLang="tr-TR" sz="4400" b="1" i="0" dirty="0">
              <a:solidFill>
                <a:srgbClr val="0000B6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404664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/>
              <a:t>Bistability Principle</a:t>
            </a:r>
            <a:endParaRPr lang="tr-TR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636912"/>
            <a:ext cx="7824226" cy="3449296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2" y="1343100"/>
            <a:ext cx="3076575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179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SR Latches</a:t>
            </a:r>
            <a:endParaRPr lang="tr-TR" sz="2800" dirty="0"/>
          </a:p>
        </p:txBody>
      </p:sp>
      <p:grpSp>
        <p:nvGrpSpPr>
          <p:cNvPr id="4" name="Group 1249"/>
          <p:cNvGrpSpPr>
            <a:grpSpLocks/>
          </p:cNvGrpSpPr>
          <p:nvPr/>
        </p:nvGrpSpPr>
        <p:grpSpPr bwMode="auto">
          <a:xfrm>
            <a:off x="4191000" y="2971800"/>
            <a:ext cx="1066800" cy="625475"/>
            <a:chOff x="2784" y="1920"/>
            <a:chExt cx="672" cy="394"/>
          </a:xfrm>
        </p:grpSpPr>
        <p:pic>
          <p:nvPicPr>
            <p:cNvPr id="6" name="Picture 102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920"/>
              <a:ext cx="672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tangle 1030"/>
            <p:cNvSpPr>
              <a:spLocks noChangeArrowheads="1"/>
            </p:cNvSpPr>
            <p:nvPr/>
          </p:nvSpPr>
          <p:spPr bwMode="auto">
            <a:xfrm>
              <a:off x="3024" y="2208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chemeClr val="accent1"/>
                  </a:solidFill>
                  <a:latin typeface="Arial" panose="020B0604020202020204" pitchFamily="34" charset="0"/>
                </a:rPr>
                <a:t>0</a:t>
              </a:r>
              <a:endParaRPr lang="en-US" altLang="tr-TR">
                <a:solidFill>
                  <a:schemeClr val="accent1"/>
                </a:solidFill>
              </a:endParaRPr>
            </a:p>
          </p:txBody>
        </p:sp>
      </p:grpSp>
      <p:grpSp>
        <p:nvGrpSpPr>
          <p:cNvPr id="8" name="Group 1149"/>
          <p:cNvGrpSpPr>
            <a:grpSpLocks/>
          </p:cNvGrpSpPr>
          <p:nvPr/>
        </p:nvGrpSpPr>
        <p:grpSpPr bwMode="auto">
          <a:xfrm>
            <a:off x="2438400" y="2971800"/>
            <a:ext cx="1066800" cy="668338"/>
            <a:chOff x="1680" y="1920"/>
            <a:chExt cx="672" cy="421"/>
          </a:xfrm>
        </p:grpSpPr>
        <p:pic>
          <p:nvPicPr>
            <p:cNvPr id="9" name="Picture 115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920"/>
              <a:ext cx="672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115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968"/>
              <a:ext cx="672" cy="3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1" name="Group 1094"/>
          <p:cNvGrpSpPr>
            <a:grpSpLocks/>
          </p:cNvGrpSpPr>
          <p:nvPr/>
        </p:nvGrpSpPr>
        <p:grpSpPr bwMode="auto">
          <a:xfrm>
            <a:off x="609600" y="2947988"/>
            <a:ext cx="1066800" cy="633412"/>
            <a:chOff x="528" y="1905"/>
            <a:chExt cx="672" cy="399"/>
          </a:xfrm>
        </p:grpSpPr>
        <p:pic>
          <p:nvPicPr>
            <p:cNvPr id="12" name="Picture 109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931"/>
              <a:ext cx="672" cy="3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Rectangle 1096"/>
            <p:cNvSpPr>
              <a:spLocks noChangeArrowheads="1"/>
            </p:cNvSpPr>
            <p:nvPr/>
          </p:nvSpPr>
          <p:spPr bwMode="auto">
            <a:xfrm>
              <a:off x="775" y="1905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chemeClr val="accent1"/>
                  </a:solidFill>
                  <a:latin typeface="Arial" panose="020B0604020202020204" pitchFamily="34" charset="0"/>
                </a:rPr>
                <a:t>0</a:t>
              </a:r>
              <a:endParaRPr lang="en-US" altLang="tr-TR">
                <a:solidFill>
                  <a:schemeClr val="accent1"/>
                </a:solidFill>
              </a:endParaRPr>
            </a:p>
          </p:txBody>
        </p:sp>
      </p:grpSp>
      <p:grpSp>
        <p:nvGrpSpPr>
          <p:cNvPr id="14" name="Group 1244"/>
          <p:cNvGrpSpPr>
            <a:grpSpLocks/>
          </p:cNvGrpSpPr>
          <p:nvPr/>
        </p:nvGrpSpPr>
        <p:grpSpPr bwMode="auto">
          <a:xfrm>
            <a:off x="609600" y="2971800"/>
            <a:ext cx="1066800" cy="625475"/>
            <a:chOff x="528" y="1920"/>
            <a:chExt cx="672" cy="394"/>
          </a:xfrm>
        </p:grpSpPr>
        <p:sp>
          <p:nvSpPr>
            <p:cNvPr id="15" name="Rectangle 1118"/>
            <p:cNvSpPr>
              <a:spLocks noChangeArrowheads="1"/>
            </p:cNvSpPr>
            <p:nvPr/>
          </p:nvSpPr>
          <p:spPr bwMode="auto">
            <a:xfrm>
              <a:off x="768" y="2208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chemeClr val="accent1"/>
                  </a:solidFill>
                  <a:latin typeface="Arial" panose="020B0604020202020204" pitchFamily="34" charset="0"/>
                </a:rPr>
                <a:t>1</a:t>
              </a:r>
              <a:endParaRPr lang="en-US" altLang="tr-TR">
                <a:solidFill>
                  <a:schemeClr val="accent1"/>
                </a:solidFill>
              </a:endParaRPr>
            </a:p>
          </p:txBody>
        </p:sp>
        <p:pic>
          <p:nvPicPr>
            <p:cNvPr id="16" name="Picture 11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920"/>
              <a:ext cx="672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7" name="Group 1031"/>
          <p:cNvGrpSpPr>
            <a:grpSpLocks/>
          </p:cNvGrpSpPr>
          <p:nvPr/>
        </p:nvGrpSpPr>
        <p:grpSpPr bwMode="auto">
          <a:xfrm>
            <a:off x="457200" y="2551113"/>
            <a:ext cx="1536700" cy="3316287"/>
            <a:chOff x="432" y="1655"/>
            <a:chExt cx="968" cy="2089"/>
          </a:xfrm>
        </p:grpSpPr>
        <p:sp>
          <p:nvSpPr>
            <p:cNvPr id="18" name="Rectangle 1032"/>
            <p:cNvSpPr>
              <a:spLocks noChangeArrowheads="1"/>
            </p:cNvSpPr>
            <p:nvPr/>
          </p:nvSpPr>
          <p:spPr bwMode="auto">
            <a:xfrm>
              <a:off x="624" y="2486"/>
              <a:ext cx="1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 b="1">
                  <a:solidFill>
                    <a:schemeClr val="accent1"/>
                  </a:solidFill>
                  <a:latin typeface="Arial" panose="020B0604020202020204" pitchFamily="34" charset="0"/>
                </a:rPr>
                <a:t>R=1</a:t>
              </a:r>
              <a:endParaRPr lang="en-US" altLang="tr-TR" b="1">
                <a:solidFill>
                  <a:schemeClr val="accent1"/>
                </a:solidFill>
              </a:endParaRPr>
            </a:p>
          </p:txBody>
        </p:sp>
        <p:sp>
          <p:nvSpPr>
            <p:cNvPr id="19" name="Rectangle 1033"/>
            <p:cNvSpPr>
              <a:spLocks noChangeArrowheads="1"/>
            </p:cNvSpPr>
            <p:nvPr/>
          </p:nvSpPr>
          <p:spPr bwMode="auto">
            <a:xfrm>
              <a:off x="624" y="1655"/>
              <a:ext cx="15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 b="1">
                  <a:solidFill>
                    <a:schemeClr val="accent1"/>
                  </a:solidFill>
                  <a:latin typeface="Arial" panose="020B0604020202020204" pitchFamily="34" charset="0"/>
                </a:rPr>
                <a:t>S=0</a:t>
              </a:r>
              <a:endParaRPr lang="en-US" altLang="tr-TR" b="1">
                <a:solidFill>
                  <a:schemeClr val="accent1"/>
                </a:solidFill>
              </a:endParaRPr>
            </a:p>
          </p:txBody>
        </p:sp>
        <p:grpSp>
          <p:nvGrpSpPr>
            <p:cNvPr id="20" name="Group 1034"/>
            <p:cNvGrpSpPr>
              <a:grpSpLocks/>
            </p:cNvGrpSpPr>
            <p:nvPr/>
          </p:nvGrpSpPr>
          <p:grpSpPr bwMode="auto">
            <a:xfrm>
              <a:off x="432" y="1682"/>
              <a:ext cx="968" cy="2062"/>
              <a:chOff x="432" y="1682"/>
              <a:chExt cx="968" cy="2062"/>
            </a:xfrm>
          </p:grpSpPr>
          <p:grpSp>
            <p:nvGrpSpPr>
              <p:cNvPr id="21" name="Group 1035"/>
              <p:cNvGrpSpPr>
                <a:grpSpLocks/>
              </p:cNvGrpSpPr>
              <p:nvPr/>
            </p:nvGrpSpPr>
            <p:grpSpPr bwMode="auto">
              <a:xfrm>
                <a:off x="629" y="1682"/>
                <a:ext cx="771" cy="867"/>
                <a:chOff x="741" y="1780"/>
                <a:chExt cx="771" cy="867"/>
              </a:xfrm>
            </p:grpSpPr>
            <p:sp>
              <p:nvSpPr>
                <p:cNvPr id="43" name="Line 1036"/>
                <p:cNvSpPr>
                  <a:spLocks noChangeShapeType="1"/>
                </p:cNvSpPr>
                <p:nvPr/>
              </p:nvSpPr>
              <p:spPr bwMode="auto">
                <a:xfrm>
                  <a:off x="741" y="1851"/>
                  <a:ext cx="234" cy="1"/>
                </a:xfrm>
                <a:prstGeom prst="line">
                  <a:avLst/>
                </a:prstGeom>
                <a:noFill/>
                <a:ln w="17463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4" name="Line 1037"/>
                <p:cNvSpPr>
                  <a:spLocks noChangeShapeType="1"/>
                </p:cNvSpPr>
                <p:nvPr/>
              </p:nvSpPr>
              <p:spPr bwMode="auto">
                <a:xfrm>
                  <a:off x="1280" y="1926"/>
                  <a:ext cx="207" cy="1"/>
                </a:xfrm>
                <a:prstGeom prst="line">
                  <a:avLst/>
                </a:prstGeom>
                <a:noFill/>
                <a:ln w="17463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" name="Oval 1038"/>
                <p:cNvSpPr>
                  <a:spLocks noChangeArrowheads="1"/>
                </p:cNvSpPr>
                <p:nvPr/>
              </p:nvSpPr>
              <p:spPr bwMode="auto">
                <a:xfrm>
                  <a:off x="1399" y="1906"/>
                  <a:ext cx="44" cy="42"/>
                </a:xfrm>
                <a:prstGeom prst="ellipse">
                  <a:avLst/>
                </a:prstGeom>
                <a:solidFill>
                  <a:srgbClr val="00000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  <p:sp>
              <p:nvSpPr>
                <p:cNvPr id="46" name="Oval 1039"/>
                <p:cNvSpPr>
                  <a:spLocks noChangeArrowheads="1"/>
                </p:cNvSpPr>
                <p:nvPr/>
              </p:nvSpPr>
              <p:spPr bwMode="auto">
                <a:xfrm>
                  <a:off x="1399" y="2479"/>
                  <a:ext cx="44" cy="41"/>
                </a:xfrm>
                <a:prstGeom prst="ellipse">
                  <a:avLst/>
                </a:prstGeom>
                <a:solidFill>
                  <a:srgbClr val="00000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  <p:sp>
              <p:nvSpPr>
                <p:cNvPr id="47" name="Freeform 1040"/>
                <p:cNvSpPr>
                  <a:spLocks/>
                </p:cNvSpPr>
                <p:nvPr/>
              </p:nvSpPr>
              <p:spPr bwMode="auto">
                <a:xfrm>
                  <a:off x="936" y="1780"/>
                  <a:ext cx="297" cy="294"/>
                </a:xfrm>
                <a:custGeom>
                  <a:avLst/>
                  <a:gdLst>
                    <a:gd name="T0" fmla="*/ 297 w 108"/>
                    <a:gd name="T1" fmla="*/ 146 h 107"/>
                    <a:gd name="T2" fmla="*/ 0 w 108"/>
                    <a:gd name="T3" fmla="*/ 294 h 107"/>
                    <a:gd name="T4" fmla="*/ 44 w 108"/>
                    <a:gd name="T5" fmla="*/ 148 h 107"/>
                    <a:gd name="T6" fmla="*/ 44 w 108"/>
                    <a:gd name="T7" fmla="*/ 146 h 107"/>
                    <a:gd name="T8" fmla="*/ 0 w 108"/>
                    <a:gd name="T9" fmla="*/ 0 h 107"/>
                    <a:gd name="T10" fmla="*/ 297 w 108"/>
                    <a:gd name="T11" fmla="*/ 146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08" h="107">
                      <a:moveTo>
                        <a:pt x="108" y="53"/>
                      </a:moveTo>
                      <a:cubicBezTo>
                        <a:pt x="108" y="53"/>
                        <a:pt x="83" y="107"/>
                        <a:pt x="0" y="107"/>
                      </a:cubicBezTo>
                      <a:cubicBezTo>
                        <a:pt x="0" y="107"/>
                        <a:pt x="16" y="101"/>
                        <a:pt x="16" y="54"/>
                      </a:cubicBezTo>
                      <a:cubicBezTo>
                        <a:pt x="16" y="53"/>
                        <a:pt x="16" y="53"/>
                        <a:pt x="16" y="53"/>
                      </a:cubicBezTo>
                      <a:cubicBezTo>
                        <a:pt x="16" y="6"/>
                        <a:pt x="0" y="0"/>
                        <a:pt x="0" y="0"/>
                      </a:cubicBezTo>
                      <a:cubicBezTo>
                        <a:pt x="83" y="0"/>
                        <a:pt x="108" y="53"/>
                        <a:pt x="108" y="5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solidFill>
                    <a:srgbClr val="0078C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8" name="Line 1041"/>
                <p:cNvSpPr>
                  <a:spLocks noChangeShapeType="1"/>
                </p:cNvSpPr>
                <p:nvPr/>
              </p:nvSpPr>
              <p:spPr bwMode="auto">
                <a:xfrm>
                  <a:off x="741" y="2575"/>
                  <a:ext cx="234" cy="1"/>
                </a:xfrm>
                <a:prstGeom prst="line">
                  <a:avLst/>
                </a:prstGeom>
                <a:noFill/>
                <a:ln w="17463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9" name="Line 1042"/>
                <p:cNvSpPr>
                  <a:spLocks noChangeShapeType="1"/>
                </p:cNvSpPr>
                <p:nvPr/>
              </p:nvSpPr>
              <p:spPr bwMode="auto">
                <a:xfrm>
                  <a:off x="1280" y="2501"/>
                  <a:ext cx="207" cy="1"/>
                </a:xfrm>
                <a:prstGeom prst="line">
                  <a:avLst/>
                </a:prstGeom>
                <a:noFill/>
                <a:ln w="17463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0" name="Freeform 1043"/>
                <p:cNvSpPr>
                  <a:spLocks/>
                </p:cNvSpPr>
                <p:nvPr/>
              </p:nvSpPr>
              <p:spPr bwMode="auto">
                <a:xfrm>
                  <a:off x="936" y="2352"/>
                  <a:ext cx="297" cy="295"/>
                </a:xfrm>
                <a:custGeom>
                  <a:avLst/>
                  <a:gdLst>
                    <a:gd name="T0" fmla="*/ 297 w 108"/>
                    <a:gd name="T1" fmla="*/ 149 h 107"/>
                    <a:gd name="T2" fmla="*/ 0 w 108"/>
                    <a:gd name="T3" fmla="*/ 0 h 107"/>
                    <a:gd name="T4" fmla="*/ 44 w 108"/>
                    <a:gd name="T5" fmla="*/ 146 h 107"/>
                    <a:gd name="T6" fmla="*/ 44 w 108"/>
                    <a:gd name="T7" fmla="*/ 149 h 107"/>
                    <a:gd name="T8" fmla="*/ 0 w 108"/>
                    <a:gd name="T9" fmla="*/ 295 h 107"/>
                    <a:gd name="T10" fmla="*/ 297 w 108"/>
                    <a:gd name="T11" fmla="*/ 149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08" h="107">
                      <a:moveTo>
                        <a:pt x="108" y="54"/>
                      </a:moveTo>
                      <a:cubicBezTo>
                        <a:pt x="108" y="54"/>
                        <a:pt x="83" y="0"/>
                        <a:pt x="0" y="0"/>
                      </a:cubicBezTo>
                      <a:cubicBezTo>
                        <a:pt x="0" y="0"/>
                        <a:pt x="16" y="6"/>
                        <a:pt x="16" y="53"/>
                      </a:cubicBezTo>
                      <a:cubicBezTo>
                        <a:pt x="16" y="54"/>
                        <a:pt x="16" y="54"/>
                        <a:pt x="16" y="54"/>
                      </a:cubicBezTo>
                      <a:cubicBezTo>
                        <a:pt x="16" y="101"/>
                        <a:pt x="0" y="107"/>
                        <a:pt x="0" y="107"/>
                      </a:cubicBezTo>
                      <a:cubicBezTo>
                        <a:pt x="83" y="107"/>
                        <a:pt x="108" y="54"/>
                        <a:pt x="108" y="5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solidFill>
                    <a:srgbClr val="0078C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1" name="Freeform 1044"/>
                <p:cNvSpPr>
                  <a:spLocks/>
                </p:cNvSpPr>
                <p:nvPr/>
              </p:nvSpPr>
              <p:spPr bwMode="auto">
                <a:xfrm>
                  <a:off x="741" y="1928"/>
                  <a:ext cx="680" cy="499"/>
                </a:xfrm>
                <a:custGeom>
                  <a:avLst/>
                  <a:gdLst>
                    <a:gd name="T0" fmla="*/ 680 w 680"/>
                    <a:gd name="T1" fmla="*/ 0 h 499"/>
                    <a:gd name="T2" fmla="*/ 680 w 680"/>
                    <a:gd name="T3" fmla="*/ 190 h 499"/>
                    <a:gd name="T4" fmla="*/ 0 w 680"/>
                    <a:gd name="T5" fmla="*/ 380 h 499"/>
                    <a:gd name="T6" fmla="*/ 0 w 680"/>
                    <a:gd name="T7" fmla="*/ 499 h 499"/>
                    <a:gd name="T8" fmla="*/ 234 w 680"/>
                    <a:gd name="T9" fmla="*/ 499 h 4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80" h="499">
                      <a:moveTo>
                        <a:pt x="680" y="0"/>
                      </a:moveTo>
                      <a:lnTo>
                        <a:pt x="680" y="190"/>
                      </a:lnTo>
                      <a:lnTo>
                        <a:pt x="0" y="380"/>
                      </a:lnTo>
                      <a:lnTo>
                        <a:pt x="0" y="499"/>
                      </a:lnTo>
                      <a:lnTo>
                        <a:pt x="234" y="499"/>
                      </a:lnTo>
                    </a:path>
                  </a:pathLst>
                </a:custGeom>
                <a:noFill/>
                <a:ln w="17463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2" name="Freeform 1045"/>
                <p:cNvSpPr>
                  <a:spLocks/>
                </p:cNvSpPr>
                <p:nvPr/>
              </p:nvSpPr>
              <p:spPr bwMode="auto">
                <a:xfrm>
                  <a:off x="741" y="2000"/>
                  <a:ext cx="680" cy="495"/>
                </a:xfrm>
                <a:custGeom>
                  <a:avLst/>
                  <a:gdLst>
                    <a:gd name="T0" fmla="*/ 234 w 680"/>
                    <a:gd name="T1" fmla="*/ 0 h 495"/>
                    <a:gd name="T2" fmla="*/ 0 w 680"/>
                    <a:gd name="T3" fmla="*/ 0 h 495"/>
                    <a:gd name="T4" fmla="*/ 0 w 680"/>
                    <a:gd name="T5" fmla="*/ 118 h 495"/>
                    <a:gd name="T6" fmla="*/ 680 w 680"/>
                    <a:gd name="T7" fmla="*/ 305 h 495"/>
                    <a:gd name="T8" fmla="*/ 680 w 680"/>
                    <a:gd name="T9" fmla="*/ 495 h 4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80" h="495">
                      <a:moveTo>
                        <a:pt x="234" y="0"/>
                      </a:moveTo>
                      <a:lnTo>
                        <a:pt x="0" y="0"/>
                      </a:lnTo>
                      <a:lnTo>
                        <a:pt x="0" y="118"/>
                      </a:lnTo>
                      <a:lnTo>
                        <a:pt x="680" y="305"/>
                      </a:lnTo>
                      <a:lnTo>
                        <a:pt x="680" y="495"/>
                      </a:lnTo>
                    </a:path>
                  </a:pathLst>
                </a:custGeom>
                <a:noFill/>
                <a:ln w="17463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3" name="Rectangle 1046"/>
                <p:cNvSpPr>
                  <a:spLocks noChangeArrowheads="1"/>
                </p:cNvSpPr>
                <p:nvPr/>
              </p:nvSpPr>
              <p:spPr bwMode="auto">
                <a:xfrm>
                  <a:off x="1408" y="1808"/>
                  <a:ext cx="24" cy="1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tr-TR" sz="11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t</a:t>
                  </a:r>
                  <a:endParaRPr lang="en-US" altLang="tr-TR"/>
                </a:p>
              </p:txBody>
            </p:sp>
            <p:sp>
              <p:nvSpPr>
                <p:cNvPr id="54" name="Rectangle 1047"/>
                <p:cNvSpPr>
                  <a:spLocks noChangeArrowheads="1"/>
                </p:cNvSpPr>
                <p:nvPr/>
              </p:nvSpPr>
              <p:spPr bwMode="auto">
                <a:xfrm>
                  <a:off x="1444" y="2401"/>
                  <a:ext cx="68" cy="1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tr-TR" sz="11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Q</a:t>
                  </a:r>
                  <a:endParaRPr lang="en-US" altLang="tr-TR"/>
                </a:p>
              </p:txBody>
            </p:sp>
            <p:sp>
              <p:nvSpPr>
                <p:cNvPr id="55" name="Oval 1048"/>
                <p:cNvSpPr>
                  <a:spLocks noChangeArrowheads="1"/>
                </p:cNvSpPr>
                <p:nvPr/>
              </p:nvSpPr>
              <p:spPr bwMode="auto">
                <a:xfrm>
                  <a:off x="1236" y="1906"/>
                  <a:ext cx="44" cy="42"/>
                </a:xfrm>
                <a:prstGeom prst="ellipse">
                  <a:avLst/>
                </a:prstGeom>
                <a:solidFill>
                  <a:srgbClr val="FFFFFF"/>
                </a:solidFill>
                <a:ln w="7938">
                  <a:solidFill>
                    <a:srgbClr val="0078C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  <p:sp>
              <p:nvSpPr>
                <p:cNvPr id="56" name="Oval 1049"/>
                <p:cNvSpPr>
                  <a:spLocks noChangeArrowheads="1"/>
                </p:cNvSpPr>
                <p:nvPr/>
              </p:nvSpPr>
              <p:spPr bwMode="auto">
                <a:xfrm>
                  <a:off x="1236" y="2479"/>
                  <a:ext cx="44" cy="41"/>
                </a:xfrm>
                <a:prstGeom prst="ellipse">
                  <a:avLst/>
                </a:prstGeom>
                <a:solidFill>
                  <a:srgbClr val="FFFFFF"/>
                </a:solidFill>
                <a:ln w="7938">
                  <a:solidFill>
                    <a:srgbClr val="0078C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22" name="Group 1050"/>
              <p:cNvGrpSpPr>
                <a:grpSpLocks/>
              </p:cNvGrpSpPr>
              <p:nvPr/>
            </p:nvGrpSpPr>
            <p:grpSpPr bwMode="auto">
              <a:xfrm>
                <a:off x="432" y="2725"/>
                <a:ext cx="149" cy="1019"/>
                <a:chOff x="288" y="2721"/>
                <a:chExt cx="149" cy="1019"/>
              </a:xfrm>
            </p:grpSpPr>
            <p:sp>
              <p:nvSpPr>
                <p:cNvPr id="30" name="Rectangle 1051"/>
                <p:cNvSpPr>
                  <a:spLocks noChangeArrowheads="1"/>
                </p:cNvSpPr>
                <p:nvPr/>
              </p:nvSpPr>
              <p:spPr bwMode="auto">
                <a:xfrm>
                  <a:off x="384" y="2721"/>
                  <a:ext cx="53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tr-TR" sz="12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1</a:t>
                  </a:r>
                  <a:endParaRPr lang="en-US" altLang="tr-TR" sz="12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1" name="Rectangle 1052"/>
                <p:cNvSpPr>
                  <a:spLocks noChangeArrowheads="1"/>
                </p:cNvSpPr>
                <p:nvPr/>
              </p:nvSpPr>
              <p:spPr bwMode="auto">
                <a:xfrm>
                  <a:off x="384" y="2856"/>
                  <a:ext cx="53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tr-TR" sz="12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0</a:t>
                  </a:r>
                  <a:endParaRPr lang="en-US" altLang="tr-TR" sz="12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" name="Rectangle 1053"/>
                <p:cNvSpPr>
                  <a:spLocks noChangeArrowheads="1"/>
                </p:cNvSpPr>
                <p:nvPr/>
              </p:nvSpPr>
              <p:spPr bwMode="auto">
                <a:xfrm>
                  <a:off x="384" y="2980"/>
                  <a:ext cx="53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tr-TR" sz="12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1</a:t>
                  </a:r>
                  <a:endParaRPr lang="en-US" altLang="tr-TR" sz="12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3" name="Rectangle 1054"/>
                <p:cNvSpPr>
                  <a:spLocks noChangeArrowheads="1"/>
                </p:cNvSpPr>
                <p:nvPr/>
              </p:nvSpPr>
              <p:spPr bwMode="auto">
                <a:xfrm>
                  <a:off x="384" y="3101"/>
                  <a:ext cx="53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tr-TR" sz="12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0</a:t>
                  </a:r>
                  <a:endParaRPr lang="en-US" altLang="tr-TR" sz="12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4" name="Rectangle 1055"/>
                <p:cNvSpPr>
                  <a:spLocks noChangeArrowheads="1"/>
                </p:cNvSpPr>
                <p:nvPr/>
              </p:nvSpPr>
              <p:spPr bwMode="auto">
                <a:xfrm>
                  <a:off x="288" y="3009"/>
                  <a:ext cx="81" cy="1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tr-TR" sz="14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R</a:t>
                  </a:r>
                  <a:endParaRPr lang="en-US" altLang="tr-TR" sz="14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5" name="Rectangle 1056"/>
                <p:cNvSpPr>
                  <a:spLocks noChangeArrowheads="1"/>
                </p:cNvSpPr>
                <p:nvPr/>
              </p:nvSpPr>
              <p:spPr bwMode="auto">
                <a:xfrm>
                  <a:off x="288" y="2772"/>
                  <a:ext cx="75" cy="1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tr-TR" sz="14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S</a:t>
                  </a:r>
                  <a:endParaRPr lang="en-US" altLang="tr-TR" sz="14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" name="Rectangle 1057"/>
                <p:cNvSpPr>
                  <a:spLocks noChangeArrowheads="1"/>
                </p:cNvSpPr>
                <p:nvPr/>
              </p:nvSpPr>
              <p:spPr bwMode="auto">
                <a:xfrm>
                  <a:off x="384" y="3243"/>
                  <a:ext cx="53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tr-TR" sz="12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1</a:t>
                  </a:r>
                  <a:endParaRPr lang="en-US" altLang="tr-TR" sz="12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7" name="Rectangle 1058"/>
                <p:cNvSpPr>
                  <a:spLocks noChangeArrowheads="1"/>
                </p:cNvSpPr>
                <p:nvPr/>
              </p:nvSpPr>
              <p:spPr bwMode="auto">
                <a:xfrm>
                  <a:off x="384" y="3364"/>
                  <a:ext cx="53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tr-TR" sz="12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0</a:t>
                  </a:r>
                  <a:endParaRPr lang="en-US" altLang="tr-TR" sz="12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" name="Rectangle 1059"/>
                <p:cNvSpPr>
                  <a:spLocks noChangeArrowheads="1"/>
                </p:cNvSpPr>
                <p:nvPr/>
              </p:nvSpPr>
              <p:spPr bwMode="auto">
                <a:xfrm>
                  <a:off x="288" y="3272"/>
                  <a:ext cx="31" cy="1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tr-TR" sz="14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t</a:t>
                  </a:r>
                  <a:endParaRPr lang="en-US" altLang="tr-TR" sz="1400"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39" name="Group 1060"/>
                <p:cNvGrpSpPr>
                  <a:grpSpLocks/>
                </p:cNvGrpSpPr>
                <p:nvPr/>
              </p:nvGrpSpPr>
              <p:grpSpPr bwMode="auto">
                <a:xfrm>
                  <a:off x="288" y="3485"/>
                  <a:ext cx="149" cy="255"/>
                  <a:chOff x="288" y="3485"/>
                  <a:chExt cx="149" cy="255"/>
                </a:xfrm>
              </p:grpSpPr>
              <p:sp>
                <p:nvSpPr>
                  <p:cNvPr id="40" name="Rectangle 1061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485"/>
                    <a:ext cx="53" cy="11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r>
                      <a:rPr lang="en-US" altLang="tr-TR" sz="120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1</a:t>
                    </a:r>
                    <a:endParaRPr lang="en-US" altLang="tr-TR" sz="120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41" name="Rectangle 1062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625"/>
                    <a:ext cx="53" cy="11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r>
                      <a:rPr lang="en-US" altLang="tr-TR" sz="120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0</a:t>
                    </a:r>
                    <a:endParaRPr lang="en-US" altLang="tr-TR" sz="120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42" name="Rectangle 1063"/>
                  <p:cNvSpPr>
                    <a:spLocks noChangeArrowheads="1"/>
                  </p:cNvSpPr>
                  <p:nvPr/>
                </p:nvSpPr>
                <p:spPr bwMode="auto">
                  <a:xfrm>
                    <a:off x="288" y="3533"/>
                    <a:ext cx="87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r>
                      <a:rPr lang="en-US" altLang="tr-TR" sz="140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Q</a:t>
                    </a:r>
                    <a:endParaRPr lang="en-US" altLang="tr-TR" sz="1400">
                      <a:latin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3" name="Group 1064"/>
              <p:cNvGrpSpPr>
                <a:grpSpLocks/>
              </p:cNvGrpSpPr>
              <p:nvPr/>
            </p:nvGrpSpPr>
            <p:grpSpPr bwMode="auto">
              <a:xfrm>
                <a:off x="624" y="2928"/>
                <a:ext cx="192" cy="672"/>
                <a:chOff x="480" y="2928"/>
                <a:chExt cx="192" cy="672"/>
              </a:xfrm>
            </p:grpSpPr>
            <p:sp>
              <p:nvSpPr>
                <p:cNvPr id="24" name="Line 1065"/>
                <p:cNvSpPr>
                  <a:spLocks noChangeShapeType="1"/>
                </p:cNvSpPr>
                <p:nvPr/>
              </p:nvSpPr>
              <p:spPr bwMode="auto">
                <a:xfrm>
                  <a:off x="480" y="3360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rgbClr val="3366FF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25" name="Line 1066"/>
                <p:cNvSpPr>
                  <a:spLocks noChangeShapeType="1"/>
                </p:cNvSpPr>
                <p:nvPr/>
              </p:nvSpPr>
              <p:spPr bwMode="auto">
                <a:xfrm>
                  <a:off x="480" y="3600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rgbClr val="3366FF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26" name="Line 1067"/>
                <p:cNvSpPr>
                  <a:spLocks noChangeShapeType="1"/>
                </p:cNvSpPr>
                <p:nvPr/>
              </p:nvSpPr>
              <p:spPr bwMode="auto">
                <a:xfrm>
                  <a:off x="480" y="2928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rgbClr val="33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27" name="Line 1068"/>
                <p:cNvSpPr>
                  <a:spLocks noChangeShapeType="1"/>
                </p:cNvSpPr>
                <p:nvPr/>
              </p:nvSpPr>
              <p:spPr bwMode="auto">
                <a:xfrm>
                  <a:off x="480" y="3168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33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28" name="Line 1069"/>
                <p:cNvSpPr>
                  <a:spLocks noChangeShapeType="1"/>
                </p:cNvSpPr>
                <p:nvPr/>
              </p:nvSpPr>
              <p:spPr bwMode="auto">
                <a:xfrm flipV="1">
                  <a:off x="576" y="3024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33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29" name="Line 1070"/>
                <p:cNvSpPr>
                  <a:spLocks noChangeShapeType="1"/>
                </p:cNvSpPr>
                <p:nvPr/>
              </p:nvSpPr>
              <p:spPr bwMode="auto">
                <a:xfrm>
                  <a:off x="576" y="302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33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</p:grpSp>
      <p:grpSp>
        <p:nvGrpSpPr>
          <p:cNvPr id="57" name="Group 1072"/>
          <p:cNvGrpSpPr>
            <a:grpSpLocks/>
          </p:cNvGrpSpPr>
          <p:nvPr/>
        </p:nvGrpSpPr>
        <p:grpSpPr bwMode="auto">
          <a:xfrm>
            <a:off x="7010400" y="1008063"/>
            <a:ext cx="1958975" cy="1479550"/>
            <a:chOff x="4128" y="672"/>
            <a:chExt cx="1522" cy="1150"/>
          </a:xfrm>
        </p:grpSpPr>
        <p:sp>
          <p:nvSpPr>
            <p:cNvPr id="58" name="Line 1073"/>
            <p:cNvSpPr>
              <a:spLocks noChangeShapeType="1"/>
            </p:cNvSpPr>
            <p:nvPr/>
          </p:nvSpPr>
          <p:spPr bwMode="auto">
            <a:xfrm>
              <a:off x="5136" y="937"/>
              <a:ext cx="283" cy="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9" name="Oval 1074"/>
            <p:cNvSpPr>
              <a:spLocks noChangeArrowheads="1"/>
            </p:cNvSpPr>
            <p:nvPr/>
          </p:nvSpPr>
          <p:spPr bwMode="auto">
            <a:xfrm>
              <a:off x="5271" y="914"/>
              <a:ext cx="49" cy="47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60" name="Freeform 1075"/>
            <p:cNvSpPr>
              <a:spLocks/>
            </p:cNvSpPr>
            <p:nvPr/>
          </p:nvSpPr>
          <p:spPr bwMode="auto">
            <a:xfrm>
              <a:off x="4671" y="1014"/>
              <a:ext cx="627" cy="552"/>
            </a:xfrm>
            <a:custGeom>
              <a:avLst/>
              <a:gdLst>
                <a:gd name="T0" fmla="*/ 159 w 716"/>
                <a:gd name="T1" fmla="*/ 0 h 701"/>
                <a:gd name="T2" fmla="*/ 0 w 716"/>
                <a:gd name="T3" fmla="*/ 0 h 701"/>
                <a:gd name="T4" fmla="*/ 0 w 716"/>
                <a:gd name="T5" fmla="*/ 83 h 701"/>
                <a:gd name="T6" fmla="*/ 627 w 716"/>
                <a:gd name="T7" fmla="*/ 386 h 701"/>
                <a:gd name="T8" fmla="*/ 627 w 716"/>
                <a:gd name="T9" fmla="*/ 552 h 7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16" h="701">
                  <a:moveTo>
                    <a:pt x="181" y="0"/>
                  </a:moveTo>
                  <a:lnTo>
                    <a:pt x="0" y="0"/>
                  </a:lnTo>
                  <a:lnTo>
                    <a:pt x="0" y="106"/>
                  </a:lnTo>
                  <a:lnTo>
                    <a:pt x="716" y="490"/>
                  </a:lnTo>
                  <a:lnTo>
                    <a:pt x="716" y="701"/>
                  </a:ln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1" name="Freeform 1076"/>
            <p:cNvSpPr>
              <a:spLocks/>
            </p:cNvSpPr>
            <p:nvPr/>
          </p:nvSpPr>
          <p:spPr bwMode="auto">
            <a:xfrm>
              <a:off x="4671" y="934"/>
              <a:ext cx="627" cy="552"/>
            </a:xfrm>
            <a:custGeom>
              <a:avLst/>
              <a:gdLst>
                <a:gd name="T0" fmla="*/ 159 w 716"/>
                <a:gd name="T1" fmla="*/ 552 h 701"/>
                <a:gd name="T2" fmla="*/ 0 w 716"/>
                <a:gd name="T3" fmla="*/ 552 h 701"/>
                <a:gd name="T4" fmla="*/ 0 w 716"/>
                <a:gd name="T5" fmla="*/ 466 h 701"/>
                <a:gd name="T6" fmla="*/ 627 w 716"/>
                <a:gd name="T7" fmla="*/ 164 h 701"/>
                <a:gd name="T8" fmla="*/ 627 w 716"/>
                <a:gd name="T9" fmla="*/ 0 h 7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16" h="701">
                  <a:moveTo>
                    <a:pt x="181" y="701"/>
                  </a:moveTo>
                  <a:lnTo>
                    <a:pt x="0" y="701"/>
                  </a:lnTo>
                  <a:lnTo>
                    <a:pt x="0" y="592"/>
                  </a:lnTo>
                  <a:lnTo>
                    <a:pt x="716" y="208"/>
                  </a:lnTo>
                  <a:lnTo>
                    <a:pt x="716" y="0"/>
                  </a:ln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2" name="Oval 1077"/>
            <p:cNvSpPr>
              <a:spLocks noChangeArrowheads="1"/>
            </p:cNvSpPr>
            <p:nvPr/>
          </p:nvSpPr>
          <p:spPr bwMode="auto">
            <a:xfrm>
              <a:off x="5271" y="1542"/>
              <a:ext cx="49" cy="4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63" name="Rectangle 1078"/>
            <p:cNvSpPr>
              <a:spLocks noChangeArrowheads="1"/>
            </p:cNvSpPr>
            <p:nvPr/>
          </p:nvSpPr>
          <p:spPr bwMode="auto">
            <a:xfrm>
              <a:off x="5426" y="1393"/>
              <a:ext cx="9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3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 sz="2000"/>
            </a:p>
          </p:txBody>
        </p:sp>
        <p:sp>
          <p:nvSpPr>
            <p:cNvPr id="64" name="Oval 1079"/>
            <p:cNvSpPr>
              <a:spLocks noChangeArrowheads="1"/>
            </p:cNvSpPr>
            <p:nvPr/>
          </p:nvSpPr>
          <p:spPr bwMode="auto">
            <a:xfrm>
              <a:off x="5143" y="914"/>
              <a:ext cx="50" cy="4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65" name="Rectangle 1080"/>
            <p:cNvSpPr>
              <a:spLocks noChangeArrowheads="1"/>
            </p:cNvSpPr>
            <p:nvPr/>
          </p:nvSpPr>
          <p:spPr bwMode="auto">
            <a:xfrm>
              <a:off x="4224" y="720"/>
              <a:ext cx="37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300">
                  <a:solidFill>
                    <a:srgbClr val="000000"/>
                  </a:solidFill>
                  <a:latin typeface="Arial" panose="020B0604020202020204" pitchFamily="34" charset="0"/>
                </a:rPr>
                <a:t>S (set)</a:t>
              </a:r>
              <a:endParaRPr lang="en-US" altLang="tr-TR" sz="2000"/>
            </a:p>
          </p:txBody>
        </p:sp>
        <p:sp>
          <p:nvSpPr>
            <p:cNvPr id="66" name="Rectangle 1081"/>
            <p:cNvSpPr>
              <a:spLocks noChangeArrowheads="1"/>
            </p:cNvSpPr>
            <p:nvPr/>
          </p:nvSpPr>
          <p:spPr bwMode="auto">
            <a:xfrm>
              <a:off x="5088" y="672"/>
              <a:ext cx="4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300">
                  <a:solidFill>
                    <a:srgbClr val="000000"/>
                  </a:solidFill>
                  <a:latin typeface="Arial" panose="020B0604020202020204" pitchFamily="34" charset="0"/>
                </a:rPr>
                <a:t>SR latch</a:t>
              </a:r>
              <a:endParaRPr lang="en-US" altLang="tr-TR" sz="2000"/>
            </a:p>
          </p:txBody>
        </p:sp>
        <p:sp>
          <p:nvSpPr>
            <p:cNvPr id="67" name="Rectangle 1082"/>
            <p:cNvSpPr>
              <a:spLocks noChangeArrowheads="1"/>
            </p:cNvSpPr>
            <p:nvPr/>
          </p:nvSpPr>
          <p:spPr bwMode="auto">
            <a:xfrm>
              <a:off x="4224" y="1667"/>
              <a:ext cx="50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300">
                  <a:solidFill>
                    <a:srgbClr val="000000"/>
                  </a:solidFill>
                  <a:latin typeface="Arial" panose="020B0604020202020204" pitchFamily="34" charset="0"/>
                </a:rPr>
                <a:t>R (reset)</a:t>
              </a:r>
              <a:endParaRPr lang="en-US" altLang="tr-TR" sz="2000"/>
            </a:p>
          </p:txBody>
        </p:sp>
        <p:sp>
          <p:nvSpPr>
            <p:cNvPr id="68" name="Rectangle 1083"/>
            <p:cNvSpPr>
              <a:spLocks noChangeArrowheads="1"/>
            </p:cNvSpPr>
            <p:nvPr/>
          </p:nvSpPr>
          <p:spPr bwMode="auto">
            <a:xfrm>
              <a:off x="4176" y="688"/>
              <a:ext cx="1412" cy="1125"/>
            </a:xfrm>
            <a:prstGeom prst="rect">
              <a:avLst/>
            </a:prstGeom>
            <a:noFill/>
            <a:ln w="1746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69" name="Line 1084"/>
            <p:cNvSpPr>
              <a:spLocks noChangeShapeType="1"/>
            </p:cNvSpPr>
            <p:nvPr/>
          </p:nvSpPr>
          <p:spPr bwMode="auto">
            <a:xfrm>
              <a:off x="4128" y="857"/>
              <a:ext cx="702" cy="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0" name="Line 1085"/>
            <p:cNvSpPr>
              <a:spLocks noChangeShapeType="1"/>
            </p:cNvSpPr>
            <p:nvPr/>
          </p:nvSpPr>
          <p:spPr bwMode="auto">
            <a:xfrm>
              <a:off x="4128" y="1645"/>
              <a:ext cx="702" cy="3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1" name="Line 1086"/>
            <p:cNvSpPr>
              <a:spLocks noChangeShapeType="1"/>
            </p:cNvSpPr>
            <p:nvPr/>
          </p:nvSpPr>
          <p:spPr bwMode="auto">
            <a:xfrm>
              <a:off x="5136" y="1566"/>
              <a:ext cx="514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2" name="Freeform 1087"/>
            <p:cNvSpPr>
              <a:spLocks/>
            </p:cNvSpPr>
            <p:nvPr/>
          </p:nvSpPr>
          <p:spPr bwMode="auto">
            <a:xfrm>
              <a:off x="4783" y="777"/>
              <a:ext cx="356" cy="318"/>
            </a:xfrm>
            <a:custGeom>
              <a:avLst/>
              <a:gdLst>
                <a:gd name="T0" fmla="*/ 356 w 108"/>
                <a:gd name="T1" fmla="*/ 160 h 107"/>
                <a:gd name="T2" fmla="*/ 0 w 108"/>
                <a:gd name="T3" fmla="*/ 318 h 107"/>
                <a:gd name="T4" fmla="*/ 53 w 108"/>
                <a:gd name="T5" fmla="*/ 160 h 107"/>
                <a:gd name="T6" fmla="*/ 53 w 108"/>
                <a:gd name="T7" fmla="*/ 158 h 107"/>
                <a:gd name="T8" fmla="*/ 0 w 108"/>
                <a:gd name="T9" fmla="*/ 0 h 107"/>
                <a:gd name="T10" fmla="*/ 356 w 108"/>
                <a:gd name="T11" fmla="*/ 16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07">
                  <a:moveTo>
                    <a:pt x="108" y="54"/>
                  </a:moveTo>
                  <a:cubicBezTo>
                    <a:pt x="108" y="54"/>
                    <a:pt x="82" y="107"/>
                    <a:pt x="0" y="107"/>
                  </a:cubicBezTo>
                  <a:cubicBezTo>
                    <a:pt x="0" y="107"/>
                    <a:pt x="16" y="101"/>
                    <a:pt x="16" y="54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6" y="6"/>
                    <a:pt x="0" y="0"/>
                    <a:pt x="0" y="0"/>
                  </a:cubicBezTo>
                  <a:cubicBezTo>
                    <a:pt x="82" y="0"/>
                    <a:pt x="108" y="54"/>
                    <a:pt x="108" y="54"/>
                  </a:cubicBezTo>
                  <a:close/>
                </a:path>
              </a:pathLst>
            </a:custGeom>
            <a:noFill/>
            <a:ln w="17463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" name="Freeform 1088"/>
            <p:cNvSpPr>
              <a:spLocks/>
            </p:cNvSpPr>
            <p:nvPr/>
          </p:nvSpPr>
          <p:spPr bwMode="auto">
            <a:xfrm>
              <a:off x="4783" y="1406"/>
              <a:ext cx="356" cy="317"/>
            </a:xfrm>
            <a:custGeom>
              <a:avLst/>
              <a:gdLst>
                <a:gd name="T0" fmla="*/ 356 w 108"/>
                <a:gd name="T1" fmla="*/ 160 h 107"/>
                <a:gd name="T2" fmla="*/ 0 w 108"/>
                <a:gd name="T3" fmla="*/ 0 h 107"/>
                <a:gd name="T4" fmla="*/ 53 w 108"/>
                <a:gd name="T5" fmla="*/ 157 h 107"/>
                <a:gd name="T6" fmla="*/ 53 w 108"/>
                <a:gd name="T7" fmla="*/ 160 h 107"/>
                <a:gd name="T8" fmla="*/ 0 w 108"/>
                <a:gd name="T9" fmla="*/ 317 h 107"/>
                <a:gd name="T10" fmla="*/ 356 w 108"/>
                <a:gd name="T11" fmla="*/ 16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07">
                  <a:moveTo>
                    <a:pt x="108" y="54"/>
                  </a:moveTo>
                  <a:cubicBezTo>
                    <a:pt x="108" y="54"/>
                    <a:pt x="82" y="0"/>
                    <a:pt x="0" y="0"/>
                  </a:cubicBezTo>
                  <a:cubicBezTo>
                    <a:pt x="0" y="0"/>
                    <a:pt x="16" y="6"/>
                    <a:pt x="16" y="53"/>
                  </a:cubicBezTo>
                  <a:cubicBezTo>
                    <a:pt x="16" y="54"/>
                    <a:pt x="16" y="54"/>
                    <a:pt x="16" y="54"/>
                  </a:cubicBezTo>
                  <a:cubicBezTo>
                    <a:pt x="16" y="101"/>
                    <a:pt x="0" y="107"/>
                    <a:pt x="0" y="107"/>
                  </a:cubicBezTo>
                  <a:cubicBezTo>
                    <a:pt x="82" y="107"/>
                    <a:pt x="108" y="54"/>
                    <a:pt x="108" y="54"/>
                  </a:cubicBezTo>
                  <a:close/>
                </a:path>
              </a:pathLst>
            </a:custGeom>
            <a:noFill/>
            <a:ln w="17463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4" name="Oval 1089"/>
            <p:cNvSpPr>
              <a:spLocks noChangeArrowheads="1"/>
            </p:cNvSpPr>
            <p:nvPr/>
          </p:nvSpPr>
          <p:spPr bwMode="auto">
            <a:xfrm>
              <a:off x="5143" y="1542"/>
              <a:ext cx="50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75" name="Rectangle 1091"/>
          <p:cNvSpPr txBox="1">
            <a:spLocks noChangeArrowheads="1"/>
          </p:cNvSpPr>
          <p:nvPr/>
        </p:nvSpPr>
        <p:spPr>
          <a:xfrm>
            <a:off x="273050" y="1101725"/>
            <a:ext cx="6086475" cy="1292225"/>
          </a:xfrm>
          <a:prstGeom prst="rect">
            <a:avLst/>
          </a:prstGeom>
          <a:noFill/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tr-TR" sz="2000" dirty="0" smtClean="0"/>
              <a:t>Does the circuit to the right, with cross-coupled NOR gates, do what we want?</a:t>
            </a:r>
          </a:p>
        </p:txBody>
      </p:sp>
      <p:sp>
        <p:nvSpPr>
          <p:cNvPr id="76" name="Rectangle 1097"/>
          <p:cNvSpPr>
            <a:spLocks noChangeArrowheads="1"/>
          </p:cNvSpPr>
          <p:nvPr/>
        </p:nvSpPr>
        <p:spPr bwMode="auto">
          <a:xfrm>
            <a:off x="1720850" y="2871788"/>
            <a:ext cx="7778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chemeClr val="accent1"/>
                </a:solidFill>
                <a:latin typeface="Arial" panose="020B0604020202020204" pitchFamily="34" charset="0"/>
              </a:rPr>
              <a:t>1</a:t>
            </a:r>
            <a:endParaRPr lang="en-US" altLang="tr-TR">
              <a:solidFill>
                <a:schemeClr val="accent1"/>
              </a:solidFill>
            </a:endParaRPr>
          </a:p>
        </p:txBody>
      </p:sp>
      <p:grpSp>
        <p:nvGrpSpPr>
          <p:cNvPr id="77" name="Group 1246"/>
          <p:cNvGrpSpPr>
            <a:grpSpLocks/>
          </p:cNvGrpSpPr>
          <p:nvPr/>
        </p:nvGrpSpPr>
        <p:grpSpPr bwMode="auto">
          <a:xfrm>
            <a:off x="914400" y="3529013"/>
            <a:ext cx="884238" cy="2262187"/>
            <a:chOff x="720" y="2271"/>
            <a:chExt cx="557" cy="1425"/>
          </a:xfrm>
        </p:grpSpPr>
        <p:grpSp>
          <p:nvGrpSpPr>
            <p:cNvPr id="78" name="Group 1243"/>
            <p:cNvGrpSpPr>
              <a:grpSpLocks/>
            </p:cNvGrpSpPr>
            <p:nvPr/>
          </p:nvGrpSpPr>
          <p:grpSpPr bwMode="auto">
            <a:xfrm>
              <a:off x="795" y="2271"/>
              <a:ext cx="482" cy="1425"/>
              <a:chOff x="795" y="2271"/>
              <a:chExt cx="482" cy="1425"/>
            </a:xfrm>
          </p:grpSpPr>
          <p:grpSp>
            <p:nvGrpSpPr>
              <p:cNvPr id="80" name="Group 1099"/>
              <p:cNvGrpSpPr>
                <a:grpSpLocks/>
              </p:cNvGrpSpPr>
              <p:nvPr/>
            </p:nvGrpSpPr>
            <p:grpSpPr bwMode="auto">
              <a:xfrm>
                <a:off x="795" y="2271"/>
                <a:ext cx="482" cy="269"/>
                <a:chOff x="795" y="2275"/>
                <a:chExt cx="482" cy="269"/>
              </a:xfrm>
            </p:grpSpPr>
            <p:pic>
              <p:nvPicPr>
                <p:cNvPr id="87" name="Picture 1100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5" y="2335"/>
                  <a:ext cx="405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88" name="Rectangle 1101"/>
                <p:cNvSpPr>
                  <a:spLocks noChangeArrowheads="1"/>
                </p:cNvSpPr>
                <p:nvPr/>
              </p:nvSpPr>
              <p:spPr bwMode="auto">
                <a:xfrm>
                  <a:off x="1228" y="2275"/>
                  <a:ext cx="49" cy="1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tr-TR" sz="1100">
                      <a:solidFill>
                        <a:schemeClr val="accent1"/>
                      </a:solidFill>
                      <a:latin typeface="Arial" panose="020B0604020202020204" pitchFamily="34" charset="0"/>
                    </a:rPr>
                    <a:t>0</a:t>
                  </a:r>
                  <a:endParaRPr lang="en-US" altLang="tr-TR">
                    <a:solidFill>
                      <a:schemeClr val="accent1"/>
                    </a:solidFill>
                  </a:endParaRPr>
                </a:p>
              </p:txBody>
            </p:sp>
          </p:grpSp>
          <p:grpSp>
            <p:nvGrpSpPr>
              <p:cNvPr id="81" name="Group 1102"/>
              <p:cNvGrpSpPr>
                <a:grpSpLocks/>
              </p:cNvGrpSpPr>
              <p:nvPr/>
            </p:nvGrpSpPr>
            <p:grpSpPr bwMode="auto">
              <a:xfrm>
                <a:off x="816" y="2928"/>
                <a:ext cx="144" cy="768"/>
                <a:chOff x="672" y="2928"/>
                <a:chExt cx="96" cy="768"/>
              </a:xfrm>
            </p:grpSpPr>
            <p:sp>
              <p:nvSpPr>
                <p:cNvPr id="82" name="Line 1103"/>
                <p:cNvSpPr>
                  <a:spLocks noChangeShapeType="1"/>
                </p:cNvSpPr>
                <p:nvPr/>
              </p:nvSpPr>
              <p:spPr bwMode="auto">
                <a:xfrm>
                  <a:off x="672" y="3696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33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83" name="Line 1104"/>
                <p:cNvSpPr>
                  <a:spLocks noChangeShapeType="1"/>
                </p:cNvSpPr>
                <p:nvPr/>
              </p:nvSpPr>
              <p:spPr bwMode="auto">
                <a:xfrm>
                  <a:off x="672" y="3600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33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84" name="Line 1105"/>
                <p:cNvSpPr>
                  <a:spLocks noChangeShapeType="1"/>
                </p:cNvSpPr>
                <p:nvPr/>
              </p:nvSpPr>
              <p:spPr bwMode="auto">
                <a:xfrm>
                  <a:off x="672" y="3360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3366FF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85" name="Line 1106"/>
                <p:cNvSpPr>
                  <a:spLocks noChangeShapeType="1"/>
                </p:cNvSpPr>
                <p:nvPr/>
              </p:nvSpPr>
              <p:spPr bwMode="auto">
                <a:xfrm>
                  <a:off x="672" y="302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33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86" name="Line 1107"/>
                <p:cNvSpPr>
                  <a:spLocks noChangeShapeType="1"/>
                </p:cNvSpPr>
                <p:nvPr/>
              </p:nvSpPr>
              <p:spPr bwMode="auto">
                <a:xfrm>
                  <a:off x="672" y="2928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33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sp>
          <p:nvSpPr>
            <p:cNvPr id="79" name="Freeform 1108"/>
            <p:cNvSpPr>
              <a:spLocks/>
            </p:cNvSpPr>
            <p:nvPr/>
          </p:nvSpPr>
          <p:spPr bwMode="auto">
            <a:xfrm>
              <a:off x="720" y="3120"/>
              <a:ext cx="96" cy="528"/>
            </a:xfrm>
            <a:custGeom>
              <a:avLst/>
              <a:gdLst>
                <a:gd name="T0" fmla="*/ 0 w 96"/>
                <a:gd name="T1" fmla="*/ 0 h 528"/>
                <a:gd name="T2" fmla="*/ 96 w 96"/>
                <a:gd name="T3" fmla="*/ 144 h 528"/>
                <a:gd name="T4" fmla="*/ 0 w 96"/>
                <a:gd name="T5" fmla="*/ 442 h 528"/>
                <a:gd name="T6" fmla="*/ 96 w 96"/>
                <a:gd name="T7" fmla="*/ 528 h 5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" h="528">
                  <a:moveTo>
                    <a:pt x="0" y="0"/>
                  </a:moveTo>
                  <a:cubicBezTo>
                    <a:pt x="48" y="28"/>
                    <a:pt x="96" y="70"/>
                    <a:pt x="96" y="144"/>
                  </a:cubicBezTo>
                  <a:cubicBezTo>
                    <a:pt x="96" y="218"/>
                    <a:pt x="0" y="378"/>
                    <a:pt x="0" y="442"/>
                  </a:cubicBezTo>
                  <a:cubicBezTo>
                    <a:pt x="0" y="506"/>
                    <a:pt x="76" y="510"/>
                    <a:pt x="96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89" name="Group 1109"/>
          <p:cNvGrpSpPr>
            <a:grpSpLocks/>
          </p:cNvGrpSpPr>
          <p:nvPr/>
        </p:nvGrpSpPr>
        <p:grpSpPr bwMode="auto">
          <a:xfrm>
            <a:off x="1066800" y="4572000"/>
            <a:ext cx="838200" cy="1219200"/>
            <a:chOff x="816" y="2928"/>
            <a:chExt cx="528" cy="768"/>
          </a:xfrm>
        </p:grpSpPr>
        <p:grpSp>
          <p:nvGrpSpPr>
            <p:cNvPr id="90" name="Group 1110"/>
            <p:cNvGrpSpPr>
              <a:grpSpLocks/>
            </p:cNvGrpSpPr>
            <p:nvPr/>
          </p:nvGrpSpPr>
          <p:grpSpPr bwMode="auto">
            <a:xfrm>
              <a:off x="960" y="2928"/>
              <a:ext cx="384" cy="768"/>
              <a:chOff x="960" y="2932"/>
              <a:chExt cx="192" cy="768"/>
            </a:xfrm>
          </p:grpSpPr>
          <p:sp>
            <p:nvSpPr>
              <p:cNvPr id="92" name="Line 1111"/>
              <p:cNvSpPr>
                <a:spLocks noChangeShapeType="1"/>
              </p:cNvSpPr>
              <p:nvPr/>
            </p:nvSpPr>
            <p:spPr bwMode="auto">
              <a:xfrm flipV="1">
                <a:off x="960" y="326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93" name="Line 1112"/>
              <p:cNvSpPr>
                <a:spLocks noChangeShapeType="1"/>
              </p:cNvSpPr>
              <p:nvPr/>
            </p:nvSpPr>
            <p:spPr bwMode="auto">
              <a:xfrm flipV="1">
                <a:off x="960" y="3268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94" name="Line 1113"/>
              <p:cNvSpPr>
                <a:spLocks noChangeShapeType="1"/>
              </p:cNvSpPr>
              <p:nvPr/>
            </p:nvSpPr>
            <p:spPr bwMode="auto">
              <a:xfrm flipV="1">
                <a:off x="960" y="3028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95" name="Line 1114"/>
              <p:cNvSpPr>
                <a:spLocks noChangeShapeType="1"/>
              </p:cNvSpPr>
              <p:nvPr/>
            </p:nvSpPr>
            <p:spPr bwMode="auto">
              <a:xfrm flipV="1">
                <a:off x="960" y="2932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96" name="Line 1115"/>
              <p:cNvSpPr>
                <a:spLocks noChangeShapeType="1"/>
              </p:cNvSpPr>
              <p:nvPr/>
            </p:nvSpPr>
            <p:spPr bwMode="auto">
              <a:xfrm flipV="1">
                <a:off x="960" y="3700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91" name="Freeform 1116"/>
            <p:cNvSpPr>
              <a:spLocks/>
            </p:cNvSpPr>
            <p:nvPr/>
          </p:nvSpPr>
          <p:spPr bwMode="auto">
            <a:xfrm>
              <a:off x="816" y="3308"/>
              <a:ext cx="144" cy="336"/>
            </a:xfrm>
            <a:custGeom>
              <a:avLst/>
              <a:gdLst>
                <a:gd name="T0" fmla="*/ 0 w 144"/>
                <a:gd name="T1" fmla="*/ 336 h 336"/>
                <a:gd name="T2" fmla="*/ 96 w 144"/>
                <a:gd name="T3" fmla="*/ 240 h 336"/>
                <a:gd name="T4" fmla="*/ 48 w 144"/>
                <a:gd name="T5" fmla="*/ 48 h 336"/>
                <a:gd name="T6" fmla="*/ 144 w 144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4" h="336">
                  <a:moveTo>
                    <a:pt x="0" y="336"/>
                  </a:moveTo>
                  <a:cubicBezTo>
                    <a:pt x="44" y="312"/>
                    <a:pt x="88" y="288"/>
                    <a:pt x="96" y="240"/>
                  </a:cubicBezTo>
                  <a:cubicBezTo>
                    <a:pt x="104" y="192"/>
                    <a:pt x="40" y="88"/>
                    <a:pt x="48" y="48"/>
                  </a:cubicBezTo>
                  <a:cubicBezTo>
                    <a:pt x="56" y="8"/>
                    <a:pt x="100" y="4"/>
                    <a:pt x="14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97" name="Rectangle 1136"/>
          <p:cNvSpPr>
            <a:spLocks noChangeArrowheads="1"/>
          </p:cNvSpPr>
          <p:nvPr/>
        </p:nvSpPr>
        <p:spPr bwMode="auto">
          <a:xfrm>
            <a:off x="3503613" y="3535363"/>
            <a:ext cx="7778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en-US" altLang="tr-TR"/>
          </a:p>
        </p:txBody>
      </p:sp>
      <p:sp>
        <p:nvSpPr>
          <p:cNvPr id="98" name="Rectangle 1137"/>
          <p:cNvSpPr>
            <a:spLocks noChangeArrowheads="1"/>
          </p:cNvSpPr>
          <p:nvPr/>
        </p:nvSpPr>
        <p:spPr bwMode="auto">
          <a:xfrm>
            <a:off x="3503613" y="2879725"/>
            <a:ext cx="7778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US" altLang="tr-TR"/>
          </a:p>
        </p:txBody>
      </p:sp>
      <p:sp>
        <p:nvSpPr>
          <p:cNvPr id="99" name="Rectangle 1138"/>
          <p:cNvSpPr>
            <a:spLocks noChangeArrowheads="1"/>
          </p:cNvSpPr>
          <p:nvPr/>
        </p:nvSpPr>
        <p:spPr bwMode="auto">
          <a:xfrm>
            <a:off x="2817813" y="2955925"/>
            <a:ext cx="7778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en-US" altLang="tr-TR"/>
          </a:p>
        </p:txBody>
      </p:sp>
      <p:sp>
        <p:nvSpPr>
          <p:cNvPr id="100" name="Rectangle 1139"/>
          <p:cNvSpPr>
            <a:spLocks noChangeArrowheads="1"/>
          </p:cNvSpPr>
          <p:nvPr/>
        </p:nvSpPr>
        <p:spPr bwMode="auto">
          <a:xfrm>
            <a:off x="2817813" y="3429000"/>
            <a:ext cx="7778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US" altLang="tr-TR"/>
          </a:p>
        </p:txBody>
      </p:sp>
      <p:grpSp>
        <p:nvGrpSpPr>
          <p:cNvPr id="101" name="Group 1245"/>
          <p:cNvGrpSpPr>
            <a:grpSpLocks/>
          </p:cNvGrpSpPr>
          <p:nvPr/>
        </p:nvGrpSpPr>
        <p:grpSpPr bwMode="auto">
          <a:xfrm>
            <a:off x="2586038" y="2514600"/>
            <a:ext cx="1223962" cy="1524000"/>
            <a:chOff x="1773" y="1632"/>
            <a:chExt cx="771" cy="960"/>
          </a:xfrm>
        </p:grpSpPr>
        <p:grpSp>
          <p:nvGrpSpPr>
            <p:cNvPr id="102" name="Group 1121"/>
            <p:cNvGrpSpPr>
              <a:grpSpLocks/>
            </p:cNvGrpSpPr>
            <p:nvPr/>
          </p:nvGrpSpPr>
          <p:grpSpPr bwMode="auto">
            <a:xfrm>
              <a:off x="1773" y="1677"/>
              <a:ext cx="771" cy="867"/>
              <a:chOff x="741" y="1780"/>
              <a:chExt cx="771" cy="867"/>
            </a:xfrm>
          </p:grpSpPr>
          <p:sp>
            <p:nvSpPr>
              <p:cNvPr id="105" name="Line 1122"/>
              <p:cNvSpPr>
                <a:spLocks noChangeShapeType="1"/>
              </p:cNvSpPr>
              <p:nvPr/>
            </p:nvSpPr>
            <p:spPr bwMode="auto">
              <a:xfrm>
                <a:off x="741" y="1851"/>
                <a:ext cx="234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" name="Line 1123"/>
              <p:cNvSpPr>
                <a:spLocks noChangeShapeType="1"/>
              </p:cNvSpPr>
              <p:nvPr/>
            </p:nvSpPr>
            <p:spPr bwMode="auto">
              <a:xfrm>
                <a:off x="1280" y="1926"/>
                <a:ext cx="207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" name="Oval 1124"/>
              <p:cNvSpPr>
                <a:spLocks noChangeArrowheads="1"/>
              </p:cNvSpPr>
              <p:nvPr/>
            </p:nvSpPr>
            <p:spPr bwMode="auto">
              <a:xfrm>
                <a:off x="1399" y="1906"/>
                <a:ext cx="44" cy="42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08" name="Oval 1125"/>
              <p:cNvSpPr>
                <a:spLocks noChangeArrowheads="1"/>
              </p:cNvSpPr>
              <p:nvPr/>
            </p:nvSpPr>
            <p:spPr bwMode="auto">
              <a:xfrm>
                <a:off x="1399" y="2479"/>
                <a:ext cx="44" cy="41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09" name="Freeform 1126"/>
              <p:cNvSpPr>
                <a:spLocks/>
              </p:cNvSpPr>
              <p:nvPr/>
            </p:nvSpPr>
            <p:spPr bwMode="auto">
              <a:xfrm>
                <a:off x="936" y="1780"/>
                <a:ext cx="297" cy="294"/>
              </a:xfrm>
              <a:custGeom>
                <a:avLst/>
                <a:gdLst>
                  <a:gd name="T0" fmla="*/ 297 w 108"/>
                  <a:gd name="T1" fmla="*/ 146 h 107"/>
                  <a:gd name="T2" fmla="*/ 0 w 108"/>
                  <a:gd name="T3" fmla="*/ 294 h 107"/>
                  <a:gd name="T4" fmla="*/ 44 w 108"/>
                  <a:gd name="T5" fmla="*/ 148 h 107"/>
                  <a:gd name="T6" fmla="*/ 44 w 108"/>
                  <a:gd name="T7" fmla="*/ 146 h 107"/>
                  <a:gd name="T8" fmla="*/ 0 w 108"/>
                  <a:gd name="T9" fmla="*/ 0 h 107"/>
                  <a:gd name="T10" fmla="*/ 297 w 108"/>
                  <a:gd name="T11" fmla="*/ 146 h 10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8" h="107">
                    <a:moveTo>
                      <a:pt x="108" y="53"/>
                    </a:moveTo>
                    <a:cubicBezTo>
                      <a:pt x="108" y="53"/>
                      <a:pt x="83" y="107"/>
                      <a:pt x="0" y="107"/>
                    </a:cubicBezTo>
                    <a:cubicBezTo>
                      <a:pt x="0" y="107"/>
                      <a:pt x="16" y="101"/>
                      <a:pt x="16" y="54"/>
                    </a:cubicBezTo>
                    <a:cubicBezTo>
                      <a:pt x="16" y="53"/>
                      <a:pt x="16" y="53"/>
                      <a:pt x="16" y="53"/>
                    </a:cubicBezTo>
                    <a:cubicBezTo>
                      <a:pt x="16" y="6"/>
                      <a:pt x="0" y="0"/>
                      <a:pt x="0" y="0"/>
                    </a:cubicBezTo>
                    <a:cubicBezTo>
                      <a:pt x="83" y="0"/>
                      <a:pt x="108" y="53"/>
                      <a:pt x="108" y="5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rgbClr val="0078C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0" name="Line 1127"/>
              <p:cNvSpPr>
                <a:spLocks noChangeShapeType="1"/>
              </p:cNvSpPr>
              <p:nvPr/>
            </p:nvSpPr>
            <p:spPr bwMode="auto">
              <a:xfrm>
                <a:off x="741" y="2575"/>
                <a:ext cx="234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1" name="Line 1128"/>
              <p:cNvSpPr>
                <a:spLocks noChangeShapeType="1"/>
              </p:cNvSpPr>
              <p:nvPr/>
            </p:nvSpPr>
            <p:spPr bwMode="auto">
              <a:xfrm>
                <a:off x="1280" y="2501"/>
                <a:ext cx="207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2" name="Freeform 1129"/>
              <p:cNvSpPr>
                <a:spLocks/>
              </p:cNvSpPr>
              <p:nvPr/>
            </p:nvSpPr>
            <p:spPr bwMode="auto">
              <a:xfrm>
                <a:off x="936" y="2352"/>
                <a:ext cx="297" cy="295"/>
              </a:xfrm>
              <a:custGeom>
                <a:avLst/>
                <a:gdLst>
                  <a:gd name="T0" fmla="*/ 297 w 108"/>
                  <a:gd name="T1" fmla="*/ 149 h 107"/>
                  <a:gd name="T2" fmla="*/ 0 w 108"/>
                  <a:gd name="T3" fmla="*/ 0 h 107"/>
                  <a:gd name="T4" fmla="*/ 44 w 108"/>
                  <a:gd name="T5" fmla="*/ 146 h 107"/>
                  <a:gd name="T6" fmla="*/ 44 w 108"/>
                  <a:gd name="T7" fmla="*/ 149 h 107"/>
                  <a:gd name="T8" fmla="*/ 0 w 108"/>
                  <a:gd name="T9" fmla="*/ 295 h 107"/>
                  <a:gd name="T10" fmla="*/ 297 w 108"/>
                  <a:gd name="T11" fmla="*/ 149 h 10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8" h="107">
                    <a:moveTo>
                      <a:pt x="108" y="54"/>
                    </a:moveTo>
                    <a:cubicBezTo>
                      <a:pt x="108" y="54"/>
                      <a:pt x="83" y="0"/>
                      <a:pt x="0" y="0"/>
                    </a:cubicBezTo>
                    <a:cubicBezTo>
                      <a:pt x="0" y="0"/>
                      <a:pt x="16" y="6"/>
                      <a:pt x="16" y="53"/>
                    </a:cubicBezTo>
                    <a:cubicBezTo>
                      <a:pt x="16" y="54"/>
                      <a:pt x="16" y="54"/>
                      <a:pt x="16" y="54"/>
                    </a:cubicBezTo>
                    <a:cubicBezTo>
                      <a:pt x="16" y="101"/>
                      <a:pt x="0" y="107"/>
                      <a:pt x="0" y="107"/>
                    </a:cubicBezTo>
                    <a:cubicBezTo>
                      <a:pt x="83" y="107"/>
                      <a:pt x="108" y="54"/>
                      <a:pt x="108" y="5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rgbClr val="0078C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" name="Freeform 1130"/>
              <p:cNvSpPr>
                <a:spLocks/>
              </p:cNvSpPr>
              <p:nvPr/>
            </p:nvSpPr>
            <p:spPr bwMode="auto">
              <a:xfrm>
                <a:off x="741" y="1928"/>
                <a:ext cx="680" cy="499"/>
              </a:xfrm>
              <a:custGeom>
                <a:avLst/>
                <a:gdLst>
                  <a:gd name="T0" fmla="*/ 680 w 680"/>
                  <a:gd name="T1" fmla="*/ 0 h 499"/>
                  <a:gd name="T2" fmla="*/ 680 w 680"/>
                  <a:gd name="T3" fmla="*/ 190 h 499"/>
                  <a:gd name="T4" fmla="*/ 0 w 680"/>
                  <a:gd name="T5" fmla="*/ 380 h 499"/>
                  <a:gd name="T6" fmla="*/ 0 w 680"/>
                  <a:gd name="T7" fmla="*/ 499 h 499"/>
                  <a:gd name="T8" fmla="*/ 234 w 680"/>
                  <a:gd name="T9" fmla="*/ 499 h 4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80" h="499">
                    <a:moveTo>
                      <a:pt x="680" y="0"/>
                    </a:moveTo>
                    <a:lnTo>
                      <a:pt x="680" y="190"/>
                    </a:lnTo>
                    <a:lnTo>
                      <a:pt x="0" y="380"/>
                    </a:lnTo>
                    <a:lnTo>
                      <a:pt x="0" y="499"/>
                    </a:lnTo>
                    <a:lnTo>
                      <a:pt x="234" y="499"/>
                    </a:lnTo>
                  </a:path>
                </a:pathLst>
              </a:custGeom>
              <a:noFill/>
              <a:ln w="1746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4" name="Freeform 1131"/>
              <p:cNvSpPr>
                <a:spLocks/>
              </p:cNvSpPr>
              <p:nvPr/>
            </p:nvSpPr>
            <p:spPr bwMode="auto">
              <a:xfrm>
                <a:off x="741" y="2000"/>
                <a:ext cx="680" cy="495"/>
              </a:xfrm>
              <a:custGeom>
                <a:avLst/>
                <a:gdLst>
                  <a:gd name="T0" fmla="*/ 234 w 680"/>
                  <a:gd name="T1" fmla="*/ 0 h 495"/>
                  <a:gd name="T2" fmla="*/ 0 w 680"/>
                  <a:gd name="T3" fmla="*/ 0 h 495"/>
                  <a:gd name="T4" fmla="*/ 0 w 680"/>
                  <a:gd name="T5" fmla="*/ 118 h 495"/>
                  <a:gd name="T6" fmla="*/ 680 w 680"/>
                  <a:gd name="T7" fmla="*/ 305 h 495"/>
                  <a:gd name="T8" fmla="*/ 680 w 680"/>
                  <a:gd name="T9" fmla="*/ 495 h 4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80" h="495">
                    <a:moveTo>
                      <a:pt x="234" y="0"/>
                    </a:moveTo>
                    <a:lnTo>
                      <a:pt x="0" y="0"/>
                    </a:lnTo>
                    <a:lnTo>
                      <a:pt x="0" y="118"/>
                    </a:lnTo>
                    <a:lnTo>
                      <a:pt x="680" y="305"/>
                    </a:lnTo>
                    <a:lnTo>
                      <a:pt x="680" y="495"/>
                    </a:lnTo>
                  </a:path>
                </a:pathLst>
              </a:custGeom>
              <a:noFill/>
              <a:ln w="1746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5" name="Rectangle 1132"/>
              <p:cNvSpPr>
                <a:spLocks noChangeArrowheads="1"/>
              </p:cNvSpPr>
              <p:nvPr/>
            </p:nvSpPr>
            <p:spPr bwMode="auto">
              <a:xfrm>
                <a:off x="1408" y="1808"/>
                <a:ext cx="2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1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n-US" altLang="tr-TR"/>
              </a:p>
            </p:txBody>
          </p:sp>
          <p:sp>
            <p:nvSpPr>
              <p:cNvPr id="116" name="Rectangle 1133"/>
              <p:cNvSpPr>
                <a:spLocks noChangeArrowheads="1"/>
              </p:cNvSpPr>
              <p:nvPr/>
            </p:nvSpPr>
            <p:spPr bwMode="auto">
              <a:xfrm>
                <a:off x="1444" y="2401"/>
                <a:ext cx="6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100">
                    <a:solidFill>
                      <a:srgbClr val="000000"/>
                    </a:solidFill>
                    <a:latin typeface="Arial" panose="020B0604020202020204" pitchFamily="34" charset="0"/>
                  </a:rPr>
                  <a:t>Q</a:t>
                </a:r>
                <a:endParaRPr lang="en-US" altLang="tr-TR"/>
              </a:p>
            </p:txBody>
          </p:sp>
          <p:sp>
            <p:nvSpPr>
              <p:cNvPr id="117" name="Oval 1134"/>
              <p:cNvSpPr>
                <a:spLocks noChangeArrowheads="1"/>
              </p:cNvSpPr>
              <p:nvPr/>
            </p:nvSpPr>
            <p:spPr bwMode="auto">
              <a:xfrm>
                <a:off x="1236" y="1906"/>
                <a:ext cx="44" cy="42"/>
              </a:xfrm>
              <a:prstGeom prst="ellipse">
                <a:avLst/>
              </a:prstGeom>
              <a:solidFill>
                <a:srgbClr val="FFFFFF"/>
              </a:solidFill>
              <a:ln w="7938">
                <a:solidFill>
                  <a:srgbClr val="0078C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18" name="Oval 1135"/>
              <p:cNvSpPr>
                <a:spLocks noChangeArrowheads="1"/>
              </p:cNvSpPr>
              <p:nvPr/>
            </p:nvSpPr>
            <p:spPr bwMode="auto">
              <a:xfrm>
                <a:off x="1236" y="2479"/>
                <a:ext cx="44" cy="41"/>
              </a:xfrm>
              <a:prstGeom prst="ellipse">
                <a:avLst/>
              </a:prstGeom>
              <a:solidFill>
                <a:srgbClr val="FFFFFF"/>
              </a:solidFill>
              <a:ln w="7938">
                <a:solidFill>
                  <a:srgbClr val="0078C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103" name="Rectangle 1140"/>
            <p:cNvSpPr>
              <a:spLocks noChangeArrowheads="1"/>
            </p:cNvSpPr>
            <p:nvPr/>
          </p:nvSpPr>
          <p:spPr bwMode="auto">
            <a:xfrm>
              <a:off x="1776" y="1632"/>
              <a:ext cx="15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 b="1">
                  <a:solidFill>
                    <a:schemeClr val="accent1"/>
                  </a:solidFill>
                  <a:latin typeface="Arial" panose="020B0604020202020204" pitchFamily="34" charset="0"/>
                </a:rPr>
                <a:t>S=0</a:t>
              </a:r>
              <a:endParaRPr lang="en-US" altLang="tr-TR" b="1">
                <a:solidFill>
                  <a:schemeClr val="accent1"/>
                </a:solidFill>
              </a:endParaRPr>
            </a:p>
          </p:txBody>
        </p:sp>
        <p:sp>
          <p:nvSpPr>
            <p:cNvPr id="104" name="Rectangle 1141"/>
            <p:cNvSpPr>
              <a:spLocks noChangeArrowheads="1"/>
            </p:cNvSpPr>
            <p:nvPr/>
          </p:nvSpPr>
          <p:spPr bwMode="auto">
            <a:xfrm>
              <a:off x="1776" y="2486"/>
              <a:ext cx="1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 b="1">
                  <a:solidFill>
                    <a:schemeClr val="accent1"/>
                  </a:solidFill>
                  <a:latin typeface="Arial" panose="020B0604020202020204" pitchFamily="34" charset="0"/>
                </a:rPr>
                <a:t>R=0</a:t>
              </a:r>
              <a:endParaRPr lang="en-US" altLang="tr-TR" b="1">
                <a:solidFill>
                  <a:schemeClr val="accent1"/>
                </a:solidFill>
              </a:endParaRPr>
            </a:p>
          </p:txBody>
        </p:sp>
      </p:grpSp>
      <p:grpSp>
        <p:nvGrpSpPr>
          <p:cNvPr id="119" name="Group 1142"/>
          <p:cNvGrpSpPr>
            <a:grpSpLocks/>
          </p:cNvGrpSpPr>
          <p:nvPr/>
        </p:nvGrpSpPr>
        <p:grpSpPr bwMode="auto">
          <a:xfrm>
            <a:off x="1828800" y="4572000"/>
            <a:ext cx="990600" cy="1219200"/>
            <a:chOff x="1200" y="2928"/>
            <a:chExt cx="720" cy="768"/>
          </a:xfrm>
        </p:grpSpPr>
        <p:sp>
          <p:nvSpPr>
            <p:cNvPr id="120" name="Line 1143"/>
            <p:cNvSpPr>
              <a:spLocks noChangeShapeType="1"/>
            </p:cNvSpPr>
            <p:nvPr/>
          </p:nvSpPr>
          <p:spPr bwMode="auto">
            <a:xfrm>
              <a:off x="1200" y="2928"/>
              <a:ext cx="720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1" name="Line 1144"/>
            <p:cNvSpPr>
              <a:spLocks noChangeShapeType="1"/>
            </p:cNvSpPr>
            <p:nvPr/>
          </p:nvSpPr>
          <p:spPr bwMode="auto">
            <a:xfrm>
              <a:off x="1200" y="3024"/>
              <a:ext cx="576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2" name="Line 1145"/>
            <p:cNvSpPr>
              <a:spLocks noChangeShapeType="1"/>
            </p:cNvSpPr>
            <p:nvPr/>
          </p:nvSpPr>
          <p:spPr bwMode="auto">
            <a:xfrm>
              <a:off x="1200" y="3264"/>
              <a:ext cx="720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3" name="Line 1146"/>
            <p:cNvSpPr>
              <a:spLocks noChangeShapeType="1"/>
            </p:cNvSpPr>
            <p:nvPr/>
          </p:nvSpPr>
          <p:spPr bwMode="auto">
            <a:xfrm>
              <a:off x="1200" y="3696"/>
              <a:ext cx="720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4" name="Line 1147"/>
            <p:cNvSpPr>
              <a:spLocks noChangeShapeType="1"/>
            </p:cNvSpPr>
            <p:nvPr/>
          </p:nvSpPr>
          <p:spPr bwMode="auto">
            <a:xfrm>
              <a:off x="1776" y="3024"/>
              <a:ext cx="0" cy="144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5" name="Line 1148"/>
            <p:cNvSpPr>
              <a:spLocks noChangeShapeType="1"/>
            </p:cNvSpPr>
            <p:nvPr/>
          </p:nvSpPr>
          <p:spPr bwMode="auto">
            <a:xfrm>
              <a:off x="1776" y="3168"/>
              <a:ext cx="144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26" name="Group 1152"/>
          <p:cNvGrpSpPr>
            <a:grpSpLocks/>
          </p:cNvGrpSpPr>
          <p:nvPr/>
        </p:nvGrpSpPr>
        <p:grpSpPr bwMode="auto">
          <a:xfrm>
            <a:off x="2819400" y="4572000"/>
            <a:ext cx="990600" cy="1219200"/>
            <a:chOff x="1920" y="2928"/>
            <a:chExt cx="624" cy="768"/>
          </a:xfrm>
        </p:grpSpPr>
        <p:sp>
          <p:nvSpPr>
            <p:cNvPr id="127" name="Line 1153"/>
            <p:cNvSpPr>
              <a:spLocks noChangeShapeType="1"/>
            </p:cNvSpPr>
            <p:nvPr/>
          </p:nvSpPr>
          <p:spPr bwMode="auto">
            <a:xfrm>
              <a:off x="1920" y="2928"/>
              <a:ext cx="624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8" name="Line 1154"/>
            <p:cNvSpPr>
              <a:spLocks noChangeShapeType="1"/>
            </p:cNvSpPr>
            <p:nvPr/>
          </p:nvSpPr>
          <p:spPr bwMode="auto">
            <a:xfrm>
              <a:off x="1920" y="3168"/>
              <a:ext cx="624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9" name="Line 1155"/>
            <p:cNvSpPr>
              <a:spLocks noChangeShapeType="1"/>
            </p:cNvSpPr>
            <p:nvPr/>
          </p:nvSpPr>
          <p:spPr bwMode="auto">
            <a:xfrm>
              <a:off x="1920" y="3264"/>
              <a:ext cx="624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0" name="Line 1156"/>
            <p:cNvSpPr>
              <a:spLocks noChangeShapeType="1"/>
            </p:cNvSpPr>
            <p:nvPr/>
          </p:nvSpPr>
          <p:spPr bwMode="auto">
            <a:xfrm>
              <a:off x="1920" y="3696"/>
              <a:ext cx="624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31" name="Group 1157"/>
          <p:cNvGrpSpPr>
            <a:grpSpLocks/>
          </p:cNvGrpSpPr>
          <p:nvPr/>
        </p:nvGrpSpPr>
        <p:grpSpPr bwMode="auto">
          <a:xfrm>
            <a:off x="4419600" y="2514600"/>
            <a:ext cx="1223963" cy="1539875"/>
            <a:chOff x="2928" y="1632"/>
            <a:chExt cx="771" cy="970"/>
          </a:xfrm>
        </p:grpSpPr>
        <p:grpSp>
          <p:nvGrpSpPr>
            <p:cNvPr id="132" name="Group 1158"/>
            <p:cNvGrpSpPr>
              <a:grpSpLocks/>
            </p:cNvGrpSpPr>
            <p:nvPr/>
          </p:nvGrpSpPr>
          <p:grpSpPr bwMode="auto">
            <a:xfrm>
              <a:off x="2928" y="1680"/>
              <a:ext cx="771" cy="867"/>
              <a:chOff x="741" y="1780"/>
              <a:chExt cx="771" cy="867"/>
            </a:xfrm>
          </p:grpSpPr>
          <p:sp>
            <p:nvSpPr>
              <p:cNvPr id="135" name="Line 1159"/>
              <p:cNvSpPr>
                <a:spLocks noChangeShapeType="1"/>
              </p:cNvSpPr>
              <p:nvPr/>
            </p:nvSpPr>
            <p:spPr bwMode="auto">
              <a:xfrm>
                <a:off x="741" y="1851"/>
                <a:ext cx="234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36" name="Line 1160"/>
              <p:cNvSpPr>
                <a:spLocks noChangeShapeType="1"/>
              </p:cNvSpPr>
              <p:nvPr/>
            </p:nvSpPr>
            <p:spPr bwMode="auto">
              <a:xfrm>
                <a:off x="1280" y="1926"/>
                <a:ext cx="207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37" name="Oval 1161"/>
              <p:cNvSpPr>
                <a:spLocks noChangeArrowheads="1"/>
              </p:cNvSpPr>
              <p:nvPr/>
            </p:nvSpPr>
            <p:spPr bwMode="auto">
              <a:xfrm>
                <a:off x="1399" y="1906"/>
                <a:ext cx="44" cy="42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38" name="Oval 1162"/>
              <p:cNvSpPr>
                <a:spLocks noChangeArrowheads="1"/>
              </p:cNvSpPr>
              <p:nvPr/>
            </p:nvSpPr>
            <p:spPr bwMode="auto">
              <a:xfrm>
                <a:off x="1399" y="2479"/>
                <a:ext cx="44" cy="41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39" name="Freeform 1163"/>
              <p:cNvSpPr>
                <a:spLocks/>
              </p:cNvSpPr>
              <p:nvPr/>
            </p:nvSpPr>
            <p:spPr bwMode="auto">
              <a:xfrm>
                <a:off x="936" y="1780"/>
                <a:ext cx="297" cy="294"/>
              </a:xfrm>
              <a:custGeom>
                <a:avLst/>
                <a:gdLst>
                  <a:gd name="T0" fmla="*/ 297 w 108"/>
                  <a:gd name="T1" fmla="*/ 146 h 107"/>
                  <a:gd name="T2" fmla="*/ 0 w 108"/>
                  <a:gd name="T3" fmla="*/ 294 h 107"/>
                  <a:gd name="T4" fmla="*/ 44 w 108"/>
                  <a:gd name="T5" fmla="*/ 148 h 107"/>
                  <a:gd name="T6" fmla="*/ 44 w 108"/>
                  <a:gd name="T7" fmla="*/ 146 h 107"/>
                  <a:gd name="T8" fmla="*/ 0 w 108"/>
                  <a:gd name="T9" fmla="*/ 0 h 107"/>
                  <a:gd name="T10" fmla="*/ 297 w 108"/>
                  <a:gd name="T11" fmla="*/ 146 h 10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8" h="107">
                    <a:moveTo>
                      <a:pt x="108" y="53"/>
                    </a:moveTo>
                    <a:cubicBezTo>
                      <a:pt x="108" y="53"/>
                      <a:pt x="83" y="107"/>
                      <a:pt x="0" y="107"/>
                    </a:cubicBezTo>
                    <a:cubicBezTo>
                      <a:pt x="0" y="107"/>
                      <a:pt x="16" y="101"/>
                      <a:pt x="16" y="54"/>
                    </a:cubicBezTo>
                    <a:cubicBezTo>
                      <a:pt x="16" y="53"/>
                      <a:pt x="16" y="53"/>
                      <a:pt x="16" y="53"/>
                    </a:cubicBezTo>
                    <a:cubicBezTo>
                      <a:pt x="16" y="6"/>
                      <a:pt x="0" y="0"/>
                      <a:pt x="0" y="0"/>
                    </a:cubicBezTo>
                    <a:cubicBezTo>
                      <a:pt x="83" y="0"/>
                      <a:pt x="108" y="53"/>
                      <a:pt x="108" y="5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rgbClr val="0078C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40" name="Line 1164"/>
              <p:cNvSpPr>
                <a:spLocks noChangeShapeType="1"/>
              </p:cNvSpPr>
              <p:nvPr/>
            </p:nvSpPr>
            <p:spPr bwMode="auto">
              <a:xfrm>
                <a:off x="741" y="2575"/>
                <a:ext cx="234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41" name="Line 1165"/>
              <p:cNvSpPr>
                <a:spLocks noChangeShapeType="1"/>
              </p:cNvSpPr>
              <p:nvPr/>
            </p:nvSpPr>
            <p:spPr bwMode="auto">
              <a:xfrm>
                <a:off x="1280" y="2501"/>
                <a:ext cx="207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42" name="Freeform 1166"/>
              <p:cNvSpPr>
                <a:spLocks/>
              </p:cNvSpPr>
              <p:nvPr/>
            </p:nvSpPr>
            <p:spPr bwMode="auto">
              <a:xfrm>
                <a:off x="936" y="2352"/>
                <a:ext cx="297" cy="295"/>
              </a:xfrm>
              <a:custGeom>
                <a:avLst/>
                <a:gdLst>
                  <a:gd name="T0" fmla="*/ 297 w 108"/>
                  <a:gd name="T1" fmla="*/ 149 h 107"/>
                  <a:gd name="T2" fmla="*/ 0 w 108"/>
                  <a:gd name="T3" fmla="*/ 0 h 107"/>
                  <a:gd name="T4" fmla="*/ 44 w 108"/>
                  <a:gd name="T5" fmla="*/ 146 h 107"/>
                  <a:gd name="T6" fmla="*/ 44 w 108"/>
                  <a:gd name="T7" fmla="*/ 149 h 107"/>
                  <a:gd name="T8" fmla="*/ 0 w 108"/>
                  <a:gd name="T9" fmla="*/ 295 h 107"/>
                  <a:gd name="T10" fmla="*/ 297 w 108"/>
                  <a:gd name="T11" fmla="*/ 149 h 10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8" h="107">
                    <a:moveTo>
                      <a:pt x="108" y="54"/>
                    </a:moveTo>
                    <a:cubicBezTo>
                      <a:pt x="108" y="54"/>
                      <a:pt x="83" y="0"/>
                      <a:pt x="0" y="0"/>
                    </a:cubicBezTo>
                    <a:cubicBezTo>
                      <a:pt x="0" y="0"/>
                      <a:pt x="16" y="6"/>
                      <a:pt x="16" y="53"/>
                    </a:cubicBezTo>
                    <a:cubicBezTo>
                      <a:pt x="16" y="54"/>
                      <a:pt x="16" y="54"/>
                      <a:pt x="16" y="54"/>
                    </a:cubicBezTo>
                    <a:cubicBezTo>
                      <a:pt x="16" y="101"/>
                      <a:pt x="0" y="107"/>
                      <a:pt x="0" y="107"/>
                    </a:cubicBezTo>
                    <a:cubicBezTo>
                      <a:pt x="83" y="107"/>
                      <a:pt x="108" y="54"/>
                      <a:pt x="108" y="5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rgbClr val="0078C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43" name="Freeform 1167"/>
              <p:cNvSpPr>
                <a:spLocks/>
              </p:cNvSpPr>
              <p:nvPr/>
            </p:nvSpPr>
            <p:spPr bwMode="auto">
              <a:xfrm>
                <a:off x="741" y="1928"/>
                <a:ext cx="680" cy="499"/>
              </a:xfrm>
              <a:custGeom>
                <a:avLst/>
                <a:gdLst>
                  <a:gd name="T0" fmla="*/ 680 w 680"/>
                  <a:gd name="T1" fmla="*/ 0 h 499"/>
                  <a:gd name="T2" fmla="*/ 680 w 680"/>
                  <a:gd name="T3" fmla="*/ 190 h 499"/>
                  <a:gd name="T4" fmla="*/ 0 w 680"/>
                  <a:gd name="T5" fmla="*/ 380 h 499"/>
                  <a:gd name="T6" fmla="*/ 0 w 680"/>
                  <a:gd name="T7" fmla="*/ 499 h 499"/>
                  <a:gd name="T8" fmla="*/ 234 w 680"/>
                  <a:gd name="T9" fmla="*/ 499 h 4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80" h="499">
                    <a:moveTo>
                      <a:pt x="680" y="0"/>
                    </a:moveTo>
                    <a:lnTo>
                      <a:pt x="680" y="190"/>
                    </a:lnTo>
                    <a:lnTo>
                      <a:pt x="0" y="380"/>
                    </a:lnTo>
                    <a:lnTo>
                      <a:pt x="0" y="499"/>
                    </a:lnTo>
                    <a:lnTo>
                      <a:pt x="234" y="499"/>
                    </a:lnTo>
                  </a:path>
                </a:pathLst>
              </a:custGeom>
              <a:noFill/>
              <a:ln w="1746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44" name="Freeform 1168"/>
              <p:cNvSpPr>
                <a:spLocks/>
              </p:cNvSpPr>
              <p:nvPr/>
            </p:nvSpPr>
            <p:spPr bwMode="auto">
              <a:xfrm>
                <a:off x="741" y="2000"/>
                <a:ext cx="680" cy="495"/>
              </a:xfrm>
              <a:custGeom>
                <a:avLst/>
                <a:gdLst>
                  <a:gd name="T0" fmla="*/ 234 w 680"/>
                  <a:gd name="T1" fmla="*/ 0 h 495"/>
                  <a:gd name="T2" fmla="*/ 0 w 680"/>
                  <a:gd name="T3" fmla="*/ 0 h 495"/>
                  <a:gd name="T4" fmla="*/ 0 w 680"/>
                  <a:gd name="T5" fmla="*/ 118 h 495"/>
                  <a:gd name="T6" fmla="*/ 680 w 680"/>
                  <a:gd name="T7" fmla="*/ 305 h 495"/>
                  <a:gd name="T8" fmla="*/ 680 w 680"/>
                  <a:gd name="T9" fmla="*/ 495 h 4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80" h="495">
                    <a:moveTo>
                      <a:pt x="234" y="0"/>
                    </a:moveTo>
                    <a:lnTo>
                      <a:pt x="0" y="0"/>
                    </a:lnTo>
                    <a:lnTo>
                      <a:pt x="0" y="118"/>
                    </a:lnTo>
                    <a:lnTo>
                      <a:pt x="680" y="305"/>
                    </a:lnTo>
                    <a:lnTo>
                      <a:pt x="680" y="495"/>
                    </a:lnTo>
                  </a:path>
                </a:pathLst>
              </a:custGeom>
              <a:noFill/>
              <a:ln w="1746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45" name="Rectangle 1169"/>
              <p:cNvSpPr>
                <a:spLocks noChangeArrowheads="1"/>
              </p:cNvSpPr>
              <p:nvPr/>
            </p:nvSpPr>
            <p:spPr bwMode="auto">
              <a:xfrm>
                <a:off x="1408" y="1808"/>
                <a:ext cx="2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1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n-US" altLang="tr-TR"/>
              </a:p>
            </p:txBody>
          </p:sp>
          <p:sp>
            <p:nvSpPr>
              <p:cNvPr id="146" name="Rectangle 1170"/>
              <p:cNvSpPr>
                <a:spLocks noChangeArrowheads="1"/>
              </p:cNvSpPr>
              <p:nvPr/>
            </p:nvSpPr>
            <p:spPr bwMode="auto">
              <a:xfrm>
                <a:off x="1444" y="2401"/>
                <a:ext cx="6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100">
                    <a:solidFill>
                      <a:srgbClr val="000000"/>
                    </a:solidFill>
                    <a:latin typeface="Arial" panose="020B0604020202020204" pitchFamily="34" charset="0"/>
                  </a:rPr>
                  <a:t>Q</a:t>
                </a:r>
                <a:endParaRPr lang="en-US" altLang="tr-TR"/>
              </a:p>
            </p:txBody>
          </p:sp>
          <p:sp>
            <p:nvSpPr>
              <p:cNvPr id="147" name="Oval 1171"/>
              <p:cNvSpPr>
                <a:spLocks noChangeArrowheads="1"/>
              </p:cNvSpPr>
              <p:nvPr/>
            </p:nvSpPr>
            <p:spPr bwMode="auto">
              <a:xfrm>
                <a:off x="1236" y="1906"/>
                <a:ext cx="44" cy="42"/>
              </a:xfrm>
              <a:prstGeom prst="ellipse">
                <a:avLst/>
              </a:prstGeom>
              <a:solidFill>
                <a:srgbClr val="FFFFFF"/>
              </a:solidFill>
              <a:ln w="7938">
                <a:solidFill>
                  <a:srgbClr val="0078C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48" name="Oval 1172"/>
              <p:cNvSpPr>
                <a:spLocks noChangeArrowheads="1"/>
              </p:cNvSpPr>
              <p:nvPr/>
            </p:nvSpPr>
            <p:spPr bwMode="auto">
              <a:xfrm>
                <a:off x="1236" y="2479"/>
                <a:ext cx="44" cy="41"/>
              </a:xfrm>
              <a:prstGeom prst="ellipse">
                <a:avLst/>
              </a:prstGeom>
              <a:solidFill>
                <a:srgbClr val="FFFFFF"/>
              </a:solidFill>
              <a:ln w="7938">
                <a:solidFill>
                  <a:srgbClr val="0078C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133" name="Rectangle 1173"/>
            <p:cNvSpPr>
              <a:spLocks noChangeArrowheads="1"/>
            </p:cNvSpPr>
            <p:nvPr/>
          </p:nvSpPr>
          <p:spPr bwMode="auto">
            <a:xfrm>
              <a:off x="2928" y="1632"/>
              <a:ext cx="15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 b="1">
                  <a:solidFill>
                    <a:schemeClr val="accent1"/>
                  </a:solidFill>
                  <a:latin typeface="Arial" panose="020B0604020202020204" pitchFamily="34" charset="0"/>
                </a:rPr>
                <a:t>S=1</a:t>
              </a:r>
              <a:endParaRPr lang="en-US" altLang="tr-TR" b="1">
                <a:solidFill>
                  <a:schemeClr val="accent1"/>
                </a:solidFill>
              </a:endParaRPr>
            </a:p>
          </p:txBody>
        </p:sp>
        <p:sp>
          <p:nvSpPr>
            <p:cNvPr id="134" name="Rectangle 1174"/>
            <p:cNvSpPr>
              <a:spLocks noChangeArrowheads="1"/>
            </p:cNvSpPr>
            <p:nvPr/>
          </p:nvSpPr>
          <p:spPr bwMode="auto">
            <a:xfrm>
              <a:off x="2928" y="2496"/>
              <a:ext cx="1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 b="1">
                  <a:solidFill>
                    <a:schemeClr val="accent1"/>
                  </a:solidFill>
                  <a:latin typeface="Arial" panose="020B0604020202020204" pitchFamily="34" charset="0"/>
                </a:rPr>
                <a:t>R=0</a:t>
              </a:r>
              <a:endParaRPr lang="en-US" altLang="tr-TR" b="1">
                <a:solidFill>
                  <a:schemeClr val="accent1"/>
                </a:solidFill>
              </a:endParaRPr>
            </a:p>
          </p:txBody>
        </p:sp>
      </p:grpSp>
      <p:grpSp>
        <p:nvGrpSpPr>
          <p:cNvPr id="149" name="Group 1248"/>
          <p:cNvGrpSpPr>
            <a:grpSpLocks/>
          </p:cNvGrpSpPr>
          <p:nvPr/>
        </p:nvGrpSpPr>
        <p:grpSpPr bwMode="auto">
          <a:xfrm>
            <a:off x="4691063" y="2590800"/>
            <a:ext cx="720725" cy="473075"/>
            <a:chOff x="3099" y="1680"/>
            <a:chExt cx="454" cy="298"/>
          </a:xfrm>
        </p:grpSpPr>
        <p:sp>
          <p:nvSpPr>
            <p:cNvPr id="150" name="Rectangle 1176"/>
            <p:cNvSpPr>
              <a:spLocks noChangeArrowheads="1"/>
            </p:cNvSpPr>
            <p:nvPr/>
          </p:nvSpPr>
          <p:spPr bwMode="auto">
            <a:xfrm>
              <a:off x="3504" y="1872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chemeClr val="accent1"/>
                  </a:solidFill>
                  <a:latin typeface="Arial" panose="020B0604020202020204" pitchFamily="34" charset="0"/>
                </a:rPr>
                <a:t>0</a:t>
              </a:r>
              <a:endParaRPr lang="en-US" altLang="tr-TR">
                <a:solidFill>
                  <a:schemeClr val="accent1"/>
                </a:solidFill>
              </a:endParaRPr>
            </a:p>
          </p:txBody>
        </p:sp>
        <p:pic>
          <p:nvPicPr>
            <p:cNvPr id="151" name="Picture 117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3099" y="1680"/>
              <a:ext cx="405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52" name="Group 1255"/>
          <p:cNvGrpSpPr>
            <a:grpSpLocks/>
          </p:cNvGrpSpPr>
          <p:nvPr/>
        </p:nvGrpSpPr>
        <p:grpSpPr bwMode="auto">
          <a:xfrm>
            <a:off x="6096000" y="2971800"/>
            <a:ext cx="1066800" cy="592138"/>
            <a:chOff x="3984" y="1920"/>
            <a:chExt cx="672" cy="373"/>
          </a:xfrm>
        </p:grpSpPr>
        <p:pic>
          <p:nvPicPr>
            <p:cNvPr id="153" name="Picture 117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1920"/>
              <a:ext cx="672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4" name="Picture 117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1920"/>
              <a:ext cx="672" cy="3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55" name="Group 1180"/>
          <p:cNvGrpSpPr>
            <a:grpSpLocks/>
          </p:cNvGrpSpPr>
          <p:nvPr/>
        </p:nvGrpSpPr>
        <p:grpSpPr bwMode="auto">
          <a:xfrm>
            <a:off x="3810000" y="4343400"/>
            <a:ext cx="838200" cy="1447800"/>
            <a:chOff x="2544" y="2784"/>
            <a:chExt cx="528" cy="912"/>
          </a:xfrm>
        </p:grpSpPr>
        <p:sp>
          <p:nvSpPr>
            <p:cNvPr id="156" name="Line 1181"/>
            <p:cNvSpPr>
              <a:spLocks noChangeShapeType="1"/>
            </p:cNvSpPr>
            <p:nvPr/>
          </p:nvSpPr>
          <p:spPr bwMode="auto">
            <a:xfrm>
              <a:off x="2544" y="2928"/>
              <a:ext cx="384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7" name="Line 1182"/>
            <p:cNvSpPr>
              <a:spLocks noChangeShapeType="1"/>
            </p:cNvSpPr>
            <p:nvPr/>
          </p:nvSpPr>
          <p:spPr bwMode="auto">
            <a:xfrm>
              <a:off x="2544" y="3168"/>
              <a:ext cx="528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8" name="Line 1183"/>
            <p:cNvSpPr>
              <a:spLocks noChangeShapeType="1"/>
            </p:cNvSpPr>
            <p:nvPr/>
          </p:nvSpPr>
          <p:spPr bwMode="auto">
            <a:xfrm>
              <a:off x="2544" y="3264"/>
              <a:ext cx="528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9" name="Line 1184"/>
            <p:cNvSpPr>
              <a:spLocks noChangeShapeType="1"/>
            </p:cNvSpPr>
            <p:nvPr/>
          </p:nvSpPr>
          <p:spPr bwMode="auto">
            <a:xfrm>
              <a:off x="2544" y="3696"/>
              <a:ext cx="528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0" name="Line 1185"/>
            <p:cNvSpPr>
              <a:spLocks noChangeShapeType="1"/>
            </p:cNvSpPr>
            <p:nvPr/>
          </p:nvSpPr>
          <p:spPr bwMode="auto">
            <a:xfrm flipV="1">
              <a:off x="2928" y="2784"/>
              <a:ext cx="0" cy="144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1" name="Line 1186"/>
            <p:cNvSpPr>
              <a:spLocks noChangeShapeType="1"/>
            </p:cNvSpPr>
            <p:nvPr/>
          </p:nvSpPr>
          <p:spPr bwMode="auto">
            <a:xfrm>
              <a:off x="2928" y="2784"/>
              <a:ext cx="144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62" name="Group 1187"/>
          <p:cNvGrpSpPr>
            <a:grpSpLocks/>
          </p:cNvGrpSpPr>
          <p:nvPr/>
        </p:nvGrpSpPr>
        <p:grpSpPr bwMode="auto">
          <a:xfrm>
            <a:off x="4419600" y="4343400"/>
            <a:ext cx="457200" cy="1447800"/>
            <a:chOff x="2928" y="2784"/>
            <a:chExt cx="288" cy="912"/>
          </a:xfrm>
        </p:grpSpPr>
        <p:sp>
          <p:nvSpPr>
            <p:cNvPr id="163" name="Freeform 1188"/>
            <p:cNvSpPr>
              <a:spLocks/>
            </p:cNvSpPr>
            <p:nvPr/>
          </p:nvSpPr>
          <p:spPr bwMode="auto">
            <a:xfrm>
              <a:off x="2928" y="2832"/>
              <a:ext cx="141" cy="514"/>
            </a:xfrm>
            <a:custGeom>
              <a:avLst/>
              <a:gdLst>
                <a:gd name="T0" fmla="*/ 0 w 141"/>
                <a:gd name="T1" fmla="*/ 0 h 514"/>
                <a:gd name="T2" fmla="*/ 88 w 141"/>
                <a:gd name="T3" fmla="*/ 101 h 514"/>
                <a:gd name="T4" fmla="*/ 44 w 141"/>
                <a:gd name="T5" fmla="*/ 395 h 514"/>
                <a:gd name="T6" fmla="*/ 141 w 141"/>
                <a:gd name="T7" fmla="*/ 514 h 5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1" h="514">
                  <a:moveTo>
                    <a:pt x="0" y="0"/>
                  </a:moveTo>
                  <a:cubicBezTo>
                    <a:pt x="15" y="17"/>
                    <a:pt x="81" y="35"/>
                    <a:pt x="88" y="101"/>
                  </a:cubicBezTo>
                  <a:cubicBezTo>
                    <a:pt x="95" y="167"/>
                    <a:pt x="35" y="326"/>
                    <a:pt x="44" y="395"/>
                  </a:cubicBezTo>
                  <a:cubicBezTo>
                    <a:pt x="53" y="464"/>
                    <a:pt x="121" y="489"/>
                    <a:pt x="141" y="51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64" name="Group 1189"/>
            <p:cNvGrpSpPr>
              <a:grpSpLocks/>
            </p:cNvGrpSpPr>
            <p:nvPr/>
          </p:nvGrpSpPr>
          <p:grpSpPr bwMode="auto">
            <a:xfrm>
              <a:off x="3072" y="2784"/>
              <a:ext cx="144" cy="912"/>
              <a:chOff x="3072" y="2784"/>
              <a:chExt cx="144" cy="912"/>
            </a:xfrm>
          </p:grpSpPr>
          <p:sp>
            <p:nvSpPr>
              <p:cNvPr id="165" name="Line 1190"/>
              <p:cNvSpPr>
                <a:spLocks noChangeShapeType="1"/>
              </p:cNvSpPr>
              <p:nvPr/>
            </p:nvSpPr>
            <p:spPr bwMode="auto">
              <a:xfrm>
                <a:off x="3072" y="3264"/>
                <a:ext cx="0" cy="144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6" name="Line 1191"/>
              <p:cNvSpPr>
                <a:spLocks noChangeShapeType="1"/>
              </p:cNvSpPr>
              <p:nvPr/>
            </p:nvSpPr>
            <p:spPr bwMode="auto">
              <a:xfrm>
                <a:off x="3072" y="3408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7" name="Line 1192"/>
              <p:cNvSpPr>
                <a:spLocks noChangeShapeType="1"/>
              </p:cNvSpPr>
              <p:nvPr/>
            </p:nvSpPr>
            <p:spPr bwMode="auto">
              <a:xfrm>
                <a:off x="3072" y="3168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8" name="Line 1193"/>
              <p:cNvSpPr>
                <a:spLocks noChangeShapeType="1"/>
              </p:cNvSpPr>
              <p:nvPr/>
            </p:nvSpPr>
            <p:spPr bwMode="auto">
              <a:xfrm>
                <a:off x="3072" y="2784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9" name="Line 1194"/>
              <p:cNvSpPr>
                <a:spLocks noChangeShapeType="1"/>
              </p:cNvSpPr>
              <p:nvPr/>
            </p:nvSpPr>
            <p:spPr bwMode="auto">
              <a:xfrm>
                <a:off x="3072" y="3696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170" name="Rectangle 1195"/>
          <p:cNvSpPr>
            <a:spLocks noChangeArrowheads="1"/>
          </p:cNvSpPr>
          <p:nvPr/>
        </p:nvSpPr>
        <p:spPr bwMode="auto">
          <a:xfrm>
            <a:off x="5332413" y="3505200"/>
            <a:ext cx="7778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chemeClr val="accent1"/>
                </a:solidFill>
                <a:latin typeface="Arial" panose="020B0604020202020204" pitchFamily="34" charset="0"/>
              </a:rPr>
              <a:t>1</a:t>
            </a:r>
            <a:endParaRPr lang="en-US" altLang="tr-TR">
              <a:solidFill>
                <a:schemeClr val="accent1"/>
              </a:solidFill>
            </a:endParaRPr>
          </a:p>
        </p:txBody>
      </p:sp>
      <p:grpSp>
        <p:nvGrpSpPr>
          <p:cNvPr id="171" name="Group 1250"/>
          <p:cNvGrpSpPr>
            <a:grpSpLocks/>
          </p:cNvGrpSpPr>
          <p:nvPr/>
        </p:nvGrpSpPr>
        <p:grpSpPr bwMode="auto">
          <a:xfrm>
            <a:off x="4191000" y="2955925"/>
            <a:ext cx="1066800" cy="625475"/>
            <a:chOff x="2784" y="1910"/>
            <a:chExt cx="672" cy="394"/>
          </a:xfrm>
        </p:grpSpPr>
        <p:pic>
          <p:nvPicPr>
            <p:cNvPr id="172" name="Picture 119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931"/>
              <a:ext cx="672" cy="3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3" name="Rectangle 1198"/>
            <p:cNvSpPr>
              <a:spLocks noChangeArrowheads="1"/>
            </p:cNvSpPr>
            <p:nvPr/>
          </p:nvSpPr>
          <p:spPr bwMode="auto">
            <a:xfrm>
              <a:off x="3024" y="1910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chemeClr val="accent1"/>
                  </a:solidFill>
                  <a:latin typeface="Arial" panose="020B0604020202020204" pitchFamily="34" charset="0"/>
                </a:rPr>
                <a:t>1</a:t>
              </a:r>
              <a:endParaRPr lang="en-US" altLang="tr-TR">
                <a:solidFill>
                  <a:schemeClr val="accent1"/>
                </a:solidFill>
              </a:endParaRPr>
            </a:p>
          </p:txBody>
        </p:sp>
      </p:grpSp>
      <p:grpSp>
        <p:nvGrpSpPr>
          <p:cNvPr id="174" name="Group 1206"/>
          <p:cNvGrpSpPr>
            <a:grpSpLocks/>
          </p:cNvGrpSpPr>
          <p:nvPr/>
        </p:nvGrpSpPr>
        <p:grpSpPr bwMode="auto">
          <a:xfrm>
            <a:off x="4643438" y="4343400"/>
            <a:ext cx="919162" cy="1447800"/>
            <a:chOff x="3069" y="2784"/>
            <a:chExt cx="579" cy="912"/>
          </a:xfrm>
        </p:grpSpPr>
        <p:grpSp>
          <p:nvGrpSpPr>
            <p:cNvPr id="175" name="Group 1207"/>
            <p:cNvGrpSpPr>
              <a:grpSpLocks/>
            </p:cNvGrpSpPr>
            <p:nvPr/>
          </p:nvGrpSpPr>
          <p:grpSpPr bwMode="auto">
            <a:xfrm>
              <a:off x="3216" y="2784"/>
              <a:ext cx="432" cy="912"/>
              <a:chOff x="3216" y="2784"/>
              <a:chExt cx="432" cy="912"/>
            </a:xfrm>
          </p:grpSpPr>
          <p:sp>
            <p:nvSpPr>
              <p:cNvPr id="177" name="Line 1208"/>
              <p:cNvSpPr>
                <a:spLocks noChangeShapeType="1"/>
              </p:cNvSpPr>
              <p:nvPr/>
            </p:nvSpPr>
            <p:spPr bwMode="auto">
              <a:xfrm flipV="1">
                <a:off x="3216" y="3552"/>
                <a:ext cx="0" cy="144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78" name="Line 1209"/>
              <p:cNvSpPr>
                <a:spLocks noChangeShapeType="1"/>
              </p:cNvSpPr>
              <p:nvPr/>
            </p:nvSpPr>
            <p:spPr bwMode="auto">
              <a:xfrm flipH="1">
                <a:off x="3216" y="3552"/>
                <a:ext cx="432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79" name="Line 1210"/>
              <p:cNvSpPr>
                <a:spLocks noChangeShapeType="1"/>
              </p:cNvSpPr>
              <p:nvPr/>
            </p:nvSpPr>
            <p:spPr bwMode="auto">
              <a:xfrm flipH="1">
                <a:off x="3216" y="3408"/>
                <a:ext cx="432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80" name="Line 1211"/>
              <p:cNvSpPr>
                <a:spLocks noChangeShapeType="1"/>
              </p:cNvSpPr>
              <p:nvPr/>
            </p:nvSpPr>
            <p:spPr bwMode="auto">
              <a:xfrm flipH="1">
                <a:off x="3216" y="3168"/>
                <a:ext cx="432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81" name="Line 1212"/>
              <p:cNvSpPr>
                <a:spLocks noChangeShapeType="1"/>
              </p:cNvSpPr>
              <p:nvPr/>
            </p:nvSpPr>
            <p:spPr bwMode="auto">
              <a:xfrm flipH="1">
                <a:off x="3216" y="2784"/>
                <a:ext cx="432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6" name="Freeform 1213"/>
            <p:cNvSpPr>
              <a:spLocks/>
            </p:cNvSpPr>
            <p:nvPr/>
          </p:nvSpPr>
          <p:spPr bwMode="auto">
            <a:xfrm>
              <a:off x="3069" y="3333"/>
              <a:ext cx="141" cy="281"/>
            </a:xfrm>
            <a:custGeom>
              <a:avLst/>
              <a:gdLst>
                <a:gd name="T0" fmla="*/ 0 w 141"/>
                <a:gd name="T1" fmla="*/ 0 h 281"/>
                <a:gd name="T2" fmla="*/ 75 w 141"/>
                <a:gd name="T3" fmla="*/ 83 h 281"/>
                <a:gd name="T4" fmla="*/ 57 w 141"/>
                <a:gd name="T5" fmla="*/ 220 h 281"/>
                <a:gd name="T6" fmla="*/ 141 w 141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1" h="281">
                  <a:moveTo>
                    <a:pt x="0" y="0"/>
                  </a:moveTo>
                  <a:cubicBezTo>
                    <a:pt x="12" y="14"/>
                    <a:pt x="66" y="46"/>
                    <a:pt x="75" y="83"/>
                  </a:cubicBezTo>
                  <a:cubicBezTo>
                    <a:pt x="84" y="120"/>
                    <a:pt x="46" y="187"/>
                    <a:pt x="57" y="220"/>
                  </a:cubicBezTo>
                  <a:cubicBezTo>
                    <a:pt x="68" y="253"/>
                    <a:pt x="123" y="268"/>
                    <a:pt x="141" y="28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82" name="Group 1214"/>
          <p:cNvGrpSpPr>
            <a:grpSpLocks/>
          </p:cNvGrpSpPr>
          <p:nvPr/>
        </p:nvGrpSpPr>
        <p:grpSpPr bwMode="auto">
          <a:xfrm>
            <a:off x="6248400" y="2514600"/>
            <a:ext cx="1223963" cy="1539875"/>
            <a:chOff x="4080" y="1632"/>
            <a:chExt cx="771" cy="970"/>
          </a:xfrm>
        </p:grpSpPr>
        <p:grpSp>
          <p:nvGrpSpPr>
            <p:cNvPr id="183" name="Group 1215"/>
            <p:cNvGrpSpPr>
              <a:grpSpLocks/>
            </p:cNvGrpSpPr>
            <p:nvPr/>
          </p:nvGrpSpPr>
          <p:grpSpPr bwMode="auto">
            <a:xfrm>
              <a:off x="4080" y="1680"/>
              <a:ext cx="771" cy="867"/>
              <a:chOff x="741" y="1780"/>
              <a:chExt cx="771" cy="867"/>
            </a:xfrm>
          </p:grpSpPr>
          <p:sp>
            <p:nvSpPr>
              <p:cNvPr id="186" name="Line 1216"/>
              <p:cNvSpPr>
                <a:spLocks noChangeShapeType="1"/>
              </p:cNvSpPr>
              <p:nvPr/>
            </p:nvSpPr>
            <p:spPr bwMode="auto">
              <a:xfrm>
                <a:off x="741" y="1851"/>
                <a:ext cx="234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87" name="Line 1217"/>
              <p:cNvSpPr>
                <a:spLocks noChangeShapeType="1"/>
              </p:cNvSpPr>
              <p:nvPr/>
            </p:nvSpPr>
            <p:spPr bwMode="auto">
              <a:xfrm>
                <a:off x="1280" y="1926"/>
                <a:ext cx="207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88" name="Oval 1218"/>
              <p:cNvSpPr>
                <a:spLocks noChangeArrowheads="1"/>
              </p:cNvSpPr>
              <p:nvPr/>
            </p:nvSpPr>
            <p:spPr bwMode="auto">
              <a:xfrm>
                <a:off x="1399" y="1906"/>
                <a:ext cx="44" cy="42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89" name="Oval 1219"/>
              <p:cNvSpPr>
                <a:spLocks noChangeArrowheads="1"/>
              </p:cNvSpPr>
              <p:nvPr/>
            </p:nvSpPr>
            <p:spPr bwMode="auto">
              <a:xfrm>
                <a:off x="1399" y="2479"/>
                <a:ext cx="44" cy="41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90" name="Freeform 1220"/>
              <p:cNvSpPr>
                <a:spLocks/>
              </p:cNvSpPr>
              <p:nvPr/>
            </p:nvSpPr>
            <p:spPr bwMode="auto">
              <a:xfrm>
                <a:off x="936" y="1780"/>
                <a:ext cx="297" cy="294"/>
              </a:xfrm>
              <a:custGeom>
                <a:avLst/>
                <a:gdLst>
                  <a:gd name="T0" fmla="*/ 297 w 108"/>
                  <a:gd name="T1" fmla="*/ 146 h 107"/>
                  <a:gd name="T2" fmla="*/ 0 w 108"/>
                  <a:gd name="T3" fmla="*/ 294 h 107"/>
                  <a:gd name="T4" fmla="*/ 44 w 108"/>
                  <a:gd name="T5" fmla="*/ 148 h 107"/>
                  <a:gd name="T6" fmla="*/ 44 w 108"/>
                  <a:gd name="T7" fmla="*/ 146 h 107"/>
                  <a:gd name="T8" fmla="*/ 0 w 108"/>
                  <a:gd name="T9" fmla="*/ 0 h 107"/>
                  <a:gd name="T10" fmla="*/ 297 w 108"/>
                  <a:gd name="T11" fmla="*/ 146 h 10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8" h="107">
                    <a:moveTo>
                      <a:pt x="108" y="53"/>
                    </a:moveTo>
                    <a:cubicBezTo>
                      <a:pt x="108" y="53"/>
                      <a:pt x="83" y="107"/>
                      <a:pt x="0" y="107"/>
                    </a:cubicBezTo>
                    <a:cubicBezTo>
                      <a:pt x="0" y="107"/>
                      <a:pt x="16" y="101"/>
                      <a:pt x="16" y="54"/>
                    </a:cubicBezTo>
                    <a:cubicBezTo>
                      <a:pt x="16" y="53"/>
                      <a:pt x="16" y="53"/>
                      <a:pt x="16" y="53"/>
                    </a:cubicBezTo>
                    <a:cubicBezTo>
                      <a:pt x="16" y="6"/>
                      <a:pt x="0" y="0"/>
                      <a:pt x="0" y="0"/>
                    </a:cubicBezTo>
                    <a:cubicBezTo>
                      <a:pt x="83" y="0"/>
                      <a:pt x="108" y="53"/>
                      <a:pt x="108" y="5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rgbClr val="0078C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91" name="Line 1221"/>
              <p:cNvSpPr>
                <a:spLocks noChangeShapeType="1"/>
              </p:cNvSpPr>
              <p:nvPr/>
            </p:nvSpPr>
            <p:spPr bwMode="auto">
              <a:xfrm>
                <a:off x="741" y="2575"/>
                <a:ext cx="234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92" name="Line 1222"/>
              <p:cNvSpPr>
                <a:spLocks noChangeShapeType="1"/>
              </p:cNvSpPr>
              <p:nvPr/>
            </p:nvSpPr>
            <p:spPr bwMode="auto">
              <a:xfrm>
                <a:off x="1280" y="2501"/>
                <a:ext cx="207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93" name="Freeform 1223"/>
              <p:cNvSpPr>
                <a:spLocks/>
              </p:cNvSpPr>
              <p:nvPr/>
            </p:nvSpPr>
            <p:spPr bwMode="auto">
              <a:xfrm>
                <a:off x="936" y="2352"/>
                <a:ext cx="297" cy="295"/>
              </a:xfrm>
              <a:custGeom>
                <a:avLst/>
                <a:gdLst>
                  <a:gd name="T0" fmla="*/ 297 w 108"/>
                  <a:gd name="T1" fmla="*/ 149 h 107"/>
                  <a:gd name="T2" fmla="*/ 0 w 108"/>
                  <a:gd name="T3" fmla="*/ 0 h 107"/>
                  <a:gd name="T4" fmla="*/ 44 w 108"/>
                  <a:gd name="T5" fmla="*/ 146 h 107"/>
                  <a:gd name="T6" fmla="*/ 44 w 108"/>
                  <a:gd name="T7" fmla="*/ 149 h 107"/>
                  <a:gd name="T8" fmla="*/ 0 w 108"/>
                  <a:gd name="T9" fmla="*/ 295 h 107"/>
                  <a:gd name="T10" fmla="*/ 297 w 108"/>
                  <a:gd name="T11" fmla="*/ 149 h 10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8" h="107">
                    <a:moveTo>
                      <a:pt x="108" y="54"/>
                    </a:moveTo>
                    <a:cubicBezTo>
                      <a:pt x="108" y="54"/>
                      <a:pt x="83" y="0"/>
                      <a:pt x="0" y="0"/>
                    </a:cubicBezTo>
                    <a:cubicBezTo>
                      <a:pt x="0" y="0"/>
                      <a:pt x="16" y="6"/>
                      <a:pt x="16" y="53"/>
                    </a:cubicBezTo>
                    <a:cubicBezTo>
                      <a:pt x="16" y="54"/>
                      <a:pt x="16" y="54"/>
                      <a:pt x="16" y="54"/>
                    </a:cubicBezTo>
                    <a:cubicBezTo>
                      <a:pt x="16" y="101"/>
                      <a:pt x="0" y="107"/>
                      <a:pt x="0" y="107"/>
                    </a:cubicBezTo>
                    <a:cubicBezTo>
                      <a:pt x="83" y="107"/>
                      <a:pt x="108" y="54"/>
                      <a:pt x="108" y="5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rgbClr val="0078C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94" name="Freeform 1224"/>
              <p:cNvSpPr>
                <a:spLocks/>
              </p:cNvSpPr>
              <p:nvPr/>
            </p:nvSpPr>
            <p:spPr bwMode="auto">
              <a:xfrm>
                <a:off x="741" y="1928"/>
                <a:ext cx="680" cy="499"/>
              </a:xfrm>
              <a:custGeom>
                <a:avLst/>
                <a:gdLst>
                  <a:gd name="T0" fmla="*/ 680 w 680"/>
                  <a:gd name="T1" fmla="*/ 0 h 499"/>
                  <a:gd name="T2" fmla="*/ 680 w 680"/>
                  <a:gd name="T3" fmla="*/ 190 h 499"/>
                  <a:gd name="T4" fmla="*/ 0 w 680"/>
                  <a:gd name="T5" fmla="*/ 380 h 499"/>
                  <a:gd name="T6" fmla="*/ 0 w 680"/>
                  <a:gd name="T7" fmla="*/ 499 h 499"/>
                  <a:gd name="T8" fmla="*/ 234 w 680"/>
                  <a:gd name="T9" fmla="*/ 499 h 4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80" h="499">
                    <a:moveTo>
                      <a:pt x="680" y="0"/>
                    </a:moveTo>
                    <a:lnTo>
                      <a:pt x="680" y="190"/>
                    </a:lnTo>
                    <a:lnTo>
                      <a:pt x="0" y="380"/>
                    </a:lnTo>
                    <a:lnTo>
                      <a:pt x="0" y="499"/>
                    </a:lnTo>
                    <a:lnTo>
                      <a:pt x="234" y="499"/>
                    </a:lnTo>
                  </a:path>
                </a:pathLst>
              </a:custGeom>
              <a:noFill/>
              <a:ln w="1746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95" name="Freeform 1225"/>
              <p:cNvSpPr>
                <a:spLocks/>
              </p:cNvSpPr>
              <p:nvPr/>
            </p:nvSpPr>
            <p:spPr bwMode="auto">
              <a:xfrm>
                <a:off x="741" y="2000"/>
                <a:ext cx="680" cy="495"/>
              </a:xfrm>
              <a:custGeom>
                <a:avLst/>
                <a:gdLst>
                  <a:gd name="T0" fmla="*/ 234 w 680"/>
                  <a:gd name="T1" fmla="*/ 0 h 495"/>
                  <a:gd name="T2" fmla="*/ 0 w 680"/>
                  <a:gd name="T3" fmla="*/ 0 h 495"/>
                  <a:gd name="T4" fmla="*/ 0 w 680"/>
                  <a:gd name="T5" fmla="*/ 118 h 495"/>
                  <a:gd name="T6" fmla="*/ 680 w 680"/>
                  <a:gd name="T7" fmla="*/ 305 h 495"/>
                  <a:gd name="T8" fmla="*/ 680 w 680"/>
                  <a:gd name="T9" fmla="*/ 495 h 4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80" h="495">
                    <a:moveTo>
                      <a:pt x="234" y="0"/>
                    </a:moveTo>
                    <a:lnTo>
                      <a:pt x="0" y="0"/>
                    </a:lnTo>
                    <a:lnTo>
                      <a:pt x="0" y="118"/>
                    </a:lnTo>
                    <a:lnTo>
                      <a:pt x="680" y="305"/>
                    </a:lnTo>
                    <a:lnTo>
                      <a:pt x="680" y="495"/>
                    </a:lnTo>
                  </a:path>
                </a:pathLst>
              </a:custGeom>
              <a:noFill/>
              <a:ln w="1746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96" name="Rectangle 1226"/>
              <p:cNvSpPr>
                <a:spLocks noChangeArrowheads="1"/>
              </p:cNvSpPr>
              <p:nvPr/>
            </p:nvSpPr>
            <p:spPr bwMode="auto">
              <a:xfrm>
                <a:off x="1408" y="1808"/>
                <a:ext cx="2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100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n-US" altLang="tr-TR"/>
              </a:p>
            </p:txBody>
          </p:sp>
          <p:sp>
            <p:nvSpPr>
              <p:cNvPr id="197" name="Rectangle 1227"/>
              <p:cNvSpPr>
                <a:spLocks noChangeArrowheads="1"/>
              </p:cNvSpPr>
              <p:nvPr/>
            </p:nvSpPr>
            <p:spPr bwMode="auto">
              <a:xfrm>
                <a:off x="1444" y="2401"/>
                <a:ext cx="6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100">
                    <a:solidFill>
                      <a:srgbClr val="000000"/>
                    </a:solidFill>
                    <a:latin typeface="Arial" panose="020B0604020202020204" pitchFamily="34" charset="0"/>
                  </a:rPr>
                  <a:t>Q</a:t>
                </a:r>
                <a:endParaRPr lang="en-US" altLang="tr-TR"/>
              </a:p>
            </p:txBody>
          </p:sp>
          <p:sp>
            <p:nvSpPr>
              <p:cNvPr id="198" name="Oval 1228"/>
              <p:cNvSpPr>
                <a:spLocks noChangeArrowheads="1"/>
              </p:cNvSpPr>
              <p:nvPr/>
            </p:nvSpPr>
            <p:spPr bwMode="auto">
              <a:xfrm>
                <a:off x="1236" y="1906"/>
                <a:ext cx="44" cy="42"/>
              </a:xfrm>
              <a:prstGeom prst="ellipse">
                <a:avLst/>
              </a:prstGeom>
              <a:solidFill>
                <a:srgbClr val="FFFFFF"/>
              </a:solidFill>
              <a:ln w="7938">
                <a:solidFill>
                  <a:srgbClr val="0078C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99" name="Oval 1229"/>
              <p:cNvSpPr>
                <a:spLocks noChangeArrowheads="1"/>
              </p:cNvSpPr>
              <p:nvPr/>
            </p:nvSpPr>
            <p:spPr bwMode="auto">
              <a:xfrm>
                <a:off x="1236" y="2479"/>
                <a:ext cx="44" cy="41"/>
              </a:xfrm>
              <a:prstGeom prst="ellipse">
                <a:avLst/>
              </a:prstGeom>
              <a:solidFill>
                <a:srgbClr val="FFFFFF"/>
              </a:solidFill>
              <a:ln w="7938">
                <a:solidFill>
                  <a:srgbClr val="0078C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</p:grpSp>
        <p:sp>
          <p:nvSpPr>
            <p:cNvPr id="184" name="Rectangle 1230"/>
            <p:cNvSpPr>
              <a:spLocks noChangeArrowheads="1"/>
            </p:cNvSpPr>
            <p:nvPr/>
          </p:nvSpPr>
          <p:spPr bwMode="auto">
            <a:xfrm>
              <a:off x="4080" y="2496"/>
              <a:ext cx="1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 b="1">
                  <a:solidFill>
                    <a:schemeClr val="accent1"/>
                  </a:solidFill>
                  <a:latin typeface="Arial" panose="020B0604020202020204" pitchFamily="34" charset="0"/>
                </a:rPr>
                <a:t>R=0</a:t>
              </a:r>
              <a:endParaRPr lang="en-US" altLang="tr-TR" b="1">
                <a:solidFill>
                  <a:schemeClr val="accent1"/>
                </a:solidFill>
              </a:endParaRPr>
            </a:p>
          </p:txBody>
        </p:sp>
        <p:sp>
          <p:nvSpPr>
            <p:cNvPr id="185" name="Rectangle 1231"/>
            <p:cNvSpPr>
              <a:spLocks noChangeArrowheads="1"/>
            </p:cNvSpPr>
            <p:nvPr/>
          </p:nvSpPr>
          <p:spPr bwMode="auto">
            <a:xfrm>
              <a:off x="4080" y="1632"/>
              <a:ext cx="15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 b="1">
                  <a:solidFill>
                    <a:schemeClr val="accent1"/>
                  </a:solidFill>
                  <a:latin typeface="Arial" panose="020B0604020202020204" pitchFamily="34" charset="0"/>
                </a:rPr>
                <a:t>S=0</a:t>
              </a:r>
              <a:endParaRPr lang="en-US" altLang="tr-TR" b="1">
                <a:solidFill>
                  <a:schemeClr val="accent1"/>
                </a:solidFill>
              </a:endParaRPr>
            </a:p>
          </p:txBody>
        </p:sp>
      </p:grpSp>
      <p:grpSp>
        <p:nvGrpSpPr>
          <p:cNvPr id="200" name="Group 1236"/>
          <p:cNvGrpSpPr>
            <a:grpSpLocks/>
          </p:cNvGrpSpPr>
          <p:nvPr/>
        </p:nvGrpSpPr>
        <p:grpSpPr bwMode="auto">
          <a:xfrm>
            <a:off x="5562600" y="4343400"/>
            <a:ext cx="914400" cy="1219200"/>
            <a:chOff x="3648" y="2784"/>
            <a:chExt cx="576" cy="768"/>
          </a:xfrm>
        </p:grpSpPr>
        <p:sp>
          <p:nvSpPr>
            <p:cNvPr id="201" name="Line 1237"/>
            <p:cNvSpPr>
              <a:spLocks noChangeShapeType="1"/>
            </p:cNvSpPr>
            <p:nvPr/>
          </p:nvSpPr>
          <p:spPr bwMode="auto">
            <a:xfrm>
              <a:off x="3648" y="2784"/>
              <a:ext cx="432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2" name="Line 1238"/>
            <p:cNvSpPr>
              <a:spLocks noChangeShapeType="1"/>
            </p:cNvSpPr>
            <p:nvPr/>
          </p:nvSpPr>
          <p:spPr bwMode="auto">
            <a:xfrm>
              <a:off x="4080" y="2928"/>
              <a:ext cx="144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3" name="Line 1239"/>
            <p:cNvSpPr>
              <a:spLocks noChangeShapeType="1"/>
            </p:cNvSpPr>
            <p:nvPr/>
          </p:nvSpPr>
          <p:spPr bwMode="auto">
            <a:xfrm>
              <a:off x="4080" y="2784"/>
              <a:ext cx="0" cy="144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4" name="Line 1240"/>
            <p:cNvSpPr>
              <a:spLocks noChangeShapeType="1"/>
            </p:cNvSpPr>
            <p:nvPr/>
          </p:nvSpPr>
          <p:spPr bwMode="auto">
            <a:xfrm>
              <a:off x="3648" y="3168"/>
              <a:ext cx="576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5" name="Line 1241"/>
            <p:cNvSpPr>
              <a:spLocks noChangeShapeType="1"/>
            </p:cNvSpPr>
            <p:nvPr/>
          </p:nvSpPr>
          <p:spPr bwMode="auto">
            <a:xfrm>
              <a:off x="3648" y="3408"/>
              <a:ext cx="576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6" name="Line 1242"/>
            <p:cNvSpPr>
              <a:spLocks noChangeShapeType="1"/>
            </p:cNvSpPr>
            <p:nvPr/>
          </p:nvSpPr>
          <p:spPr bwMode="auto">
            <a:xfrm>
              <a:off x="3648" y="3552"/>
              <a:ext cx="576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07" name="Rectangle 1251"/>
          <p:cNvSpPr>
            <a:spLocks noChangeArrowheads="1"/>
          </p:cNvSpPr>
          <p:nvPr/>
        </p:nvSpPr>
        <p:spPr bwMode="auto">
          <a:xfrm>
            <a:off x="7162800" y="3505200"/>
            <a:ext cx="7778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latin typeface="Arial" panose="020B0604020202020204" pitchFamily="34" charset="0"/>
              </a:rPr>
              <a:t>1</a:t>
            </a:r>
            <a:endParaRPr lang="en-US" altLang="tr-TR"/>
          </a:p>
        </p:txBody>
      </p:sp>
      <p:sp>
        <p:nvSpPr>
          <p:cNvPr id="208" name="Rectangle 1252"/>
          <p:cNvSpPr>
            <a:spLocks noChangeArrowheads="1"/>
          </p:cNvSpPr>
          <p:nvPr/>
        </p:nvSpPr>
        <p:spPr bwMode="auto">
          <a:xfrm>
            <a:off x="7162800" y="2895600"/>
            <a:ext cx="7778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latin typeface="Arial" panose="020B0604020202020204" pitchFamily="34" charset="0"/>
              </a:rPr>
              <a:t>0</a:t>
            </a:r>
            <a:endParaRPr lang="en-US" altLang="tr-TR"/>
          </a:p>
        </p:txBody>
      </p:sp>
      <p:sp>
        <p:nvSpPr>
          <p:cNvPr id="209" name="Rectangle 1253"/>
          <p:cNvSpPr>
            <a:spLocks noChangeArrowheads="1"/>
          </p:cNvSpPr>
          <p:nvPr/>
        </p:nvSpPr>
        <p:spPr bwMode="auto">
          <a:xfrm>
            <a:off x="6475413" y="2955925"/>
            <a:ext cx="7778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latin typeface="Arial" panose="020B0604020202020204" pitchFamily="34" charset="0"/>
              </a:rPr>
              <a:t>1</a:t>
            </a:r>
            <a:endParaRPr lang="en-US" altLang="tr-TR"/>
          </a:p>
        </p:txBody>
      </p:sp>
      <p:sp>
        <p:nvSpPr>
          <p:cNvPr id="210" name="Rectangle 1254"/>
          <p:cNvSpPr>
            <a:spLocks noChangeArrowheads="1"/>
          </p:cNvSpPr>
          <p:nvPr/>
        </p:nvSpPr>
        <p:spPr bwMode="auto">
          <a:xfrm>
            <a:off x="6475413" y="3429000"/>
            <a:ext cx="7778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latin typeface="Arial" panose="020B0604020202020204" pitchFamily="34" charset="0"/>
              </a:rPr>
              <a:t>0</a:t>
            </a:r>
            <a:endParaRPr lang="en-US" altLang="tr-TR"/>
          </a:p>
        </p:txBody>
      </p:sp>
      <p:grpSp>
        <p:nvGrpSpPr>
          <p:cNvPr id="211" name="Group 1259"/>
          <p:cNvGrpSpPr>
            <a:grpSpLocks/>
          </p:cNvGrpSpPr>
          <p:nvPr/>
        </p:nvGrpSpPr>
        <p:grpSpPr bwMode="auto">
          <a:xfrm>
            <a:off x="6477000" y="4572000"/>
            <a:ext cx="1066800" cy="990600"/>
            <a:chOff x="4224" y="2928"/>
            <a:chExt cx="672" cy="624"/>
          </a:xfrm>
        </p:grpSpPr>
        <p:sp>
          <p:nvSpPr>
            <p:cNvPr id="212" name="Line 1234"/>
            <p:cNvSpPr>
              <a:spLocks noChangeShapeType="1"/>
            </p:cNvSpPr>
            <p:nvPr/>
          </p:nvSpPr>
          <p:spPr bwMode="auto">
            <a:xfrm>
              <a:off x="4224" y="2928"/>
              <a:ext cx="672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3" name="Line 1256"/>
            <p:cNvSpPr>
              <a:spLocks noChangeShapeType="1"/>
            </p:cNvSpPr>
            <p:nvPr/>
          </p:nvSpPr>
          <p:spPr bwMode="auto">
            <a:xfrm>
              <a:off x="4224" y="3168"/>
              <a:ext cx="672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4" name="Line 1257"/>
            <p:cNvSpPr>
              <a:spLocks noChangeShapeType="1"/>
            </p:cNvSpPr>
            <p:nvPr/>
          </p:nvSpPr>
          <p:spPr bwMode="auto">
            <a:xfrm>
              <a:off x="4224" y="3408"/>
              <a:ext cx="672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5" name="Line 1258"/>
            <p:cNvSpPr>
              <a:spLocks noChangeShapeType="1"/>
            </p:cNvSpPr>
            <p:nvPr/>
          </p:nvSpPr>
          <p:spPr bwMode="auto">
            <a:xfrm>
              <a:off x="4224" y="3552"/>
              <a:ext cx="672" cy="0"/>
            </a:xfrm>
            <a:prstGeom prst="line">
              <a:avLst/>
            </a:prstGeom>
            <a:no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216" name="Group 1261"/>
          <p:cNvGrpSpPr>
            <a:grpSpLocks noChangeAspect="1"/>
          </p:cNvGrpSpPr>
          <p:nvPr/>
        </p:nvGrpSpPr>
        <p:grpSpPr bwMode="auto">
          <a:xfrm>
            <a:off x="7920038" y="2900363"/>
            <a:ext cx="995362" cy="969962"/>
            <a:chOff x="4944" y="1776"/>
            <a:chExt cx="627" cy="611"/>
          </a:xfrm>
        </p:grpSpPr>
        <p:sp>
          <p:nvSpPr>
            <p:cNvPr id="217" name="AutoShape 1260"/>
            <p:cNvSpPr>
              <a:spLocks noChangeAspect="1" noChangeArrowheads="1" noTextEdit="1"/>
            </p:cNvSpPr>
            <p:nvPr/>
          </p:nvSpPr>
          <p:spPr bwMode="auto">
            <a:xfrm>
              <a:off x="4944" y="1776"/>
              <a:ext cx="624" cy="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8" name="Line 1262"/>
            <p:cNvSpPr>
              <a:spLocks noChangeShapeType="1"/>
            </p:cNvSpPr>
            <p:nvPr/>
          </p:nvSpPr>
          <p:spPr bwMode="auto">
            <a:xfrm>
              <a:off x="5101" y="1836"/>
              <a:ext cx="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9" name="Line 1263"/>
            <p:cNvSpPr>
              <a:spLocks noChangeShapeType="1"/>
            </p:cNvSpPr>
            <p:nvPr/>
          </p:nvSpPr>
          <p:spPr bwMode="auto">
            <a:xfrm flipH="1">
              <a:off x="5101" y="1955"/>
              <a:ext cx="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0" name="Line 1264"/>
            <p:cNvSpPr>
              <a:spLocks noChangeShapeType="1"/>
            </p:cNvSpPr>
            <p:nvPr/>
          </p:nvSpPr>
          <p:spPr bwMode="auto">
            <a:xfrm flipH="1">
              <a:off x="5431" y="1896"/>
              <a:ext cx="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1" name="Freeform 1265"/>
            <p:cNvSpPr>
              <a:spLocks/>
            </p:cNvSpPr>
            <p:nvPr/>
          </p:nvSpPr>
          <p:spPr bwMode="auto">
            <a:xfrm>
              <a:off x="5156" y="1778"/>
              <a:ext cx="239" cy="237"/>
            </a:xfrm>
            <a:custGeom>
              <a:avLst/>
              <a:gdLst>
                <a:gd name="T0" fmla="*/ 239 w 108"/>
                <a:gd name="T1" fmla="*/ 117 h 107"/>
                <a:gd name="T2" fmla="*/ 0 w 108"/>
                <a:gd name="T3" fmla="*/ 237 h 107"/>
                <a:gd name="T4" fmla="*/ 35 w 108"/>
                <a:gd name="T5" fmla="*/ 120 h 107"/>
                <a:gd name="T6" fmla="*/ 35 w 108"/>
                <a:gd name="T7" fmla="*/ 117 h 107"/>
                <a:gd name="T8" fmla="*/ 0 w 108"/>
                <a:gd name="T9" fmla="*/ 0 h 107"/>
                <a:gd name="T10" fmla="*/ 239 w 108"/>
                <a:gd name="T11" fmla="*/ 117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07">
                  <a:moveTo>
                    <a:pt x="108" y="53"/>
                  </a:moveTo>
                  <a:cubicBezTo>
                    <a:pt x="108" y="53"/>
                    <a:pt x="82" y="107"/>
                    <a:pt x="0" y="107"/>
                  </a:cubicBezTo>
                  <a:cubicBezTo>
                    <a:pt x="0" y="107"/>
                    <a:pt x="16" y="101"/>
                    <a:pt x="16" y="54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6" y="6"/>
                    <a:pt x="0" y="0"/>
                    <a:pt x="0" y="0"/>
                  </a:cubicBezTo>
                  <a:cubicBezTo>
                    <a:pt x="82" y="0"/>
                    <a:pt x="108" y="53"/>
                    <a:pt x="108" y="53"/>
                  </a:cubicBezTo>
                  <a:close/>
                </a:path>
              </a:pathLst>
            </a:custGeom>
            <a:noFill/>
            <a:ln w="9525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2" name="Rectangle 1266"/>
            <p:cNvSpPr>
              <a:spLocks noChangeArrowheads="1"/>
            </p:cNvSpPr>
            <p:nvPr/>
          </p:nvSpPr>
          <p:spPr bwMode="auto">
            <a:xfrm>
              <a:off x="5047" y="1797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9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en-US" altLang="tr-TR"/>
            </a:p>
          </p:txBody>
        </p:sp>
        <p:sp>
          <p:nvSpPr>
            <p:cNvPr id="223" name="Rectangle 1267"/>
            <p:cNvSpPr>
              <a:spLocks noChangeArrowheads="1"/>
            </p:cNvSpPr>
            <p:nvPr/>
          </p:nvSpPr>
          <p:spPr bwMode="auto">
            <a:xfrm>
              <a:off x="5047" y="1915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9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en-US" altLang="tr-TR"/>
            </a:p>
          </p:txBody>
        </p:sp>
        <p:sp>
          <p:nvSpPr>
            <p:cNvPr id="224" name="Rectangle 1268"/>
            <p:cNvSpPr>
              <a:spLocks noChangeArrowheads="1"/>
            </p:cNvSpPr>
            <p:nvPr/>
          </p:nvSpPr>
          <p:spPr bwMode="auto">
            <a:xfrm>
              <a:off x="5531" y="1855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9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US" altLang="tr-TR"/>
            </a:p>
          </p:txBody>
        </p:sp>
        <p:sp>
          <p:nvSpPr>
            <p:cNvPr id="225" name="Oval 1269"/>
            <p:cNvSpPr>
              <a:spLocks noChangeArrowheads="1"/>
            </p:cNvSpPr>
            <p:nvPr/>
          </p:nvSpPr>
          <p:spPr bwMode="auto">
            <a:xfrm>
              <a:off x="5398" y="1878"/>
              <a:ext cx="33" cy="3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26" name="Line 1270"/>
            <p:cNvSpPr>
              <a:spLocks noChangeShapeType="1"/>
            </p:cNvSpPr>
            <p:nvPr/>
          </p:nvSpPr>
          <p:spPr bwMode="auto">
            <a:xfrm>
              <a:off x="5101" y="2119"/>
              <a:ext cx="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7" name="Line 1271"/>
            <p:cNvSpPr>
              <a:spLocks noChangeShapeType="1"/>
            </p:cNvSpPr>
            <p:nvPr/>
          </p:nvSpPr>
          <p:spPr bwMode="auto">
            <a:xfrm flipH="1">
              <a:off x="5101" y="2239"/>
              <a:ext cx="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8" name="Line 1272"/>
            <p:cNvSpPr>
              <a:spLocks noChangeShapeType="1"/>
            </p:cNvSpPr>
            <p:nvPr/>
          </p:nvSpPr>
          <p:spPr bwMode="auto">
            <a:xfrm flipH="1">
              <a:off x="5431" y="2179"/>
              <a:ext cx="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9" name="Freeform 1273"/>
            <p:cNvSpPr>
              <a:spLocks/>
            </p:cNvSpPr>
            <p:nvPr/>
          </p:nvSpPr>
          <p:spPr bwMode="auto">
            <a:xfrm>
              <a:off x="5156" y="2062"/>
              <a:ext cx="239" cy="237"/>
            </a:xfrm>
            <a:custGeom>
              <a:avLst/>
              <a:gdLst>
                <a:gd name="T0" fmla="*/ 239 w 108"/>
                <a:gd name="T1" fmla="*/ 117 h 107"/>
                <a:gd name="T2" fmla="*/ 0 w 108"/>
                <a:gd name="T3" fmla="*/ 237 h 107"/>
                <a:gd name="T4" fmla="*/ 35 w 108"/>
                <a:gd name="T5" fmla="*/ 120 h 107"/>
                <a:gd name="T6" fmla="*/ 35 w 108"/>
                <a:gd name="T7" fmla="*/ 117 h 107"/>
                <a:gd name="T8" fmla="*/ 0 w 108"/>
                <a:gd name="T9" fmla="*/ 0 h 107"/>
                <a:gd name="T10" fmla="*/ 239 w 108"/>
                <a:gd name="T11" fmla="*/ 117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07">
                  <a:moveTo>
                    <a:pt x="108" y="53"/>
                  </a:moveTo>
                  <a:cubicBezTo>
                    <a:pt x="108" y="53"/>
                    <a:pt x="82" y="107"/>
                    <a:pt x="0" y="107"/>
                  </a:cubicBezTo>
                  <a:cubicBezTo>
                    <a:pt x="0" y="107"/>
                    <a:pt x="16" y="101"/>
                    <a:pt x="16" y="54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6" y="6"/>
                    <a:pt x="0" y="0"/>
                    <a:pt x="0" y="0"/>
                  </a:cubicBezTo>
                  <a:cubicBezTo>
                    <a:pt x="82" y="0"/>
                    <a:pt x="108" y="53"/>
                    <a:pt x="108" y="53"/>
                  </a:cubicBezTo>
                  <a:close/>
                </a:path>
              </a:pathLst>
            </a:custGeom>
            <a:noFill/>
            <a:ln w="9525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0" name="Rectangle 1274"/>
            <p:cNvSpPr>
              <a:spLocks noChangeArrowheads="1"/>
            </p:cNvSpPr>
            <p:nvPr/>
          </p:nvSpPr>
          <p:spPr bwMode="auto">
            <a:xfrm>
              <a:off x="5047" y="2082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9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US" altLang="tr-TR"/>
            </a:p>
          </p:txBody>
        </p:sp>
        <p:sp>
          <p:nvSpPr>
            <p:cNvPr id="231" name="Rectangle 1275"/>
            <p:cNvSpPr>
              <a:spLocks noChangeArrowheads="1"/>
            </p:cNvSpPr>
            <p:nvPr/>
          </p:nvSpPr>
          <p:spPr bwMode="auto">
            <a:xfrm>
              <a:off x="5045" y="2199"/>
              <a:ext cx="4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900">
                  <a:solidFill>
                    <a:srgbClr val="000000"/>
                  </a:solidFill>
                  <a:latin typeface="Arial" panose="020B0604020202020204" pitchFamily="34" charset="0"/>
                </a:rPr>
                <a:t>X</a:t>
              </a:r>
              <a:endParaRPr lang="en-US" altLang="tr-TR"/>
            </a:p>
          </p:txBody>
        </p:sp>
        <p:sp>
          <p:nvSpPr>
            <p:cNvPr id="232" name="Rectangle 1276"/>
            <p:cNvSpPr>
              <a:spLocks noChangeArrowheads="1"/>
            </p:cNvSpPr>
            <p:nvPr/>
          </p:nvSpPr>
          <p:spPr bwMode="auto">
            <a:xfrm>
              <a:off x="5531" y="2138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9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en-US" altLang="tr-TR"/>
            </a:p>
          </p:txBody>
        </p:sp>
        <p:sp>
          <p:nvSpPr>
            <p:cNvPr id="233" name="Oval 1277"/>
            <p:cNvSpPr>
              <a:spLocks noChangeArrowheads="1"/>
            </p:cNvSpPr>
            <p:nvPr/>
          </p:nvSpPr>
          <p:spPr bwMode="auto">
            <a:xfrm>
              <a:off x="5398" y="2162"/>
              <a:ext cx="33" cy="3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34" name="Rectangle 1278"/>
            <p:cNvSpPr>
              <a:spLocks noChangeArrowheads="1"/>
            </p:cNvSpPr>
            <p:nvPr/>
          </p:nvSpPr>
          <p:spPr bwMode="auto">
            <a:xfrm>
              <a:off x="5011" y="2154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tr-TR" dirty="0"/>
            </a:p>
          </p:txBody>
        </p:sp>
      </p:grpSp>
      <p:sp>
        <p:nvSpPr>
          <p:cNvPr id="236" name="Text Box 1280"/>
          <p:cNvSpPr txBox="1">
            <a:spLocks noChangeArrowheads="1"/>
          </p:cNvSpPr>
          <p:nvPr/>
        </p:nvSpPr>
        <p:spPr bwMode="auto">
          <a:xfrm>
            <a:off x="8081963" y="2620963"/>
            <a:ext cx="7572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200" i="1">
                <a:latin typeface="Arial" panose="020B0604020202020204" pitchFamily="34" charset="0"/>
              </a:rPr>
              <a:t>Recall…</a:t>
            </a:r>
          </a:p>
        </p:txBody>
      </p:sp>
      <p:sp>
        <p:nvSpPr>
          <p:cNvPr id="237" name="Text Box 1281"/>
          <p:cNvSpPr txBox="1">
            <a:spLocks noChangeArrowheads="1"/>
          </p:cNvSpPr>
          <p:nvPr/>
        </p:nvSpPr>
        <p:spPr bwMode="auto">
          <a:xfrm>
            <a:off x="7848600" y="4876800"/>
            <a:ext cx="2349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800" i="1">
                <a:solidFill>
                  <a:schemeClr val="accent2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90913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97" grpId="0" build="allAtOnce"/>
      <p:bldP spid="98" grpId="0" build="allAtOnce"/>
      <p:bldP spid="99" grpId="0" build="allAtOnce"/>
      <p:bldP spid="100" grpId="0" build="allAtOnce"/>
      <p:bldP spid="207" grpId="0" build="allAtOnce"/>
      <p:bldP spid="208" grpId="0" build="allAtOnce"/>
      <p:bldP spid="209" grpId="0" build="allAtOnce"/>
      <p:bldP spid="210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SR Latches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3528" y="1196752"/>
            <a:ext cx="7696200" cy="32004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dirty="0" smtClean="0"/>
              <a:t>Characteristics table for active-high input S-R latch </a:t>
            </a:r>
            <a:r>
              <a:rPr lang="en-GB" altLang="tr-TR" dirty="0"/>
              <a:t>(also known as </a:t>
            </a:r>
            <a:r>
              <a:rPr lang="en-GB" altLang="tr-TR" dirty="0" smtClean="0"/>
              <a:t>NOR </a:t>
            </a:r>
            <a:r>
              <a:rPr lang="en-GB" altLang="tr-TR" dirty="0"/>
              <a:t>gate latch)</a:t>
            </a:r>
            <a:r>
              <a:rPr lang="en-GB" altLang="tr-TR" dirty="0" smtClean="0"/>
              <a:t>:</a:t>
            </a:r>
          </a:p>
          <a:p>
            <a:pPr>
              <a:spcBef>
                <a:spcPct val="55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dirty="0" smtClean="0"/>
              <a:t>Characteristics table for active-low input S'-R' latch </a:t>
            </a:r>
            <a:r>
              <a:rPr lang="en-GB" altLang="tr-TR" dirty="0"/>
              <a:t>(also known as NAND gate latch)</a:t>
            </a:r>
            <a:r>
              <a:rPr lang="en-GB" altLang="tr-TR" dirty="0" smtClean="0"/>
              <a:t>:</a:t>
            </a:r>
          </a:p>
        </p:txBody>
      </p:sp>
      <p:graphicFrame>
        <p:nvGraphicFramePr>
          <p:cNvPr id="6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083488"/>
              </p:ext>
            </p:extLst>
          </p:nvPr>
        </p:nvGraphicFramePr>
        <p:xfrm>
          <a:off x="1085528" y="1889249"/>
          <a:ext cx="4325938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Document" r:id="rId3" imgW="4319016" imgH="1752600" progId="Word.Document.8">
                  <p:embed/>
                </p:oleObj>
              </mc:Choice>
              <mc:Fallback>
                <p:oleObj name="Document" r:id="rId3" imgW="4319016" imgH="1752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528" y="1889249"/>
                        <a:ext cx="4325938" cy="175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342296"/>
              </p:ext>
            </p:extLst>
          </p:nvPr>
        </p:nvGraphicFramePr>
        <p:xfrm>
          <a:off x="1085528" y="4437112"/>
          <a:ext cx="4314825" cy="174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Document" r:id="rId5" imgW="4319016" imgH="1743456" progId="Word.Document.8">
                  <p:embed/>
                </p:oleObj>
              </mc:Choice>
              <mc:Fallback>
                <p:oleObj name="Document" r:id="rId5" imgW="4319016" imgH="17434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528" y="4437112"/>
                        <a:ext cx="4314825" cy="174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98"/>
          <p:cNvGrpSpPr>
            <a:grpSpLocks/>
          </p:cNvGrpSpPr>
          <p:nvPr/>
        </p:nvGrpSpPr>
        <p:grpSpPr bwMode="auto">
          <a:xfrm>
            <a:off x="5886128" y="2124199"/>
            <a:ext cx="1828800" cy="1066800"/>
            <a:chOff x="4224" y="1296"/>
            <a:chExt cx="1152" cy="672"/>
          </a:xfrm>
        </p:grpSpPr>
        <p:sp>
          <p:nvSpPr>
            <p:cNvPr id="9" name="Rectangle 75"/>
            <p:cNvSpPr>
              <a:spLocks noChangeArrowheads="1"/>
            </p:cNvSpPr>
            <p:nvPr/>
          </p:nvSpPr>
          <p:spPr bwMode="auto">
            <a:xfrm>
              <a:off x="4464" y="1296"/>
              <a:ext cx="432" cy="67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0" name="Line 76"/>
            <p:cNvSpPr>
              <a:spLocks noChangeShapeType="1"/>
            </p:cNvSpPr>
            <p:nvPr/>
          </p:nvSpPr>
          <p:spPr bwMode="auto">
            <a:xfrm>
              <a:off x="4224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" name="Line 77"/>
            <p:cNvSpPr>
              <a:spLocks noChangeShapeType="1"/>
            </p:cNvSpPr>
            <p:nvPr/>
          </p:nvSpPr>
          <p:spPr bwMode="auto">
            <a:xfrm>
              <a:off x="4224" y="177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2" name="Oval 78"/>
            <p:cNvSpPr>
              <a:spLocks noChangeArrowheads="1"/>
            </p:cNvSpPr>
            <p:nvPr/>
          </p:nvSpPr>
          <p:spPr bwMode="auto">
            <a:xfrm>
              <a:off x="4896" y="1753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" name="Line 79"/>
            <p:cNvSpPr>
              <a:spLocks noChangeShapeType="1"/>
            </p:cNvSpPr>
            <p:nvPr/>
          </p:nvSpPr>
          <p:spPr bwMode="auto">
            <a:xfrm>
              <a:off x="4896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" name="Line 80"/>
            <p:cNvSpPr>
              <a:spLocks noChangeShapeType="1"/>
            </p:cNvSpPr>
            <p:nvPr/>
          </p:nvSpPr>
          <p:spPr bwMode="auto">
            <a:xfrm flipV="1">
              <a:off x="4944" y="177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5" name="Text Box 82"/>
            <p:cNvSpPr txBox="1">
              <a:spLocks noChangeArrowheads="1"/>
            </p:cNvSpPr>
            <p:nvPr/>
          </p:nvSpPr>
          <p:spPr bwMode="auto">
            <a:xfrm>
              <a:off x="4464" y="1392"/>
              <a:ext cx="192" cy="4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altLang="tr-TR" i="1"/>
                <a:t>S</a:t>
              </a:r>
            </a:p>
            <a:p>
              <a:pPr>
                <a:spcBef>
                  <a:spcPct val="10000"/>
                </a:spcBef>
              </a:pPr>
              <a:endParaRPr lang="en-US" altLang="tr-TR" i="1"/>
            </a:p>
            <a:p>
              <a:pPr>
                <a:spcBef>
                  <a:spcPct val="10000"/>
                </a:spcBef>
              </a:pPr>
              <a:r>
                <a:rPr lang="en-US" altLang="tr-TR" i="1"/>
                <a:t>R</a:t>
              </a:r>
              <a:endParaRPr lang="en-US" altLang="tr-TR" b="0"/>
            </a:p>
          </p:txBody>
        </p:sp>
        <p:sp>
          <p:nvSpPr>
            <p:cNvPr id="16" name="Rectangle 83"/>
            <p:cNvSpPr>
              <a:spLocks noChangeArrowheads="1"/>
            </p:cNvSpPr>
            <p:nvPr/>
          </p:nvSpPr>
          <p:spPr bwMode="auto">
            <a:xfrm>
              <a:off x="5136" y="1392"/>
              <a:ext cx="240" cy="4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altLang="tr-TR" i="1"/>
                <a:t>Q</a:t>
              </a:r>
            </a:p>
            <a:p>
              <a:pPr>
                <a:spcBef>
                  <a:spcPct val="10000"/>
                </a:spcBef>
              </a:pPr>
              <a:endParaRPr lang="en-US" altLang="tr-TR" i="1"/>
            </a:p>
            <a:p>
              <a:pPr>
                <a:spcBef>
                  <a:spcPct val="10000"/>
                </a:spcBef>
              </a:pPr>
              <a:r>
                <a:rPr lang="en-US" altLang="tr-TR" i="1"/>
                <a:t>Q'</a:t>
              </a:r>
            </a:p>
          </p:txBody>
        </p:sp>
      </p:grpSp>
      <p:grpSp>
        <p:nvGrpSpPr>
          <p:cNvPr id="17" name="Group 97"/>
          <p:cNvGrpSpPr>
            <a:grpSpLocks/>
          </p:cNvGrpSpPr>
          <p:nvPr/>
        </p:nvGrpSpPr>
        <p:grpSpPr bwMode="auto">
          <a:xfrm>
            <a:off x="5809928" y="4665712"/>
            <a:ext cx="1828800" cy="1066800"/>
            <a:chOff x="4176" y="2832"/>
            <a:chExt cx="1152" cy="672"/>
          </a:xfrm>
        </p:grpSpPr>
        <p:sp>
          <p:nvSpPr>
            <p:cNvPr id="18" name="Rectangle 86"/>
            <p:cNvSpPr>
              <a:spLocks noChangeArrowheads="1"/>
            </p:cNvSpPr>
            <p:nvPr/>
          </p:nvSpPr>
          <p:spPr bwMode="auto">
            <a:xfrm>
              <a:off x="4416" y="2832"/>
              <a:ext cx="432" cy="67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9" name="Line 87"/>
            <p:cNvSpPr>
              <a:spLocks noChangeShapeType="1"/>
            </p:cNvSpPr>
            <p:nvPr/>
          </p:nvSpPr>
          <p:spPr bwMode="auto">
            <a:xfrm>
              <a:off x="4176" y="302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0" name="Line 88"/>
            <p:cNvSpPr>
              <a:spLocks noChangeShapeType="1"/>
            </p:cNvSpPr>
            <p:nvPr/>
          </p:nvSpPr>
          <p:spPr bwMode="auto">
            <a:xfrm>
              <a:off x="4176" y="331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" name="Oval 89"/>
            <p:cNvSpPr>
              <a:spLocks noChangeArrowheads="1"/>
            </p:cNvSpPr>
            <p:nvPr/>
          </p:nvSpPr>
          <p:spPr bwMode="auto">
            <a:xfrm>
              <a:off x="4848" y="3288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2" name="Line 90"/>
            <p:cNvSpPr>
              <a:spLocks noChangeShapeType="1"/>
            </p:cNvSpPr>
            <p:nvPr/>
          </p:nvSpPr>
          <p:spPr bwMode="auto">
            <a:xfrm>
              <a:off x="4848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" name="Line 91"/>
            <p:cNvSpPr>
              <a:spLocks noChangeShapeType="1"/>
            </p:cNvSpPr>
            <p:nvPr/>
          </p:nvSpPr>
          <p:spPr bwMode="auto">
            <a:xfrm flipV="1">
              <a:off x="4896" y="331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4" name="Text Box 92"/>
            <p:cNvSpPr txBox="1">
              <a:spLocks noChangeArrowheads="1"/>
            </p:cNvSpPr>
            <p:nvPr/>
          </p:nvSpPr>
          <p:spPr bwMode="auto">
            <a:xfrm>
              <a:off x="4416" y="2928"/>
              <a:ext cx="192" cy="4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altLang="tr-TR" i="1"/>
                <a:t>S</a:t>
              </a:r>
            </a:p>
            <a:p>
              <a:pPr>
                <a:spcBef>
                  <a:spcPct val="10000"/>
                </a:spcBef>
              </a:pPr>
              <a:endParaRPr lang="en-US" altLang="tr-TR" i="1"/>
            </a:p>
            <a:p>
              <a:pPr>
                <a:spcBef>
                  <a:spcPct val="10000"/>
                </a:spcBef>
              </a:pPr>
              <a:r>
                <a:rPr lang="en-US" altLang="tr-TR" i="1"/>
                <a:t>R</a:t>
              </a:r>
              <a:endParaRPr lang="en-US" altLang="tr-TR" b="0"/>
            </a:p>
          </p:txBody>
        </p:sp>
        <p:sp>
          <p:nvSpPr>
            <p:cNvPr id="25" name="Rectangle 93"/>
            <p:cNvSpPr>
              <a:spLocks noChangeArrowheads="1"/>
            </p:cNvSpPr>
            <p:nvPr/>
          </p:nvSpPr>
          <p:spPr bwMode="auto">
            <a:xfrm>
              <a:off x="5088" y="2928"/>
              <a:ext cx="240" cy="4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altLang="tr-TR" i="1"/>
                <a:t>Q</a:t>
              </a:r>
            </a:p>
            <a:p>
              <a:pPr>
                <a:spcBef>
                  <a:spcPct val="10000"/>
                </a:spcBef>
              </a:pPr>
              <a:endParaRPr lang="en-US" altLang="tr-TR" i="1"/>
            </a:p>
            <a:p>
              <a:pPr>
                <a:spcBef>
                  <a:spcPct val="10000"/>
                </a:spcBef>
              </a:pPr>
              <a:r>
                <a:rPr lang="en-US" altLang="tr-TR" i="1"/>
                <a:t>Q'</a:t>
              </a:r>
            </a:p>
          </p:txBody>
        </p:sp>
        <p:grpSp>
          <p:nvGrpSpPr>
            <p:cNvPr id="26" name="Group 96"/>
            <p:cNvGrpSpPr>
              <a:grpSpLocks/>
            </p:cNvGrpSpPr>
            <p:nvPr/>
          </p:nvGrpSpPr>
          <p:grpSpPr bwMode="auto">
            <a:xfrm>
              <a:off x="4360" y="3001"/>
              <a:ext cx="48" cy="336"/>
              <a:chOff x="4368" y="2976"/>
              <a:chExt cx="48" cy="336"/>
            </a:xfrm>
          </p:grpSpPr>
          <p:sp>
            <p:nvSpPr>
              <p:cNvPr id="27" name="Oval 94"/>
              <p:cNvSpPr>
                <a:spLocks noChangeArrowheads="1"/>
              </p:cNvSpPr>
              <p:nvPr/>
            </p:nvSpPr>
            <p:spPr bwMode="auto">
              <a:xfrm>
                <a:off x="4368" y="3264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28" name="Oval 95"/>
              <p:cNvSpPr>
                <a:spLocks noChangeArrowheads="1"/>
              </p:cNvSpPr>
              <p:nvPr/>
            </p:nvSpPr>
            <p:spPr bwMode="auto">
              <a:xfrm>
                <a:off x="4368" y="2976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5932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SR Latches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1219200"/>
            <a:ext cx="8739188" cy="1030288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/>
              <a:t>Problem</a:t>
            </a:r>
          </a:p>
          <a:p>
            <a:pPr lvl="1"/>
            <a:r>
              <a:rPr lang="en-US" altLang="tr-TR" smtClean="0"/>
              <a:t>If S=1 and R=1 simultaneously, we don’t know what value Q will take</a:t>
            </a:r>
            <a:endParaRPr lang="en-US" altLang="tr-TR" dirty="0" smtClean="0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444500" y="2206625"/>
            <a:ext cx="7850188" cy="2338388"/>
            <a:chOff x="244" y="2149"/>
            <a:chExt cx="4186" cy="998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" y="2245"/>
              <a:ext cx="737" cy="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6" y="2245"/>
              <a:ext cx="730" cy="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0" y="2245"/>
              <a:ext cx="737" cy="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0" y="3076"/>
              <a:ext cx="503" cy="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0" y="2149"/>
              <a:ext cx="730" cy="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38" y="5075238"/>
            <a:ext cx="2727325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779463" y="5059363"/>
            <a:ext cx="467201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/>
              <a:t>Q may oscillate. Then, because one path will be slightly longer than the other, Q will eventually settle to 1 or 0 – but we don’t know which.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H="1">
            <a:off x="6445250" y="3919538"/>
            <a:ext cx="450850" cy="1046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43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SR Latches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1219200"/>
            <a:ext cx="8610600" cy="213360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/>
              <a:t>Problem not just one of a user pressing two buttons at same time</a:t>
            </a:r>
          </a:p>
          <a:p>
            <a:r>
              <a:rPr lang="en-US" altLang="tr-TR" smtClean="0"/>
              <a:t>Can also occur even if SR inputs come from a circuit that supposedly never sets S=1 and R=1 at same time</a:t>
            </a:r>
          </a:p>
          <a:p>
            <a:pPr lvl="1"/>
            <a:r>
              <a:rPr lang="en-US" altLang="tr-TR" smtClean="0"/>
              <a:t>But does, due to different delays of different paths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3" y="3111500"/>
            <a:ext cx="2424112" cy="334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22313" y="5307013"/>
            <a:ext cx="4886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600"/>
              <a:t>The longer path from X to R than to S causes SR=11 for short time – could be long enough to cause oscillation</a:t>
            </a:r>
          </a:p>
        </p:txBody>
      </p: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1728788" y="3344863"/>
            <a:ext cx="2862262" cy="1993900"/>
            <a:chOff x="1089" y="2107"/>
            <a:chExt cx="1803" cy="1256"/>
          </a:xfrm>
        </p:grpSpPr>
        <p:sp>
          <p:nvSpPr>
            <p:cNvPr id="9" name="Rectangle 25"/>
            <p:cNvSpPr>
              <a:spLocks noChangeArrowheads="1"/>
            </p:cNvSpPr>
            <p:nvPr/>
          </p:nvSpPr>
          <p:spPr bwMode="auto">
            <a:xfrm>
              <a:off x="1960" y="2209"/>
              <a:ext cx="845" cy="935"/>
            </a:xfrm>
            <a:prstGeom prst="rect">
              <a:avLst/>
            </a:prstGeom>
            <a:noFill/>
            <a:ln w="127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" name="Line 26"/>
            <p:cNvSpPr>
              <a:spLocks noChangeShapeType="1"/>
            </p:cNvSpPr>
            <p:nvPr/>
          </p:nvSpPr>
          <p:spPr bwMode="auto">
            <a:xfrm>
              <a:off x="2552" y="2410"/>
              <a:ext cx="186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Oval 27"/>
            <p:cNvSpPr>
              <a:spLocks noChangeArrowheads="1"/>
            </p:cNvSpPr>
            <p:nvPr/>
          </p:nvSpPr>
          <p:spPr bwMode="auto">
            <a:xfrm>
              <a:off x="2659" y="2391"/>
              <a:ext cx="37" cy="3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2" name="Oval 28"/>
            <p:cNvSpPr>
              <a:spLocks noChangeArrowheads="1"/>
            </p:cNvSpPr>
            <p:nvPr/>
          </p:nvSpPr>
          <p:spPr bwMode="auto">
            <a:xfrm>
              <a:off x="2659" y="2910"/>
              <a:ext cx="37" cy="3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3" name="Oval 29"/>
            <p:cNvSpPr>
              <a:spLocks noChangeArrowheads="1"/>
            </p:cNvSpPr>
            <p:nvPr/>
          </p:nvSpPr>
          <p:spPr bwMode="auto">
            <a:xfrm>
              <a:off x="1452" y="2323"/>
              <a:ext cx="37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4" name="Oval 30"/>
            <p:cNvSpPr>
              <a:spLocks noChangeArrowheads="1"/>
            </p:cNvSpPr>
            <p:nvPr/>
          </p:nvSpPr>
          <p:spPr bwMode="auto">
            <a:xfrm>
              <a:off x="2512" y="2391"/>
              <a:ext cx="37" cy="39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5" name="Freeform 31"/>
            <p:cNvSpPr>
              <a:spLocks/>
            </p:cNvSpPr>
            <p:nvPr/>
          </p:nvSpPr>
          <p:spPr bwMode="auto">
            <a:xfrm>
              <a:off x="2241" y="2279"/>
              <a:ext cx="268" cy="263"/>
            </a:xfrm>
            <a:custGeom>
              <a:avLst/>
              <a:gdLst>
                <a:gd name="T0" fmla="*/ 268 w 108"/>
                <a:gd name="T1" fmla="*/ 132 h 106"/>
                <a:gd name="T2" fmla="*/ 0 w 108"/>
                <a:gd name="T3" fmla="*/ 263 h 106"/>
                <a:gd name="T4" fmla="*/ 40 w 108"/>
                <a:gd name="T5" fmla="*/ 134 h 106"/>
                <a:gd name="T6" fmla="*/ 40 w 108"/>
                <a:gd name="T7" fmla="*/ 129 h 106"/>
                <a:gd name="T8" fmla="*/ 0 w 108"/>
                <a:gd name="T9" fmla="*/ 0 h 106"/>
                <a:gd name="T10" fmla="*/ 268 w 108"/>
                <a:gd name="T11" fmla="*/ 132 h 1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06">
                  <a:moveTo>
                    <a:pt x="108" y="53"/>
                  </a:moveTo>
                  <a:cubicBezTo>
                    <a:pt x="108" y="53"/>
                    <a:pt x="82" y="106"/>
                    <a:pt x="0" y="106"/>
                  </a:cubicBezTo>
                  <a:cubicBezTo>
                    <a:pt x="0" y="106"/>
                    <a:pt x="16" y="101"/>
                    <a:pt x="16" y="54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"/>
                    <a:pt x="0" y="0"/>
                    <a:pt x="0" y="0"/>
                  </a:cubicBezTo>
                  <a:cubicBezTo>
                    <a:pt x="82" y="0"/>
                    <a:pt x="108" y="53"/>
                    <a:pt x="108" y="5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>
              <a:off x="1855" y="2995"/>
              <a:ext cx="42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Line 33"/>
            <p:cNvSpPr>
              <a:spLocks noChangeShapeType="1"/>
            </p:cNvSpPr>
            <p:nvPr/>
          </p:nvSpPr>
          <p:spPr bwMode="auto">
            <a:xfrm>
              <a:off x="2552" y="2930"/>
              <a:ext cx="340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Oval 34"/>
            <p:cNvSpPr>
              <a:spLocks noChangeArrowheads="1"/>
            </p:cNvSpPr>
            <p:nvPr/>
          </p:nvSpPr>
          <p:spPr bwMode="auto">
            <a:xfrm>
              <a:off x="2512" y="2910"/>
              <a:ext cx="37" cy="38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9" name="Freeform 35"/>
            <p:cNvSpPr>
              <a:spLocks/>
            </p:cNvSpPr>
            <p:nvPr/>
          </p:nvSpPr>
          <p:spPr bwMode="auto">
            <a:xfrm>
              <a:off x="2241" y="2796"/>
              <a:ext cx="268" cy="266"/>
            </a:xfrm>
            <a:custGeom>
              <a:avLst/>
              <a:gdLst>
                <a:gd name="T0" fmla="*/ 268 w 108"/>
                <a:gd name="T1" fmla="*/ 132 h 107"/>
                <a:gd name="T2" fmla="*/ 0 w 108"/>
                <a:gd name="T3" fmla="*/ 0 h 107"/>
                <a:gd name="T4" fmla="*/ 40 w 108"/>
                <a:gd name="T5" fmla="*/ 132 h 107"/>
                <a:gd name="T6" fmla="*/ 40 w 108"/>
                <a:gd name="T7" fmla="*/ 134 h 107"/>
                <a:gd name="T8" fmla="*/ 0 w 108"/>
                <a:gd name="T9" fmla="*/ 266 h 107"/>
                <a:gd name="T10" fmla="*/ 268 w 108"/>
                <a:gd name="T11" fmla="*/ 132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07">
                  <a:moveTo>
                    <a:pt x="108" y="53"/>
                  </a:moveTo>
                  <a:cubicBezTo>
                    <a:pt x="108" y="53"/>
                    <a:pt x="82" y="0"/>
                    <a:pt x="0" y="0"/>
                  </a:cubicBezTo>
                  <a:cubicBezTo>
                    <a:pt x="0" y="0"/>
                    <a:pt x="16" y="6"/>
                    <a:pt x="16" y="53"/>
                  </a:cubicBezTo>
                  <a:cubicBezTo>
                    <a:pt x="16" y="54"/>
                    <a:pt x="16" y="54"/>
                    <a:pt x="16" y="54"/>
                  </a:cubicBezTo>
                  <a:cubicBezTo>
                    <a:pt x="16" y="101"/>
                    <a:pt x="0" y="107"/>
                    <a:pt x="0" y="107"/>
                  </a:cubicBezTo>
                  <a:cubicBezTo>
                    <a:pt x="82" y="107"/>
                    <a:pt x="108" y="53"/>
                    <a:pt x="108" y="5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2064" y="2413"/>
              <a:ext cx="615" cy="450"/>
            </a:xfrm>
            <a:custGeom>
              <a:avLst/>
              <a:gdLst>
                <a:gd name="T0" fmla="*/ 615 w 615"/>
                <a:gd name="T1" fmla="*/ 0 h 450"/>
                <a:gd name="T2" fmla="*/ 615 w 615"/>
                <a:gd name="T3" fmla="*/ 172 h 450"/>
                <a:gd name="T4" fmla="*/ 0 w 615"/>
                <a:gd name="T5" fmla="*/ 343 h 450"/>
                <a:gd name="T6" fmla="*/ 0 w 615"/>
                <a:gd name="T7" fmla="*/ 450 h 450"/>
                <a:gd name="T8" fmla="*/ 212 w 615"/>
                <a:gd name="T9" fmla="*/ 450 h 4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5" h="450">
                  <a:moveTo>
                    <a:pt x="615" y="0"/>
                  </a:moveTo>
                  <a:lnTo>
                    <a:pt x="615" y="172"/>
                  </a:lnTo>
                  <a:lnTo>
                    <a:pt x="0" y="343"/>
                  </a:lnTo>
                  <a:lnTo>
                    <a:pt x="0" y="450"/>
                  </a:lnTo>
                  <a:lnTo>
                    <a:pt x="212" y="450"/>
                  </a:lnTo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064" y="2475"/>
              <a:ext cx="615" cy="450"/>
            </a:xfrm>
            <a:custGeom>
              <a:avLst/>
              <a:gdLst>
                <a:gd name="T0" fmla="*/ 212 w 615"/>
                <a:gd name="T1" fmla="*/ 0 h 450"/>
                <a:gd name="T2" fmla="*/ 0 w 615"/>
                <a:gd name="T3" fmla="*/ 0 h 450"/>
                <a:gd name="T4" fmla="*/ 0 w 615"/>
                <a:gd name="T5" fmla="*/ 110 h 450"/>
                <a:gd name="T6" fmla="*/ 615 w 615"/>
                <a:gd name="T7" fmla="*/ 279 h 450"/>
                <a:gd name="T8" fmla="*/ 615 w 615"/>
                <a:gd name="T9" fmla="*/ 450 h 4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5" h="450">
                  <a:moveTo>
                    <a:pt x="212" y="0"/>
                  </a:moveTo>
                  <a:lnTo>
                    <a:pt x="0" y="0"/>
                  </a:lnTo>
                  <a:lnTo>
                    <a:pt x="0" y="110"/>
                  </a:lnTo>
                  <a:lnTo>
                    <a:pt x="615" y="279"/>
                  </a:lnTo>
                  <a:lnTo>
                    <a:pt x="615" y="450"/>
                  </a:lnTo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Rectangle 38"/>
            <p:cNvSpPr>
              <a:spLocks noChangeArrowheads="1"/>
            </p:cNvSpPr>
            <p:nvPr/>
          </p:nvSpPr>
          <p:spPr bwMode="auto">
            <a:xfrm>
              <a:off x="1996" y="3005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US" altLang="tr-TR"/>
            </a:p>
          </p:txBody>
        </p:sp>
        <p:sp>
          <p:nvSpPr>
            <p:cNvPr id="23" name="Rectangle 39"/>
            <p:cNvSpPr>
              <a:spLocks noChangeArrowheads="1"/>
            </p:cNvSpPr>
            <p:nvPr/>
          </p:nvSpPr>
          <p:spPr bwMode="auto">
            <a:xfrm>
              <a:off x="1279" y="3020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Y</a:t>
              </a:r>
              <a:endParaRPr lang="en-US" altLang="tr-TR"/>
            </a:p>
          </p:txBody>
        </p:sp>
        <p:sp>
          <p:nvSpPr>
            <p:cNvPr id="24" name="Rectangle 40"/>
            <p:cNvSpPr>
              <a:spLocks noChangeArrowheads="1"/>
            </p:cNvSpPr>
            <p:nvPr/>
          </p:nvSpPr>
          <p:spPr bwMode="auto">
            <a:xfrm>
              <a:off x="1276" y="2306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X</a:t>
              </a:r>
              <a:endParaRPr lang="en-US" altLang="tr-TR"/>
            </a:p>
          </p:txBody>
        </p:sp>
        <p:sp>
          <p:nvSpPr>
            <p:cNvPr id="25" name="Rectangle 41"/>
            <p:cNvSpPr>
              <a:spLocks noChangeArrowheads="1"/>
            </p:cNvSpPr>
            <p:nvPr/>
          </p:nvSpPr>
          <p:spPr bwMode="auto">
            <a:xfrm>
              <a:off x="1996" y="2254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US" altLang="tr-TR"/>
            </a:p>
          </p:txBody>
        </p:sp>
        <p:sp>
          <p:nvSpPr>
            <p:cNvPr id="26" name="Rectangle 42"/>
            <p:cNvSpPr>
              <a:spLocks noChangeArrowheads="1"/>
            </p:cNvSpPr>
            <p:nvPr/>
          </p:nvSpPr>
          <p:spPr bwMode="auto">
            <a:xfrm>
              <a:off x="2496" y="2226"/>
              <a:ext cx="30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SR latch</a:t>
              </a:r>
              <a:endParaRPr lang="en-US" altLang="tr-TR"/>
            </a:p>
          </p:txBody>
        </p:sp>
        <p:sp>
          <p:nvSpPr>
            <p:cNvPr id="27" name="Rectangle 46"/>
            <p:cNvSpPr>
              <a:spLocks noChangeArrowheads="1"/>
            </p:cNvSpPr>
            <p:nvPr/>
          </p:nvSpPr>
          <p:spPr bwMode="auto">
            <a:xfrm>
              <a:off x="2699" y="2826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28" name="Freeform 47"/>
            <p:cNvSpPr>
              <a:spLocks/>
            </p:cNvSpPr>
            <p:nvPr/>
          </p:nvSpPr>
          <p:spPr bwMode="auto">
            <a:xfrm>
              <a:off x="1554" y="2863"/>
              <a:ext cx="306" cy="266"/>
            </a:xfrm>
            <a:custGeom>
              <a:avLst/>
              <a:gdLst>
                <a:gd name="T0" fmla="*/ 0 w 123"/>
                <a:gd name="T1" fmla="*/ 266 h 107"/>
                <a:gd name="T2" fmla="*/ 172 w 123"/>
                <a:gd name="T3" fmla="*/ 266 h 107"/>
                <a:gd name="T4" fmla="*/ 306 w 123"/>
                <a:gd name="T5" fmla="*/ 134 h 107"/>
                <a:gd name="T6" fmla="*/ 172 w 123"/>
                <a:gd name="T7" fmla="*/ 0 h 107"/>
                <a:gd name="T8" fmla="*/ 0 w 123"/>
                <a:gd name="T9" fmla="*/ 0 h 107"/>
                <a:gd name="T10" fmla="*/ 0 w 123"/>
                <a:gd name="T11" fmla="*/ 266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3" h="107">
                  <a:moveTo>
                    <a:pt x="0" y="107"/>
                  </a:moveTo>
                  <a:cubicBezTo>
                    <a:pt x="69" y="107"/>
                    <a:pt x="69" y="107"/>
                    <a:pt x="69" y="107"/>
                  </a:cubicBezTo>
                  <a:cubicBezTo>
                    <a:pt x="99" y="107"/>
                    <a:pt x="123" y="83"/>
                    <a:pt x="123" y="54"/>
                  </a:cubicBezTo>
                  <a:cubicBezTo>
                    <a:pt x="123" y="24"/>
                    <a:pt x="99" y="0"/>
                    <a:pt x="6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7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9" name="Line 48"/>
            <p:cNvSpPr>
              <a:spLocks noChangeShapeType="1"/>
            </p:cNvSpPr>
            <p:nvPr/>
          </p:nvSpPr>
          <p:spPr bwMode="auto">
            <a:xfrm>
              <a:off x="1340" y="2343"/>
              <a:ext cx="936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0" name="Line 49"/>
            <p:cNvSpPr>
              <a:spLocks noChangeShapeType="1"/>
            </p:cNvSpPr>
            <p:nvPr/>
          </p:nvSpPr>
          <p:spPr bwMode="auto">
            <a:xfrm flipV="1">
              <a:off x="1472" y="2343"/>
              <a:ext cx="1" cy="18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Freeform 50"/>
            <p:cNvSpPr>
              <a:spLocks/>
            </p:cNvSpPr>
            <p:nvPr/>
          </p:nvSpPr>
          <p:spPr bwMode="auto">
            <a:xfrm>
              <a:off x="1472" y="2731"/>
              <a:ext cx="82" cy="197"/>
            </a:xfrm>
            <a:custGeom>
              <a:avLst/>
              <a:gdLst>
                <a:gd name="T0" fmla="*/ 82 w 82"/>
                <a:gd name="T1" fmla="*/ 197 h 197"/>
                <a:gd name="T2" fmla="*/ 0 w 82"/>
                <a:gd name="T3" fmla="*/ 197 h 197"/>
                <a:gd name="T4" fmla="*/ 0 w 82"/>
                <a:gd name="T5" fmla="*/ 0 h 1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2" h="197">
                  <a:moveTo>
                    <a:pt x="82" y="197"/>
                  </a:moveTo>
                  <a:lnTo>
                    <a:pt x="0" y="197"/>
                  </a:lnTo>
                  <a:lnTo>
                    <a:pt x="0" y="0"/>
                  </a:lnTo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Line 51"/>
            <p:cNvSpPr>
              <a:spLocks noChangeShapeType="1"/>
            </p:cNvSpPr>
            <p:nvPr/>
          </p:nvSpPr>
          <p:spPr bwMode="auto">
            <a:xfrm>
              <a:off x="1340" y="3062"/>
              <a:ext cx="214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Freeform 52"/>
            <p:cNvSpPr>
              <a:spLocks/>
            </p:cNvSpPr>
            <p:nvPr/>
          </p:nvSpPr>
          <p:spPr bwMode="auto">
            <a:xfrm>
              <a:off x="1367" y="2530"/>
              <a:ext cx="204" cy="164"/>
            </a:xfrm>
            <a:custGeom>
              <a:avLst/>
              <a:gdLst>
                <a:gd name="T0" fmla="*/ 102 w 204"/>
                <a:gd name="T1" fmla="*/ 0 h 164"/>
                <a:gd name="T2" fmla="*/ 0 w 204"/>
                <a:gd name="T3" fmla="*/ 0 h 164"/>
                <a:gd name="T4" fmla="*/ 102 w 204"/>
                <a:gd name="T5" fmla="*/ 164 h 164"/>
                <a:gd name="T6" fmla="*/ 204 w 204"/>
                <a:gd name="T7" fmla="*/ 0 h 164"/>
                <a:gd name="T8" fmla="*/ 102 w 204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" h="164">
                  <a:moveTo>
                    <a:pt x="102" y="0"/>
                  </a:moveTo>
                  <a:lnTo>
                    <a:pt x="0" y="0"/>
                  </a:lnTo>
                  <a:lnTo>
                    <a:pt x="102" y="164"/>
                  </a:lnTo>
                  <a:lnTo>
                    <a:pt x="204" y="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4" name="Freeform 53"/>
            <p:cNvSpPr>
              <a:spLocks/>
            </p:cNvSpPr>
            <p:nvPr/>
          </p:nvSpPr>
          <p:spPr bwMode="auto">
            <a:xfrm>
              <a:off x="1367" y="2530"/>
              <a:ext cx="204" cy="164"/>
            </a:xfrm>
            <a:custGeom>
              <a:avLst/>
              <a:gdLst>
                <a:gd name="T0" fmla="*/ 102 w 204"/>
                <a:gd name="T1" fmla="*/ 0 h 164"/>
                <a:gd name="T2" fmla="*/ 0 w 204"/>
                <a:gd name="T3" fmla="*/ 0 h 164"/>
                <a:gd name="T4" fmla="*/ 102 w 204"/>
                <a:gd name="T5" fmla="*/ 164 h 164"/>
                <a:gd name="T6" fmla="*/ 204 w 204"/>
                <a:gd name="T7" fmla="*/ 0 h 164"/>
                <a:gd name="T8" fmla="*/ 102 w 204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" h="164">
                  <a:moveTo>
                    <a:pt x="102" y="0"/>
                  </a:moveTo>
                  <a:lnTo>
                    <a:pt x="0" y="0"/>
                  </a:lnTo>
                  <a:lnTo>
                    <a:pt x="102" y="164"/>
                  </a:lnTo>
                  <a:lnTo>
                    <a:pt x="204" y="0"/>
                  </a:lnTo>
                  <a:lnTo>
                    <a:pt x="102" y="0"/>
                  </a:lnTo>
                </a:path>
              </a:pathLst>
            </a:custGeom>
            <a:noFill/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5" name="Oval 54"/>
            <p:cNvSpPr>
              <a:spLocks noChangeArrowheads="1"/>
            </p:cNvSpPr>
            <p:nvPr/>
          </p:nvSpPr>
          <p:spPr bwMode="auto">
            <a:xfrm>
              <a:off x="1452" y="2694"/>
              <a:ext cx="37" cy="40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36" name="Oval 55"/>
            <p:cNvSpPr>
              <a:spLocks noChangeArrowheads="1"/>
            </p:cNvSpPr>
            <p:nvPr/>
          </p:nvSpPr>
          <p:spPr bwMode="auto">
            <a:xfrm>
              <a:off x="1089" y="2107"/>
              <a:ext cx="826" cy="125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37" name="Rectangle 56"/>
            <p:cNvSpPr>
              <a:spLocks noChangeArrowheads="1"/>
            </p:cNvSpPr>
            <p:nvPr/>
          </p:nvSpPr>
          <p:spPr bwMode="auto">
            <a:xfrm>
              <a:off x="1351" y="2143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US" altLang="tr-TR"/>
            </a:p>
          </p:txBody>
        </p:sp>
        <p:sp>
          <p:nvSpPr>
            <p:cNvPr id="38" name="Rectangle 57"/>
            <p:cNvSpPr>
              <a:spLocks noChangeArrowheads="1"/>
            </p:cNvSpPr>
            <p:nvPr/>
          </p:nvSpPr>
          <p:spPr bwMode="auto">
            <a:xfrm>
              <a:off x="1400" y="2143"/>
              <a:ext cx="2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US" altLang="tr-TR"/>
            </a:p>
          </p:txBody>
        </p:sp>
        <p:sp>
          <p:nvSpPr>
            <p:cNvPr id="39" name="Rectangle 58"/>
            <p:cNvSpPr>
              <a:spLocks noChangeArrowheads="1"/>
            </p:cNvSpPr>
            <p:nvPr/>
          </p:nvSpPr>
          <p:spPr bwMode="auto">
            <a:xfrm>
              <a:off x="1426" y="2143"/>
              <a:ext cx="8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bit</a:t>
              </a:r>
              <a:endParaRPr lang="en-US" altLang="tr-TR"/>
            </a:p>
          </p:txBody>
        </p:sp>
        <p:sp>
          <p:nvSpPr>
            <p:cNvPr id="40" name="Rectangle 59"/>
            <p:cNvSpPr>
              <a:spLocks noChangeArrowheads="1"/>
            </p:cNvSpPr>
            <p:nvPr/>
          </p:nvSpPr>
          <p:spPr bwMode="auto">
            <a:xfrm>
              <a:off x="1516" y="2143"/>
              <a:ext cx="2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US" altLang="tr-TR"/>
            </a:p>
          </p:txBody>
        </p:sp>
        <p:sp>
          <p:nvSpPr>
            <p:cNvPr id="41" name="Rectangle 60"/>
            <p:cNvSpPr>
              <a:spLocks noChangeArrowheads="1"/>
            </p:cNvSpPr>
            <p:nvPr/>
          </p:nvSpPr>
          <p:spPr bwMode="auto">
            <a:xfrm>
              <a:off x="1542" y="2143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US" altLang="tr-TR"/>
            </a:p>
          </p:txBody>
        </p:sp>
        <p:sp>
          <p:nvSpPr>
            <p:cNvPr id="42" name="Rectangle 61"/>
            <p:cNvSpPr>
              <a:spLocks noChangeArrowheads="1"/>
            </p:cNvSpPr>
            <p:nvPr/>
          </p:nvSpPr>
          <p:spPr bwMode="auto">
            <a:xfrm>
              <a:off x="1580" y="2143"/>
              <a:ext cx="2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US" altLang="tr-TR"/>
            </a:p>
          </p:txBody>
        </p:sp>
        <p:sp>
          <p:nvSpPr>
            <p:cNvPr id="43" name="Rectangle 62"/>
            <p:cNvSpPr>
              <a:spLocks noChangeArrowheads="1"/>
            </p:cNvSpPr>
            <p:nvPr/>
          </p:nvSpPr>
          <p:spPr bwMode="auto">
            <a:xfrm>
              <a:off x="1608" y="2143"/>
              <a:ext cx="4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y</a:t>
              </a:r>
              <a:endParaRPr lang="en-US" altLang="tr-TR"/>
            </a:p>
          </p:txBody>
        </p:sp>
        <p:sp>
          <p:nvSpPr>
            <p:cNvPr id="44" name="Rectangle 63"/>
            <p:cNvSpPr>
              <a:spLocks noChangeArrowheads="1"/>
            </p:cNvSpPr>
            <p:nvPr/>
          </p:nvSpPr>
          <p:spPr bwMode="auto">
            <a:xfrm>
              <a:off x="1397" y="2232"/>
              <a:ext cx="20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circuit</a:t>
              </a:r>
              <a:endParaRPr lang="en-US" altLang="tr-TR"/>
            </a:p>
          </p:txBody>
        </p:sp>
      </p:grpSp>
    </p:spTree>
    <p:extLst>
      <p:ext uri="{BB962C8B-B14F-4D97-AF65-F5344CB8AC3E}">
        <p14:creationId xmlns:p14="http://schemas.microsoft.com/office/powerpoint/2010/main" val="117387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Level Sensitive SR Latches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1219200"/>
            <a:ext cx="5419725" cy="248285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tr-TR" sz="2000" smtClean="0"/>
              <a:t>Add enable input “C” as shown</a:t>
            </a:r>
          </a:p>
          <a:p>
            <a:pPr lvl="1">
              <a:lnSpc>
                <a:spcPct val="90000"/>
              </a:lnSpc>
            </a:pPr>
            <a:r>
              <a:rPr lang="en-US" altLang="tr-TR" sz="1800" smtClean="0"/>
              <a:t>Only let S and R change when C=0</a:t>
            </a:r>
          </a:p>
          <a:p>
            <a:pPr lvl="2">
              <a:lnSpc>
                <a:spcPct val="90000"/>
              </a:lnSpc>
            </a:pPr>
            <a:r>
              <a:rPr lang="en-US" altLang="tr-TR" sz="1600" smtClean="0"/>
              <a:t>Enure circuit in front of SR never sets SR=11, except briefly due to path delays</a:t>
            </a:r>
          </a:p>
          <a:p>
            <a:pPr lvl="1">
              <a:lnSpc>
                <a:spcPct val="90000"/>
              </a:lnSpc>
            </a:pPr>
            <a:r>
              <a:rPr lang="en-US" altLang="tr-TR" sz="1800" smtClean="0"/>
              <a:t>Change C to 1 only after sufficient time for S and R to be stable</a:t>
            </a:r>
          </a:p>
          <a:p>
            <a:pPr lvl="1">
              <a:lnSpc>
                <a:spcPct val="90000"/>
              </a:lnSpc>
            </a:pPr>
            <a:r>
              <a:rPr lang="en-US" altLang="tr-TR" sz="1800" smtClean="0"/>
              <a:t>When C becomes 1, the stable S and R value passes through the two AND gates to the SR latch’s S1 R1 inputs. </a:t>
            </a:r>
          </a:p>
        </p:txBody>
      </p:sp>
      <p:grpSp>
        <p:nvGrpSpPr>
          <p:cNvPr id="6" name="Group 337"/>
          <p:cNvGrpSpPr>
            <a:grpSpLocks/>
          </p:cNvGrpSpPr>
          <p:nvPr/>
        </p:nvGrpSpPr>
        <p:grpSpPr bwMode="auto">
          <a:xfrm>
            <a:off x="5772150" y="1220788"/>
            <a:ext cx="3168650" cy="2114550"/>
            <a:chOff x="3636" y="769"/>
            <a:chExt cx="1996" cy="1332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743" y="769"/>
              <a:ext cx="1786" cy="1332"/>
            </a:xfrm>
            <a:prstGeom prst="rect">
              <a:avLst/>
            </a:prstGeom>
            <a:noFill/>
            <a:ln w="15875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5227" y="1221"/>
              <a:ext cx="222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5354" y="1201"/>
              <a:ext cx="44" cy="42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354" y="1787"/>
              <a:ext cx="44" cy="42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4044" y="1492"/>
              <a:ext cx="44" cy="42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5180" y="1201"/>
              <a:ext cx="44" cy="42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401" y="1882"/>
              <a:ext cx="498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5227" y="1807"/>
              <a:ext cx="40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5180" y="1784"/>
              <a:ext cx="44" cy="45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4648" y="1223"/>
              <a:ext cx="730" cy="510"/>
            </a:xfrm>
            <a:custGeom>
              <a:avLst/>
              <a:gdLst>
                <a:gd name="T0" fmla="*/ 730 w 840"/>
                <a:gd name="T1" fmla="*/ 0 h 618"/>
                <a:gd name="T2" fmla="*/ 730 w 840"/>
                <a:gd name="T3" fmla="*/ 193 h 618"/>
                <a:gd name="T4" fmla="*/ 0 w 840"/>
                <a:gd name="T5" fmla="*/ 387 h 618"/>
                <a:gd name="T6" fmla="*/ 0 w 840"/>
                <a:gd name="T7" fmla="*/ 510 h 618"/>
                <a:gd name="T8" fmla="*/ 251 w 840"/>
                <a:gd name="T9" fmla="*/ 510 h 6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0" h="618">
                  <a:moveTo>
                    <a:pt x="840" y="0"/>
                  </a:moveTo>
                  <a:lnTo>
                    <a:pt x="840" y="234"/>
                  </a:lnTo>
                  <a:lnTo>
                    <a:pt x="0" y="469"/>
                  </a:lnTo>
                  <a:lnTo>
                    <a:pt x="0" y="618"/>
                  </a:lnTo>
                  <a:lnTo>
                    <a:pt x="289" y="618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4648" y="1296"/>
              <a:ext cx="730" cy="505"/>
            </a:xfrm>
            <a:custGeom>
              <a:avLst/>
              <a:gdLst>
                <a:gd name="T0" fmla="*/ 251 w 840"/>
                <a:gd name="T1" fmla="*/ 0 h 612"/>
                <a:gd name="T2" fmla="*/ 0 w 840"/>
                <a:gd name="T3" fmla="*/ 0 h 612"/>
                <a:gd name="T4" fmla="*/ 0 w 840"/>
                <a:gd name="T5" fmla="*/ 120 h 612"/>
                <a:gd name="T6" fmla="*/ 730 w 840"/>
                <a:gd name="T7" fmla="*/ 311 h 612"/>
                <a:gd name="T8" fmla="*/ 730 w 840"/>
                <a:gd name="T9" fmla="*/ 505 h 6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0" h="612">
                  <a:moveTo>
                    <a:pt x="289" y="0"/>
                  </a:moveTo>
                  <a:lnTo>
                    <a:pt x="0" y="0"/>
                  </a:lnTo>
                  <a:lnTo>
                    <a:pt x="0" y="146"/>
                  </a:lnTo>
                  <a:lnTo>
                    <a:pt x="840" y="377"/>
                  </a:lnTo>
                  <a:lnTo>
                    <a:pt x="840" y="612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4645" y="1930"/>
              <a:ext cx="1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400">
                  <a:solidFill>
                    <a:srgbClr val="000000"/>
                  </a:solidFill>
                  <a:latin typeface="Arial" panose="020B0604020202020204" pitchFamily="34" charset="0"/>
                </a:rPr>
                <a:t>R1</a:t>
              </a:r>
              <a:endParaRPr lang="en-US" altLang="tr-TR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4645" y="1008"/>
              <a:ext cx="1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400">
                  <a:solidFill>
                    <a:srgbClr val="000000"/>
                  </a:solidFill>
                  <a:latin typeface="Arial" panose="020B0604020202020204" pitchFamily="34" charset="0"/>
                </a:rPr>
                <a:t>S1</a:t>
              </a:r>
              <a:endParaRPr lang="en-US" altLang="tr-TR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3774" y="949"/>
              <a:ext cx="7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4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US" altLang="tr-TR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3774" y="1393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4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/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774" y="1835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4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US" altLang="tr-TR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4032" y="818"/>
              <a:ext cx="11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400">
                  <a:solidFill>
                    <a:srgbClr val="000000"/>
                  </a:solidFill>
                  <a:latin typeface="Arial" panose="020B0604020202020204" pitchFamily="34" charset="0"/>
                </a:rPr>
                <a:t>Level-sensitive SR latch</a:t>
              </a:r>
              <a:endParaRPr lang="en-US" altLang="tr-TR"/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5425" y="1680"/>
              <a:ext cx="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4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>
              <a:off x="4533" y="1148"/>
              <a:ext cx="366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6" name="Line 32"/>
            <p:cNvSpPr>
              <a:spLocks noChangeShapeType="1"/>
            </p:cNvSpPr>
            <p:nvPr/>
          </p:nvSpPr>
          <p:spPr bwMode="auto">
            <a:xfrm>
              <a:off x="3636" y="1957"/>
              <a:ext cx="528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>
              <a:off x="3642" y="1515"/>
              <a:ext cx="42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" name="Line 34"/>
            <p:cNvSpPr>
              <a:spLocks noChangeShapeType="1"/>
            </p:cNvSpPr>
            <p:nvPr/>
          </p:nvSpPr>
          <p:spPr bwMode="auto">
            <a:xfrm flipH="1">
              <a:off x="3648" y="1069"/>
              <a:ext cx="516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9" name="Freeform 35"/>
            <p:cNvSpPr>
              <a:spLocks/>
            </p:cNvSpPr>
            <p:nvPr/>
          </p:nvSpPr>
          <p:spPr bwMode="auto">
            <a:xfrm>
              <a:off x="4067" y="1221"/>
              <a:ext cx="97" cy="586"/>
            </a:xfrm>
            <a:custGeom>
              <a:avLst/>
              <a:gdLst>
                <a:gd name="T0" fmla="*/ 97 w 112"/>
                <a:gd name="T1" fmla="*/ 586 h 710"/>
                <a:gd name="T2" fmla="*/ 0 w 112"/>
                <a:gd name="T3" fmla="*/ 586 h 710"/>
                <a:gd name="T4" fmla="*/ 0 w 112"/>
                <a:gd name="T5" fmla="*/ 31 h 710"/>
                <a:gd name="T6" fmla="*/ 0 w 112"/>
                <a:gd name="T7" fmla="*/ 0 h 710"/>
                <a:gd name="T8" fmla="*/ 97 w 112"/>
                <a:gd name="T9" fmla="*/ 0 h 7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" h="710">
                  <a:moveTo>
                    <a:pt x="112" y="710"/>
                  </a:moveTo>
                  <a:lnTo>
                    <a:pt x="0" y="710"/>
                  </a:lnTo>
                  <a:lnTo>
                    <a:pt x="0" y="37"/>
                  </a:lnTo>
                  <a:lnTo>
                    <a:pt x="0" y="0"/>
                  </a:lnTo>
                  <a:lnTo>
                    <a:pt x="112" y="0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0" name="Freeform 36"/>
            <p:cNvSpPr>
              <a:spLocks/>
            </p:cNvSpPr>
            <p:nvPr/>
          </p:nvSpPr>
          <p:spPr bwMode="auto">
            <a:xfrm>
              <a:off x="4859" y="1072"/>
              <a:ext cx="318" cy="300"/>
            </a:xfrm>
            <a:custGeom>
              <a:avLst/>
              <a:gdLst>
                <a:gd name="T0" fmla="*/ 318 w 108"/>
                <a:gd name="T1" fmla="*/ 151 h 107"/>
                <a:gd name="T2" fmla="*/ 0 w 108"/>
                <a:gd name="T3" fmla="*/ 300 h 107"/>
                <a:gd name="T4" fmla="*/ 47 w 108"/>
                <a:gd name="T5" fmla="*/ 151 h 107"/>
                <a:gd name="T6" fmla="*/ 47 w 108"/>
                <a:gd name="T7" fmla="*/ 149 h 107"/>
                <a:gd name="T8" fmla="*/ 0 w 108"/>
                <a:gd name="T9" fmla="*/ 0 h 107"/>
                <a:gd name="T10" fmla="*/ 318 w 108"/>
                <a:gd name="T11" fmla="*/ 151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07">
                  <a:moveTo>
                    <a:pt x="108" y="54"/>
                  </a:moveTo>
                  <a:cubicBezTo>
                    <a:pt x="108" y="54"/>
                    <a:pt x="82" y="107"/>
                    <a:pt x="0" y="107"/>
                  </a:cubicBezTo>
                  <a:cubicBezTo>
                    <a:pt x="0" y="107"/>
                    <a:pt x="16" y="101"/>
                    <a:pt x="16" y="54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6" y="6"/>
                    <a:pt x="0" y="0"/>
                    <a:pt x="0" y="0"/>
                  </a:cubicBezTo>
                  <a:cubicBezTo>
                    <a:pt x="82" y="0"/>
                    <a:pt x="108" y="54"/>
                    <a:pt x="108" y="54"/>
                  </a:cubicBezTo>
                  <a:close/>
                </a:path>
              </a:pathLst>
            </a:custGeom>
            <a:solidFill>
              <a:srgbClr val="FFFFFF"/>
            </a:solidFill>
            <a:ln w="15875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Freeform 37"/>
            <p:cNvSpPr>
              <a:spLocks/>
            </p:cNvSpPr>
            <p:nvPr/>
          </p:nvSpPr>
          <p:spPr bwMode="auto">
            <a:xfrm>
              <a:off x="4859" y="1658"/>
              <a:ext cx="318" cy="297"/>
            </a:xfrm>
            <a:custGeom>
              <a:avLst/>
              <a:gdLst>
                <a:gd name="T0" fmla="*/ 318 w 108"/>
                <a:gd name="T1" fmla="*/ 149 h 106"/>
                <a:gd name="T2" fmla="*/ 0 w 108"/>
                <a:gd name="T3" fmla="*/ 0 h 106"/>
                <a:gd name="T4" fmla="*/ 47 w 108"/>
                <a:gd name="T5" fmla="*/ 146 h 106"/>
                <a:gd name="T6" fmla="*/ 47 w 108"/>
                <a:gd name="T7" fmla="*/ 151 h 106"/>
                <a:gd name="T8" fmla="*/ 0 w 108"/>
                <a:gd name="T9" fmla="*/ 297 h 106"/>
                <a:gd name="T10" fmla="*/ 318 w 108"/>
                <a:gd name="T11" fmla="*/ 149 h 1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06">
                  <a:moveTo>
                    <a:pt x="108" y="53"/>
                  </a:moveTo>
                  <a:cubicBezTo>
                    <a:pt x="108" y="53"/>
                    <a:pt x="82" y="0"/>
                    <a:pt x="0" y="0"/>
                  </a:cubicBezTo>
                  <a:cubicBezTo>
                    <a:pt x="0" y="0"/>
                    <a:pt x="16" y="5"/>
                    <a:pt x="16" y="52"/>
                  </a:cubicBezTo>
                  <a:cubicBezTo>
                    <a:pt x="16" y="54"/>
                    <a:pt x="16" y="54"/>
                    <a:pt x="16" y="54"/>
                  </a:cubicBezTo>
                  <a:cubicBezTo>
                    <a:pt x="16" y="101"/>
                    <a:pt x="0" y="106"/>
                    <a:pt x="0" y="106"/>
                  </a:cubicBezTo>
                  <a:cubicBezTo>
                    <a:pt x="82" y="106"/>
                    <a:pt x="108" y="53"/>
                    <a:pt x="108" y="53"/>
                  </a:cubicBezTo>
                  <a:close/>
                </a:path>
              </a:pathLst>
            </a:custGeom>
            <a:solidFill>
              <a:srgbClr val="FFFFFF"/>
            </a:solidFill>
            <a:ln w="15875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Freeform 38"/>
            <p:cNvSpPr>
              <a:spLocks/>
            </p:cNvSpPr>
            <p:nvPr/>
          </p:nvSpPr>
          <p:spPr bwMode="auto">
            <a:xfrm>
              <a:off x="4164" y="1733"/>
              <a:ext cx="364" cy="300"/>
            </a:xfrm>
            <a:custGeom>
              <a:avLst/>
              <a:gdLst>
                <a:gd name="T0" fmla="*/ 0 w 123"/>
                <a:gd name="T1" fmla="*/ 300 h 107"/>
                <a:gd name="T2" fmla="*/ 204 w 123"/>
                <a:gd name="T3" fmla="*/ 300 h 107"/>
                <a:gd name="T4" fmla="*/ 364 w 123"/>
                <a:gd name="T5" fmla="*/ 149 h 107"/>
                <a:gd name="T6" fmla="*/ 204 w 123"/>
                <a:gd name="T7" fmla="*/ 0 h 107"/>
                <a:gd name="T8" fmla="*/ 0 w 123"/>
                <a:gd name="T9" fmla="*/ 0 h 107"/>
                <a:gd name="T10" fmla="*/ 0 w 123"/>
                <a:gd name="T11" fmla="*/ 30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3" h="107">
                  <a:moveTo>
                    <a:pt x="0" y="107"/>
                  </a:moveTo>
                  <a:cubicBezTo>
                    <a:pt x="69" y="107"/>
                    <a:pt x="69" y="107"/>
                    <a:pt x="69" y="107"/>
                  </a:cubicBezTo>
                  <a:cubicBezTo>
                    <a:pt x="99" y="107"/>
                    <a:pt x="123" y="83"/>
                    <a:pt x="123" y="53"/>
                  </a:cubicBezTo>
                  <a:cubicBezTo>
                    <a:pt x="123" y="24"/>
                    <a:pt x="99" y="0"/>
                    <a:pt x="6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7"/>
                  </a:lnTo>
                  <a:close/>
                </a:path>
              </a:pathLst>
            </a:custGeom>
            <a:solidFill>
              <a:srgbClr val="FFFFFF"/>
            </a:solidFill>
            <a:ln w="15875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Freeform 39"/>
            <p:cNvSpPr>
              <a:spLocks/>
            </p:cNvSpPr>
            <p:nvPr/>
          </p:nvSpPr>
          <p:spPr bwMode="auto">
            <a:xfrm>
              <a:off x="4164" y="997"/>
              <a:ext cx="364" cy="299"/>
            </a:xfrm>
            <a:custGeom>
              <a:avLst/>
              <a:gdLst>
                <a:gd name="T0" fmla="*/ 0 w 123"/>
                <a:gd name="T1" fmla="*/ 299 h 107"/>
                <a:gd name="T2" fmla="*/ 204 w 123"/>
                <a:gd name="T3" fmla="*/ 299 h 107"/>
                <a:gd name="T4" fmla="*/ 364 w 123"/>
                <a:gd name="T5" fmla="*/ 151 h 107"/>
                <a:gd name="T6" fmla="*/ 204 w 123"/>
                <a:gd name="T7" fmla="*/ 0 h 107"/>
                <a:gd name="T8" fmla="*/ 0 w 123"/>
                <a:gd name="T9" fmla="*/ 0 h 107"/>
                <a:gd name="T10" fmla="*/ 0 w 123"/>
                <a:gd name="T11" fmla="*/ 299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3" h="107">
                  <a:moveTo>
                    <a:pt x="0" y="107"/>
                  </a:moveTo>
                  <a:cubicBezTo>
                    <a:pt x="69" y="107"/>
                    <a:pt x="69" y="107"/>
                    <a:pt x="69" y="107"/>
                  </a:cubicBezTo>
                  <a:cubicBezTo>
                    <a:pt x="99" y="107"/>
                    <a:pt x="123" y="83"/>
                    <a:pt x="123" y="54"/>
                  </a:cubicBezTo>
                  <a:cubicBezTo>
                    <a:pt x="123" y="24"/>
                    <a:pt x="99" y="0"/>
                    <a:pt x="6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7"/>
                  </a:lnTo>
                  <a:close/>
                </a:path>
              </a:pathLst>
            </a:custGeom>
            <a:solidFill>
              <a:srgbClr val="FFFFFF"/>
            </a:solidFill>
            <a:ln w="15875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34" name="Group 332"/>
          <p:cNvGrpSpPr>
            <a:grpSpLocks/>
          </p:cNvGrpSpPr>
          <p:nvPr/>
        </p:nvGrpSpPr>
        <p:grpSpPr bwMode="auto">
          <a:xfrm>
            <a:off x="4533900" y="3667125"/>
            <a:ext cx="2324100" cy="1173163"/>
            <a:chOff x="2856" y="2310"/>
            <a:chExt cx="1464" cy="739"/>
          </a:xfrm>
        </p:grpSpPr>
        <p:sp>
          <p:nvSpPr>
            <p:cNvPr id="35" name="Text Box 44"/>
            <p:cNvSpPr txBox="1">
              <a:spLocks noChangeArrowheads="1"/>
            </p:cNvSpPr>
            <p:nvPr/>
          </p:nvSpPr>
          <p:spPr bwMode="auto">
            <a:xfrm>
              <a:off x="2856" y="2310"/>
              <a:ext cx="14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 i="1">
                  <a:latin typeface="Arial" panose="020B0604020202020204" pitchFamily="34" charset="0"/>
                </a:rPr>
                <a:t>Though SR=11 briefly...</a:t>
              </a:r>
            </a:p>
          </p:txBody>
        </p:sp>
        <p:sp>
          <p:nvSpPr>
            <p:cNvPr id="36" name="Oval 43"/>
            <p:cNvSpPr>
              <a:spLocks noChangeArrowheads="1"/>
            </p:cNvSpPr>
            <p:nvPr/>
          </p:nvSpPr>
          <p:spPr bwMode="auto">
            <a:xfrm>
              <a:off x="2965" y="2455"/>
              <a:ext cx="265" cy="594"/>
            </a:xfrm>
            <a:prstGeom prst="ellipse">
              <a:avLst/>
            </a:prstGeom>
            <a:noFill/>
            <a:ln w="158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37" name="Group 333"/>
          <p:cNvGrpSpPr>
            <a:grpSpLocks/>
          </p:cNvGrpSpPr>
          <p:nvPr/>
        </p:nvGrpSpPr>
        <p:grpSpPr bwMode="auto">
          <a:xfrm>
            <a:off x="4552950" y="5146675"/>
            <a:ext cx="2095500" cy="1289050"/>
            <a:chOff x="2868" y="3242"/>
            <a:chExt cx="1320" cy="812"/>
          </a:xfrm>
        </p:grpSpPr>
        <p:sp>
          <p:nvSpPr>
            <p:cNvPr id="38" name="Text Box 45"/>
            <p:cNvSpPr txBox="1">
              <a:spLocks noChangeArrowheads="1"/>
            </p:cNvSpPr>
            <p:nvPr/>
          </p:nvSpPr>
          <p:spPr bwMode="auto">
            <a:xfrm>
              <a:off x="2868" y="3823"/>
              <a:ext cx="13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800" i="1">
                  <a:latin typeface="Arial" panose="020B0604020202020204" pitchFamily="34" charset="0"/>
                </a:rPr>
                <a:t>...S1R1 never = 11</a:t>
              </a:r>
            </a:p>
          </p:txBody>
        </p:sp>
        <p:sp>
          <p:nvSpPr>
            <p:cNvPr id="39" name="Oval 46"/>
            <p:cNvSpPr>
              <a:spLocks noChangeArrowheads="1"/>
            </p:cNvSpPr>
            <p:nvPr/>
          </p:nvSpPr>
          <p:spPr bwMode="auto">
            <a:xfrm>
              <a:off x="3221" y="3242"/>
              <a:ext cx="265" cy="594"/>
            </a:xfrm>
            <a:prstGeom prst="ellipse">
              <a:avLst/>
            </a:prstGeom>
            <a:noFill/>
            <a:ln w="158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40" name="Group 257"/>
          <p:cNvGrpSpPr>
            <a:grpSpLocks/>
          </p:cNvGrpSpPr>
          <p:nvPr/>
        </p:nvGrpSpPr>
        <p:grpSpPr bwMode="auto">
          <a:xfrm>
            <a:off x="7456488" y="3487738"/>
            <a:ext cx="1439862" cy="817562"/>
            <a:chOff x="4697" y="2197"/>
            <a:chExt cx="907" cy="515"/>
          </a:xfrm>
        </p:grpSpPr>
        <p:sp>
          <p:nvSpPr>
            <p:cNvPr id="41" name="Rectangle 243"/>
            <p:cNvSpPr>
              <a:spLocks noChangeArrowheads="1"/>
            </p:cNvSpPr>
            <p:nvPr/>
          </p:nvSpPr>
          <p:spPr bwMode="auto">
            <a:xfrm>
              <a:off x="4697" y="2197"/>
              <a:ext cx="907" cy="515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2" name="Rectangle 244"/>
            <p:cNvSpPr>
              <a:spLocks noChangeArrowheads="1"/>
            </p:cNvSpPr>
            <p:nvPr/>
          </p:nvSpPr>
          <p:spPr bwMode="auto">
            <a:xfrm>
              <a:off x="5024" y="2268"/>
              <a:ext cx="8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9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US" altLang="tr-TR"/>
            </a:p>
          </p:txBody>
        </p:sp>
        <p:sp>
          <p:nvSpPr>
            <p:cNvPr id="43" name="Rectangle 245"/>
            <p:cNvSpPr>
              <a:spLocks noChangeArrowheads="1"/>
            </p:cNvSpPr>
            <p:nvPr/>
          </p:nvSpPr>
          <p:spPr bwMode="auto">
            <a:xfrm>
              <a:off x="5024" y="2410"/>
              <a:ext cx="94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/>
            </a:p>
          </p:txBody>
        </p:sp>
        <p:sp>
          <p:nvSpPr>
            <p:cNvPr id="44" name="Rectangle 246"/>
            <p:cNvSpPr>
              <a:spLocks noChangeArrowheads="1"/>
            </p:cNvSpPr>
            <p:nvPr/>
          </p:nvSpPr>
          <p:spPr bwMode="auto">
            <a:xfrm>
              <a:off x="5222" y="2337"/>
              <a:ext cx="97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45" name="Rectangle 247"/>
            <p:cNvSpPr>
              <a:spLocks noChangeArrowheads="1"/>
            </p:cNvSpPr>
            <p:nvPr/>
          </p:nvSpPr>
          <p:spPr bwMode="auto">
            <a:xfrm>
              <a:off x="5275" y="2337"/>
              <a:ext cx="54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’</a:t>
              </a:r>
              <a:endParaRPr lang="en-US" altLang="tr-TR"/>
            </a:p>
          </p:txBody>
        </p:sp>
        <p:sp>
          <p:nvSpPr>
            <p:cNvPr id="46" name="Rectangle 248"/>
            <p:cNvSpPr>
              <a:spLocks noChangeArrowheads="1"/>
            </p:cNvSpPr>
            <p:nvPr/>
          </p:nvSpPr>
          <p:spPr bwMode="auto">
            <a:xfrm>
              <a:off x="5232" y="2490"/>
              <a:ext cx="9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47" name="Rectangle 249"/>
            <p:cNvSpPr>
              <a:spLocks noChangeArrowheads="1"/>
            </p:cNvSpPr>
            <p:nvPr/>
          </p:nvSpPr>
          <p:spPr bwMode="auto">
            <a:xfrm>
              <a:off x="5024" y="2561"/>
              <a:ext cx="94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US" altLang="tr-TR"/>
            </a:p>
          </p:txBody>
        </p:sp>
        <p:sp>
          <p:nvSpPr>
            <p:cNvPr id="48" name="Line 250"/>
            <p:cNvSpPr>
              <a:spLocks noChangeShapeType="1"/>
            </p:cNvSpPr>
            <p:nvPr/>
          </p:nvSpPr>
          <p:spPr bwMode="auto">
            <a:xfrm>
              <a:off x="5325" y="2377"/>
              <a:ext cx="114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" name="Line 251"/>
            <p:cNvSpPr>
              <a:spLocks noChangeShapeType="1"/>
            </p:cNvSpPr>
            <p:nvPr/>
          </p:nvSpPr>
          <p:spPr bwMode="auto">
            <a:xfrm>
              <a:off x="4860" y="2455"/>
              <a:ext cx="13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0" name="Line 252"/>
            <p:cNvSpPr>
              <a:spLocks noChangeShapeType="1"/>
            </p:cNvSpPr>
            <p:nvPr/>
          </p:nvSpPr>
          <p:spPr bwMode="auto">
            <a:xfrm>
              <a:off x="5302" y="2530"/>
              <a:ext cx="13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" name="Line 253"/>
            <p:cNvSpPr>
              <a:spLocks noChangeShapeType="1"/>
            </p:cNvSpPr>
            <p:nvPr/>
          </p:nvSpPr>
          <p:spPr bwMode="auto">
            <a:xfrm>
              <a:off x="4867" y="2606"/>
              <a:ext cx="13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2" name="Line 254"/>
            <p:cNvSpPr>
              <a:spLocks noChangeShapeType="1"/>
            </p:cNvSpPr>
            <p:nvPr/>
          </p:nvSpPr>
          <p:spPr bwMode="auto">
            <a:xfrm>
              <a:off x="4860" y="2299"/>
              <a:ext cx="13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3" name="Rectangle 255"/>
            <p:cNvSpPr>
              <a:spLocks noChangeArrowheads="1"/>
            </p:cNvSpPr>
            <p:nvPr/>
          </p:nvSpPr>
          <p:spPr bwMode="auto">
            <a:xfrm>
              <a:off x="4999" y="2223"/>
              <a:ext cx="303" cy="463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54" name="Oval 256"/>
            <p:cNvSpPr>
              <a:spLocks noChangeArrowheads="1"/>
            </p:cNvSpPr>
            <p:nvPr/>
          </p:nvSpPr>
          <p:spPr bwMode="auto">
            <a:xfrm>
              <a:off x="5304" y="2360"/>
              <a:ext cx="38" cy="35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55" name="Text Box 259"/>
          <p:cNvSpPr txBox="1">
            <a:spLocks noChangeArrowheads="1"/>
          </p:cNvSpPr>
          <p:nvPr/>
        </p:nvSpPr>
        <p:spPr bwMode="auto">
          <a:xfrm>
            <a:off x="7315200" y="4324350"/>
            <a:ext cx="15875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400">
                <a:latin typeface="Arial" panose="020B0604020202020204" pitchFamily="34" charset="0"/>
              </a:rPr>
              <a:t>Level-sensitive SR latch symbol</a:t>
            </a:r>
          </a:p>
        </p:txBody>
      </p:sp>
      <p:sp>
        <p:nvSpPr>
          <p:cNvPr id="56" name="Rectangle 286"/>
          <p:cNvSpPr>
            <a:spLocks noChangeArrowheads="1"/>
          </p:cNvSpPr>
          <p:nvPr/>
        </p:nvSpPr>
        <p:spPr bwMode="auto">
          <a:xfrm>
            <a:off x="1439863" y="3763963"/>
            <a:ext cx="2252662" cy="2092325"/>
          </a:xfrm>
          <a:prstGeom prst="rect">
            <a:avLst/>
          </a:prstGeom>
          <a:noFill/>
          <a:ln w="11113">
            <a:solidFill>
              <a:srgbClr val="0078C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7" name="Line 287"/>
          <p:cNvSpPr>
            <a:spLocks noChangeShapeType="1"/>
          </p:cNvSpPr>
          <p:nvPr/>
        </p:nvSpPr>
        <p:spPr bwMode="auto">
          <a:xfrm>
            <a:off x="3287713" y="4473575"/>
            <a:ext cx="296862" cy="1588"/>
          </a:xfrm>
          <a:prstGeom prst="line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8" name="Oval 288"/>
          <p:cNvSpPr>
            <a:spLocks noChangeArrowheads="1"/>
          </p:cNvSpPr>
          <p:nvPr/>
        </p:nvSpPr>
        <p:spPr bwMode="auto">
          <a:xfrm>
            <a:off x="3457575" y="4441825"/>
            <a:ext cx="60325" cy="66675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9" name="Oval 289"/>
          <p:cNvSpPr>
            <a:spLocks noChangeArrowheads="1"/>
          </p:cNvSpPr>
          <p:nvPr/>
        </p:nvSpPr>
        <p:spPr bwMode="auto">
          <a:xfrm>
            <a:off x="3457575" y="5362575"/>
            <a:ext cx="60325" cy="66675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0" name="Oval 290"/>
          <p:cNvSpPr>
            <a:spLocks noChangeArrowheads="1"/>
          </p:cNvSpPr>
          <p:nvPr/>
        </p:nvSpPr>
        <p:spPr bwMode="auto">
          <a:xfrm>
            <a:off x="1697038" y="4900613"/>
            <a:ext cx="60325" cy="65087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1" name="Oval 291"/>
          <p:cNvSpPr>
            <a:spLocks noChangeArrowheads="1"/>
          </p:cNvSpPr>
          <p:nvPr/>
        </p:nvSpPr>
        <p:spPr bwMode="auto">
          <a:xfrm>
            <a:off x="642938" y="4203700"/>
            <a:ext cx="58737" cy="66675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2" name="Oval 292"/>
          <p:cNvSpPr>
            <a:spLocks noChangeArrowheads="1"/>
          </p:cNvSpPr>
          <p:nvPr/>
        </p:nvSpPr>
        <p:spPr bwMode="auto">
          <a:xfrm>
            <a:off x="3224213" y="4441825"/>
            <a:ext cx="58737" cy="66675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78C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3" name="Line 293"/>
          <p:cNvSpPr>
            <a:spLocks noChangeShapeType="1"/>
          </p:cNvSpPr>
          <p:nvPr/>
        </p:nvSpPr>
        <p:spPr bwMode="auto">
          <a:xfrm>
            <a:off x="2178050" y="5511800"/>
            <a:ext cx="669925" cy="1588"/>
          </a:xfrm>
          <a:prstGeom prst="line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4" name="Line 294"/>
          <p:cNvSpPr>
            <a:spLocks noChangeShapeType="1"/>
          </p:cNvSpPr>
          <p:nvPr/>
        </p:nvSpPr>
        <p:spPr bwMode="auto">
          <a:xfrm>
            <a:off x="3287713" y="5394325"/>
            <a:ext cx="492125" cy="1588"/>
          </a:xfrm>
          <a:prstGeom prst="line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5" name="Oval 295"/>
          <p:cNvSpPr>
            <a:spLocks noChangeArrowheads="1"/>
          </p:cNvSpPr>
          <p:nvPr/>
        </p:nvSpPr>
        <p:spPr bwMode="auto">
          <a:xfrm>
            <a:off x="3224213" y="5357813"/>
            <a:ext cx="58737" cy="71437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78C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6" name="Freeform 296"/>
          <p:cNvSpPr>
            <a:spLocks/>
          </p:cNvSpPr>
          <p:nvPr/>
        </p:nvSpPr>
        <p:spPr bwMode="auto">
          <a:xfrm>
            <a:off x="2509838" y="4476750"/>
            <a:ext cx="979487" cy="801688"/>
          </a:xfrm>
          <a:custGeom>
            <a:avLst/>
            <a:gdLst>
              <a:gd name="T0" fmla="*/ 979487 w 617"/>
              <a:gd name="T1" fmla="*/ 0 h 505"/>
              <a:gd name="T2" fmla="*/ 979487 w 617"/>
              <a:gd name="T3" fmla="*/ 304800 h 505"/>
              <a:gd name="T4" fmla="*/ 0 w 617"/>
              <a:gd name="T5" fmla="*/ 608013 h 505"/>
              <a:gd name="T6" fmla="*/ 0 w 617"/>
              <a:gd name="T7" fmla="*/ 801688 h 505"/>
              <a:gd name="T8" fmla="*/ 338137 w 617"/>
              <a:gd name="T9" fmla="*/ 801688 h 5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17" h="505">
                <a:moveTo>
                  <a:pt x="617" y="0"/>
                </a:moveTo>
                <a:lnTo>
                  <a:pt x="617" y="192"/>
                </a:lnTo>
                <a:lnTo>
                  <a:pt x="0" y="383"/>
                </a:lnTo>
                <a:lnTo>
                  <a:pt x="0" y="505"/>
                </a:lnTo>
                <a:lnTo>
                  <a:pt x="213" y="505"/>
                </a:ln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7" name="Freeform 297"/>
          <p:cNvSpPr>
            <a:spLocks/>
          </p:cNvSpPr>
          <p:nvPr/>
        </p:nvSpPr>
        <p:spPr bwMode="auto">
          <a:xfrm>
            <a:off x="2509838" y="4592638"/>
            <a:ext cx="979487" cy="792162"/>
          </a:xfrm>
          <a:custGeom>
            <a:avLst/>
            <a:gdLst>
              <a:gd name="T0" fmla="*/ 338137 w 617"/>
              <a:gd name="T1" fmla="*/ 0 h 499"/>
              <a:gd name="T2" fmla="*/ 0 w 617"/>
              <a:gd name="T3" fmla="*/ 0 h 499"/>
              <a:gd name="T4" fmla="*/ 0 w 617"/>
              <a:gd name="T5" fmla="*/ 188912 h 499"/>
              <a:gd name="T6" fmla="*/ 979487 w 617"/>
              <a:gd name="T7" fmla="*/ 488950 h 499"/>
              <a:gd name="T8" fmla="*/ 979487 w 617"/>
              <a:gd name="T9" fmla="*/ 792162 h 4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17" h="499">
                <a:moveTo>
                  <a:pt x="213" y="0"/>
                </a:moveTo>
                <a:lnTo>
                  <a:pt x="0" y="0"/>
                </a:lnTo>
                <a:lnTo>
                  <a:pt x="0" y="119"/>
                </a:lnTo>
                <a:lnTo>
                  <a:pt x="617" y="308"/>
                </a:lnTo>
                <a:lnTo>
                  <a:pt x="617" y="499"/>
                </a:ln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" name="Rectangle 298"/>
          <p:cNvSpPr>
            <a:spLocks noChangeArrowheads="1"/>
          </p:cNvSpPr>
          <p:nvPr/>
        </p:nvSpPr>
        <p:spPr bwMode="auto">
          <a:xfrm>
            <a:off x="2508250" y="5527675"/>
            <a:ext cx="17938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R1</a:t>
            </a:r>
            <a:endParaRPr lang="en-US" altLang="tr-TR"/>
          </a:p>
        </p:txBody>
      </p:sp>
      <p:sp>
        <p:nvSpPr>
          <p:cNvPr id="69" name="Rectangle 299"/>
          <p:cNvSpPr>
            <a:spLocks noChangeArrowheads="1"/>
          </p:cNvSpPr>
          <p:nvPr/>
        </p:nvSpPr>
        <p:spPr bwMode="auto">
          <a:xfrm>
            <a:off x="2508250" y="4197350"/>
            <a:ext cx="1714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S1</a:t>
            </a:r>
            <a:endParaRPr lang="en-US" altLang="tr-TR"/>
          </a:p>
        </p:txBody>
      </p:sp>
      <p:sp>
        <p:nvSpPr>
          <p:cNvPr id="70" name="Rectangle 300"/>
          <p:cNvSpPr>
            <a:spLocks noChangeArrowheads="1"/>
          </p:cNvSpPr>
          <p:nvPr/>
        </p:nvSpPr>
        <p:spPr bwMode="auto">
          <a:xfrm>
            <a:off x="1482725" y="4064000"/>
            <a:ext cx="9366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endParaRPr lang="en-US" altLang="tr-TR"/>
          </a:p>
        </p:txBody>
      </p:sp>
      <p:sp>
        <p:nvSpPr>
          <p:cNvPr id="71" name="Rectangle 301"/>
          <p:cNvSpPr>
            <a:spLocks noChangeArrowheads="1"/>
          </p:cNvSpPr>
          <p:nvPr/>
        </p:nvSpPr>
        <p:spPr bwMode="auto">
          <a:xfrm>
            <a:off x="400050" y="4159250"/>
            <a:ext cx="9366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en-US" altLang="tr-TR"/>
          </a:p>
        </p:txBody>
      </p:sp>
      <p:sp>
        <p:nvSpPr>
          <p:cNvPr id="72" name="Rectangle 302"/>
          <p:cNvSpPr>
            <a:spLocks noChangeArrowheads="1"/>
          </p:cNvSpPr>
          <p:nvPr/>
        </p:nvSpPr>
        <p:spPr bwMode="auto">
          <a:xfrm>
            <a:off x="403225" y="5676900"/>
            <a:ext cx="9366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endParaRPr lang="en-US" altLang="tr-TR"/>
          </a:p>
        </p:txBody>
      </p:sp>
      <p:sp>
        <p:nvSpPr>
          <p:cNvPr id="73" name="Rectangle 303"/>
          <p:cNvSpPr>
            <a:spLocks noChangeArrowheads="1"/>
          </p:cNvSpPr>
          <p:nvPr/>
        </p:nvSpPr>
        <p:spPr bwMode="auto">
          <a:xfrm>
            <a:off x="1482725" y="4760913"/>
            <a:ext cx="1016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en-US" altLang="tr-TR"/>
          </a:p>
        </p:txBody>
      </p:sp>
      <p:sp>
        <p:nvSpPr>
          <p:cNvPr id="74" name="Rectangle 304"/>
          <p:cNvSpPr>
            <a:spLocks noChangeArrowheads="1"/>
          </p:cNvSpPr>
          <p:nvPr/>
        </p:nvSpPr>
        <p:spPr bwMode="auto">
          <a:xfrm>
            <a:off x="1082675" y="4856163"/>
            <a:ext cx="2032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Clk</a:t>
            </a:r>
            <a:endParaRPr lang="en-US" altLang="tr-TR"/>
          </a:p>
        </p:txBody>
      </p:sp>
      <p:sp>
        <p:nvSpPr>
          <p:cNvPr id="75" name="Rectangle 305"/>
          <p:cNvSpPr>
            <a:spLocks noChangeArrowheads="1"/>
          </p:cNvSpPr>
          <p:nvPr/>
        </p:nvSpPr>
        <p:spPr bwMode="auto">
          <a:xfrm>
            <a:off x="1482725" y="5456238"/>
            <a:ext cx="1016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endParaRPr lang="en-US" altLang="tr-TR"/>
          </a:p>
        </p:txBody>
      </p:sp>
      <p:sp>
        <p:nvSpPr>
          <p:cNvPr id="76" name="Rectangle 306"/>
          <p:cNvSpPr>
            <a:spLocks noChangeArrowheads="1"/>
          </p:cNvSpPr>
          <p:nvPr/>
        </p:nvSpPr>
        <p:spPr bwMode="auto">
          <a:xfrm>
            <a:off x="1752600" y="3838575"/>
            <a:ext cx="14922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Level-sensitive SR latch</a:t>
            </a:r>
            <a:endParaRPr lang="en-US" altLang="tr-TR"/>
          </a:p>
        </p:txBody>
      </p:sp>
      <p:sp>
        <p:nvSpPr>
          <p:cNvPr id="77" name="Rectangle 315"/>
          <p:cNvSpPr>
            <a:spLocks noChangeArrowheads="1"/>
          </p:cNvSpPr>
          <p:nvPr/>
        </p:nvSpPr>
        <p:spPr bwMode="auto">
          <a:xfrm>
            <a:off x="3554413" y="5227638"/>
            <a:ext cx="1079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endParaRPr lang="en-US" altLang="tr-TR"/>
          </a:p>
        </p:txBody>
      </p:sp>
      <p:sp>
        <p:nvSpPr>
          <p:cNvPr id="78" name="Line 316"/>
          <p:cNvSpPr>
            <a:spLocks noChangeShapeType="1"/>
          </p:cNvSpPr>
          <p:nvPr/>
        </p:nvSpPr>
        <p:spPr bwMode="auto">
          <a:xfrm>
            <a:off x="2355850" y="4357688"/>
            <a:ext cx="492125" cy="1587"/>
          </a:xfrm>
          <a:prstGeom prst="line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9" name="Line 317"/>
          <p:cNvSpPr>
            <a:spLocks noChangeShapeType="1"/>
          </p:cNvSpPr>
          <p:nvPr/>
        </p:nvSpPr>
        <p:spPr bwMode="auto">
          <a:xfrm>
            <a:off x="1296988" y="5630863"/>
            <a:ext cx="563562" cy="1587"/>
          </a:xfrm>
          <a:prstGeom prst="line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0" name="Line 318"/>
          <p:cNvSpPr>
            <a:spLocks noChangeShapeType="1"/>
          </p:cNvSpPr>
          <p:nvPr/>
        </p:nvSpPr>
        <p:spPr bwMode="auto">
          <a:xfrm>
            <a:off x="1304925" y="4935538"/>
            <a:ext cx="423863" cy="1587"/>
          </a:xfrm>
          <a:prstGeom prst="line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1" name="Line 319"/>
          <p:cNvSpPr>
            <a:spLocks noChangeShapeType="1"/>
          </p:cNvSpPr>
          <p:nvPr/>
        </p:nvSpPr>
        <p:spPr bwMode="auto">
          <a:xfrm flipH="1">
            <a:off x="504825" y="4235450"/>
            <a:ext cx="1355725" cy="1588"/>
          </a:xfrm>
          <a:prstGeom prst="line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" name="Freeform 320"/>
          <p:cNvSpPr>
            <a:spLocks/>
          </p:cNvSpPr>
          <p:nvPr/>
        </p:nvSpPr>
        <p:spPr bwMode="auto">
          <a:xfrm>
            <a:off x="1728788" y="4473575"/>
            <a:ext cx="131762" cy="920750"/>
          </a:xfrm>
          <a:custGeom>
            <a:avLst/>
            <a:gdLst>
              <a:gd name="T0" fmla="*/ 131762 w 83"/>
              <a:gd name="T1" fmla="*/ 920750 h 580"/>
              <a:gd name="T2" fmla="*/ 0 w 83"/>
              <a:gd name="T3" fmla="*/ 920750 h 580"/>
              <a:gd name="T4" fmla="*/ 0 w 83"/>
              <a:gd name="T5" fmla="*/ 47625 h 580"/>
              <a:gd name="T6" fmla="*/ 0 w 83"/>
              <a:gd name="T7" fmla="*/ 0 h 580"/>
              <a:gd name="T8" fmla="*/ 131762 w 83"/>
              <a:gd name="T9" fmla="*/ 0 h 5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3" h="580">
                <a:moveTo>
                  <a:pt x="83" y="580"/>
                </a:moveTo>
                <a:lnTo>
                  <a:pt x="0" y="580"/>
                </a:lnTo>
                <a:lnTo>
                  <a:pt x="0" y="30"/>
                </a:lnTo>
                <a:lnTo>
                  <a:pt x="0" y="0"/>
                </a:lnTo>
                <a:lnTo>
                  <a:pt x="83" y="0"/>
                </a:ln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3" name="Freeform 321"/>
          <p:cNvSpPr>
            <a:spLocks/>
          </p:cNvSpPr>
          <p:nvPr/>
        </p:nvSpPr>
        <p:spPr bwMode="auto">
          <a:xfrm>
            <a:off x="2792413" y="4240213"/>
            <a:ext cx="427037" cy="469900"/>
          </a:xfrm>
          <a:custGeom>
            <a:avLst/>
            <a:gdLst>
              <a:gd name="T0" fmla="*/ 427037 w 108"/>
              <a:gd name="T1" fmla="*/ 237146 h 107"/>
              <a:gd name="T2" fmla="*/ 0 w 108"/>
              <a:gd name="T3" fmla="*/ 469900 h 107"/>
              <a:gd name="T4" fmla="*/ 63265 w 108"/>
              <a:gd name="T5" fmla="*/ 237146 h 107"/>
              <a:gd name="T6" fmla="*/ 63265 w 108"/>
              <a:gd name="T7" fmla="*/ 232754 h 107"/>
              <a:gd name="T8" fmla="*/ 0 w 108"/>
              <a:gd name="T9" fmla="*/ 0 h 107"/>
              <a:gd name="T10" fmla="*/ 427037 w 108"/>
              <a:gd name="T11" fmla="*/ 237146 h 1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8" h="107">
                <a:moveTo>
                  <a:pt x="108" y="54"/>
                </a:moveTo>
                <a:cubicBezTo>
                  <a:pt x="108" y="54"/>
                  <a:pt x="82" y="107"/>
                  <a:pt x="0" y="107"/>
                </a:cubicBezTo>
                <a:cubicBezTo>
                  <a:pt x="0" y="107"/>
                  <a:pt x="16" y="101"/>
                  <a:pt x="16" y="54"/>
                </a:cubicBezTo>
                <a:cubicBezTo>
                  <a:pt x="16" y="53"/>
                  <a:pt x="16" y="53"/>
                  <a:pt x="16" y="53"/>
                </a:cubicBezTo>
                <a:cubicBezTo>
                  <a:pt x="16" y="6"/>
                  <a:pt x="0" y="0"/>
                  <a:pt x="0" y="0"/>
                </a:cubicBezTo>
                <a:cubicBezTo>
                  <a:pt x="82" y="0"/>
                  <a:pt x="108" y="54"/>
                  <a:pt x="108" y="54"/>
                </a:cubicBezTo>
                <a:close/>
              </a:path>
            </a:pathLst>
          </a:custGeom>
          <a:solidFill>
            <a:srgbClr val="FFFFFF"/>
          </a:solidFill>
          <a:ln w="11113" cap="flat">
            <a:solidFill>
              <a:srgbClr val="0078C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4" name="Freeform 322"/>
          <p:cNvSpPr>
            <a:spLocks/>
          </p:cNvSpPr>
          <p:nvPr/>
        </p:nvSpPr>
        <p:spPr bwMode="auto">
          <a:xfrm>
            <a:off x="2792413" y="5159375"/>
            <a:ext cx="427037" cy="468313"/>
          </a:xfrm>
          <a:custGeom>
            <a:avLst/>
            <a:gdLst>
              <a:gd name="T0" fmla="*/ 427037 w 108"/>
              <a:gd name="T1" fmla="*/ 234157 h 106"/>
              <a:gd name="T2" fmla="*/ 0 w 108"/>
              <a:gd name="T3" fmla="*/ 0 h 106"/>
              <a:gd name="T4" fmla="*/ 63265 w 108"/>
              <a:gd name="T5" fmla="*/ 229738 h 106"/>
              <a:gd name="T6" fmla="*/ 63265 w 108"/>
              <a:gd name="T7" fmla="*/ 238575 h 106"/>
              <a:gd name="T8" fmla="*/ 0 w 108"/>
              <a:gd name="T9" fmla="*/ 468313 h 106"/>
              <a:gd name="T10" fmla="*/ 427037 w 108"/>
              <a:gd name="T11" fmla="*/ 234157 h 1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8" h="106">
                <a:moveTo>
                  <a:pt x="108" y="53"/>
                </a:moveTo>
                <a:cubicBezTo>
                  <a:pt x="108" y="53"/>
                  <a:pt x="82" y="0"/>
                  <a:pt x="0" y="0"/>
                </a:cubicBezTo>
                <a:cubicBezTo>
                  <a:pt x="0" y="0"/>
                  <a:pt x="16" y="5"/>
                  <a:pt x="16" y="52"/>
                </a:cubicBezTo>
                <a:cubicBezTo>
                  <a:pt x="16" y="54"/>
                  <a:pt x="16" y="54"/>
                  <a:pt x="16" y="54"/>
                </a:cubicBezTo>
                <a:cubicBezTo>
                  <a:pt x="16" y="101"/>
                  <a:pt x="0" y="106"/>
                  <a:pt x="0" y="106"/>
                </a:cubicBezTo>
                <a:cubicBezTo>
                  <a:pt x="82" y="106"/>
                  <a:pt x="108" y="53"/>
                  <a:pt x="108" y="53"/>
                </a:cubicBezTo>
                <a:close/>
              </a:path>
            </a:pathLst>
          </a:custGeom>
          <a:solidFill>
            <a:srgbClr val="FFFFFF"/>
          </a:solidFill>
          <a:ln w="11113" cap="flat">
            <a:solidFill>
              <a:srgbClr val="0078C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5" name="Freeform 323"/>
          <p:cNvSpPr>
            <a:spLocks/>
          </p:cNvSpPr>
          <p:nvPr/>
        </p:nvSpPr>
        <p:spPr bwMode="auto">
          <a:xfrm>
            <a:off x="1860550" y="5278438"/>
            <a:ext cx="487363" cy="471487"/>
          </a:xfrm>
          <a:custGeom>
            <a:avLst/>
            <a:gdLst>
              <a:gd name="T0" fmla="*/ 0 w 123"/>
              <a:gd name="T1" fmla="*/ 471487 h 107"/>
              <a:gd name="T2" fmla="*/ 273399 w 123"/>
              <a:gd name="T3" fmla="*/ 471487 h 107"/>
              <a:gd name="T4" fmla="*/ 487363 w 123"/>
              <a:gd name="T5" fmla="*/ 233540 h 107"/>
              <a:gd name="T6" fmla="*/ 273399 w 123"/>
              <a:gd name="T7" fmla="*/ 0 h 107"/>
              <a:gd name="T8" fmla="*/ 0 w 123"/>
              <a:gd name="T9" fmla="*/ 0 h 107"/>
              <a:gd name="T10" fmla="*/ 0 w 123"/>
              <a:gd name="T11" fmla="*/ 471487 h 1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3" h="107">
                <a:moveTo>
                  <a:pt x="0" y="107"/>
                </a:moveTo>
                <a:cubicBezTo>
                  <a:pt x="69" y="107"/>
                  <a:pt x="69" y="107"/>
                  <a:pt x="69" y="107"/>
                </a:cubicBezTo>
                <a:cubicBezTo>
                  <a:pt x="99" y="107"/>
                  <a:pt x="123" y="83"/>
                  <a:pt x="123" y="53"/>
                </a:cubicBezTo>
                <a:cubicBezTo>
                  <a:pt x="123" y="24"/>
                  <a:pt x="99" y="0"/>
                  <a:pt x="69" y="0"/>
                </a:cubicBezTo>
                <a:cubicBezTo>
                  <a:pt x="0" y="0"/>
                  <a:pt x="0" y="0"/>
                  <a:pt x="0" y="0"/>
                </a:cubicBezTo>
                <a:lnTo>
                  <a:pt x="0" y="107"/>
                </a:lnTo>
                <a:close/>
              </a:path>
            </a:pathLst>
          </a:custGeom>
          <a:solidFill>
            <a:srgbClr val="FFFFFF"/>
          </a:solidFill>
          <a:ln w="11113" cap="flat">
            <a:solidFill>
              <a:srgbClr val="0078C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6" name="Line 324"/>
          <p:cNvSpPr>
            <a:spLocks noChangeShapeType="1"/>
          </p:cNvSpPr>
          <p:nvPr/>
        </p:nvSpPr>
        <p:spPr bwMode="auto">
          <a:xfrm>
            <a:off x="504825" y="5749925"/>
            <a:ext cx="304800" cy="1588"/>
          </a:xfrm>
          <a:prstGeom prst="line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7" name="Freeform 325"/>
          <p:cNvSpPr>
            <a:spLocks/>
          </p:cNvSpPr>
          <p:nvPr/>
        </p:nvSpPr>
        <p:spPr bwMode="auto">
          <a:xfrm>
            <a:off x="674688" y="4235450"/>
            <a:ext cx="134937" cy="1276350"/>
          </a:xfrm>
          <a:custGeom>
            <a:avLst/>
            <a:gdLst>
              <a:gd name="T0" fmla="*/ 134937 w 85"/>
              <a:gd name="T1" fmla="*/ 1276350 h 804"/>
              <a:gd name="T2" fmla="*/ 0 w 85"/>
              <a:gd name="T3" fmla="*/ 1276350 h 804"/>
              <a:gd name="T4" fmla="*/ 0 w 85"/>
              <a:gd name="T5" fmla="*/ 0 h 80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5" h="804">
                <a:moveTo>
                  <a:pt x="85" y="804"/>
                </a:moveTo>
                <a:lnTo>
                  <a:pt x="0" y="804"/>
                </a:lnTo>
                <a:lnTo>
                  <a:pt x="0" y="0"/>
                </a:ln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8" name="Freeform 326"/>
          <p:cNvSpPr>
            <a:spLocks/>
          </p:cNvSpPr>
          <p:nvPr/>
        </p:nvSpPr>
        <p:spPr bwMode="auto">
          <a:xfrm>
            <a:off x="809625" y="5397500"/>
            <a:ext cx="487363" cy="471488"/>
          </a:xfrm>
          <a:custGeom>
            <a:avLst/>
            <a:gdLst>
              <a:gd name="T0" fmla="*/ 0 w 123"/>
              <a:gd name="T1" fmla="*/ 471488 h 107"/>
              <a:gd name="T2" fmla="*/ 273399 w 123"/>
              <a:gd name="T3" fmla="*/ 471488 h 107"/>
              <a:gd name="T4" fmla="*/ 487363 w 123"/>
              <a:gd name="T5" fmla="*/ 233541 h 107"/>
              <a:gd name="T6" fmla="*/ 273399 w 123"/>
              <a:gd name="T7" fmla="*/ 0 h 107"/>
              <a:gd name="T8" fmla="*/ 0 w 123"/>
              <a:gd name="T9" fmla="*/ 0 h 107"/>
              <a:gd name="T10" fmla="*/ 0 w 123"/>
              <a:gd name="T11" fmla="*/ 471488 h 1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3" h="107">
                <a:moveTo>
                  <a:pt x="0" y="107"/>
                </a:moveTo>
                <a:cubicBezTo>
                  <a:pt x="69" y="107"/>
                  <a:pt x="69" y="107"/>
                  <a:pt x="69" y="107"/>
                </a:cubicBezTo>
                <a:cubicBezTo>
                  <a:pt x="99" y="107"/>
                  <a:pt x="123" y="83"/>
                  <a:pt x="123" y="53"/>
                </a:cubicBezTo>
                <a:cubicBezTo>
                  <a:pt x="123" y="24"/>
                  <a:pt x="99" y="0"/>
                  <a:pt x="69" y="0"/>
                </a:cubicBezTo>
                <a:cubicBezTo>
                  <a:pt x="0" y="0"/>
                  <a:pt x="0" y="0"/>
                  <a:pt x="0" y="0"/>
                </a:cubicBezTo>
                <a:lnTo>
                  <a:pt x="0" y="107"/>
                </a:lnTo>
                <a:close/>
              </a:path>
            </a:pathLst>
          </a:custGeom>
          <a:solidFill>
            <a:srgbClr val="FFFFFF"/>
          </a:solidFill>
          <a:ln w="11113" cap="flat">
            <a:solidFill>
              <a:srgbClr val="0078C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9" name="Freeform 327"/>
          <p:cNvSpPr>
            <a:spLocks/>
          </p:cNvSpPr>
          <p:nvPr/>
        </p:nvSpPr>
        <p:spPr bwMode="auto">
          <a:xfrm>
            <a:off x="1860550" y="4121150"/>
            <a:ext cx="487363" cy="471488"/>
          </a:xfrm>
          <a:custGeom>
            <a:avLst/>
            <a:gdLst>
              <a:gd name="T0" fmla="*/ 0 w 123"/>
              <a:gd name="T1" fmla="*/ 471488 h 107"/>
              <a:gd name="T2" fmla="*/ 273399 w 123"/>
              <a:gd name="T3" fmla="*/ 471488 h 107"/>
              <a:gd name="T4" fmla="*/ 487363 w 123"/>
              <a:gd name="T5" fmla="*/ 237947 h 107"/>
              <a:gd name="T6" fmla="*/ 273399 w 123"/>
              <a:gd name="T7" fmla="*/ 0 h 107"/>
              <a:gd name="T8" fmla="*/ 0 w 123"/>
              <a:gd name="T9" fmla="*/ 0 h 107"/>
              <a:gd name="T10" fmla="*/ 0 w 123"/>
              <a:gd name="T11" fmla="*/ 471488 h 1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3" h="107">
                <a:moveTo>
                  <a:pt x="0" y="107"/>
                </a:moveTo>
                <a:cubicBezTo>
                  <a:pt x="69" y="107"/>
                  <a:pt x="69" y="107"/>
                  <a:pt x="69" y="107"/>
                </a:cubicBezTo>
                <a:cubicBezTo>
                  <a:pt x="99" y="107"/>
                  <a:pt x="123" y="83"/>
                  <a:pt x="123" y="54"/>
                </a:cubicBezTo>
                <a:cubicBezTo>
                  <a:pt x="123" y="24"/>
                  <a:pt x="99" y="0"/>
                  <a:pt x="69" y="0"/>
                </a:cubicBezTo>
                <a:cubicBezTo>
                  <a:pt x="0" y="0"/>
                  <a:pt x="0" y="0"/>
                  <a:pt x="0" y="0"/>
                </a:cubicBezTo>
                <a:lnTo>
                  <a:pt x="0" y="107"/>
                </a:lnTo>
                <a:close/>
              </a:path>
            </a:pathLst>
          </a:custGeom>
          <a:solidFill>
            <a:srgbClr val="FFFFFF"/>
          </a:solidFill>
          <a:ln w="11113" cap="flat">
            <a:solidFill>
              <a:srgbClr val="0078C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0" name="Freeform 328"/>
          <p:cNvSpPr>
            <a:spLocks/>
          </p:cNvSpPr>
          <p:nvPr/>
        </p:nvSpPr>
        <p:spPr bwMode="auto">
          <a:xfrm>
            <a:off x="512763" y="4764088"/>
            <a:ext cx="323850" cy="285750"/>
          </a:xfrm>
          <a:custGeom>
            <a:avLst/>
            <a:gdLst>
              <a:gd name="T0" fmla="*/ 0 w 204"/>
              <a:gd name="T1" fmla="*/ 0 h 180"/>
              <a:gd name="T2" fmla="*/ 161925 w 204"/>
              <a:gd name="T3" fmla="*/ 285750 h 180"/>
              <a:gd name="T4" fmla="*/ 323850 w 204"/>
              <a:gd name="T5" fmla="*/ 0 h 180"/>
              <a:gd name="T6" fmla="*/ 0 w 204"/>
              <a:gd name="T7" fmla="*/ 0 h 1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4" h="180">
                <a:moveTo>
                  <a:pt x="0" y="0"/>
                </a:moveTo>
                <a:lnTo>
                  <a:pt x="102" y="180"/>
                </a:lnTo>
                <a:lnTo>
                  <a:pt x="20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1113" cap="flat">
            <a:solidFill>
              <a:srgbClr val="0078C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1" name="Oval 329"/>
          <p:cNvSpPr>
            <a:spLocks noChangeArrowheads="1"/>
          </p:cNvSpPr>
          <p:nvPr/>
        </p:nvSpPr>
        <p:spPr bwMode="auto">
          <a:xfrm>
            <a:off x="646113" y="5054600"/>
            <a:ext cx="60325" cy="66675"/>
          </a:xfrm>
          <a:prstGeom prst="ellipse">
            <a:avLst/>
          </a:prstGeom>
          <a:solidFill>
            <a:srgbClr val="FFFFFF"/>
          </a:solidFill>
          <a:ln w="7938">
            <a:solidFill>
              <a:srgbClr val="0078C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grpSp>
        <p:nvGrpSpPr>
          <p:cNvPr id="92" name="Group 335"/>
          <p:cNvGrpSpPr>
            <a:grpSpLocks/>
          </p:cNvGrpSpPr>
          <p:nvPr/>
        </p:nvGrpSpPr>
        <p:grpSpPr bwMode="auto">
          <a:xfrm>
            <a:off x="4314825" y="3932238"/>
            <a:ext cx="1712913" cy="2144712"/>
            <a:chOff x="2718" y="2477"/>
            <a:chExt cx="1079" cy="1351"/>
          </a:xfrm>
        </p:grpSpPr>
        <p:grpSp>
          <p:nvGrpSpPr>
            <p:cNvPr id="93" name="Group 331"/>
            <p:cNvGrpSpPr>
              <a:grpSpLocks/>
            </p:cNvGrpSpPr>
            <p:nvPr/>
          </p:nvGrpSpPr>
          <p:grpSpPr bwMode="auto">
            <a:xfrm>
              <a:off x="2718" y="2477"/>
              <a:ext cx="1079" cy="1303"/>
              <a:chOff x="2718" y="2477"/>
              <a:chExt cx="1079" cy="1303"/>
            </a:xfrm>
          </p:grpSpPr>
          <p:sp>
            <p:nvSpPr>
              <p:cNvPr id="95" name="AutoShape 279"/>
              <p:cNvSpPr>
                <a:spLocks noChangeAspect="1" noChangeArrowheads="1" noTextEdit="1"/>
              </p:cNvSpPr>
              <p:nvPr/>
            </p:nvSpPr>
            <p:spPr bwMode="auto">
              <a:xfrm>
                <a:off x="2918" y="2506"/>
                <a:ext cx="816" cy="1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96" name="AutoShape 263"/>
              <p:cNvSpPr>
                <a:spLocks noChangeAspect="1" noChangeArrowheads="1" noTextEdit="1"/>
              </p:cNvSpPr>
              <p:nvPr/>
            </p:nvSpPr>
            <p:spPr bwMode="auto">
              <a:xfrm>
                <a:off x="2719" y="2482"/>
                <a:ext cx="180" cy="1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97" name="Rectangle 264"/>
              <p:cNvSpPr>
                <a:spLocks noChangeArrowheads="1"/>
              </p:cNvSpPr>
              <p:nvPr/>
            </p:nvSpPr>
            <p:spPr bwMode="auto">
              <a:xfrm>
                <a:off x="2857" y="2866"/>
                <a:ext cx="4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265"/>
              <p:cNvSpPr>
                <a:spLocks noChangeArrowheads="1"/>
              </p:cNvSpPr>
              <p:nvPr/>
            </p:nvSpPr>
            <p:spPr bwMode="auto">
              <a:xfrm>
                <a:off x="2858" y="2742"/>
                <a:ext cx="4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266"/>
              <p:cNvSpPr>
                <a:spLocks noChangeArrowheads="1"/>
              </p:cNvSpPr>
              <p:nvPr/>
            </p:nvSpPr>
            <p:spPr bwMode="auto">
              <a:xfrm>
                <a:off x="2857" y="3139"/>
                <a:ext cx="4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267"/>
              <p:cNvSpPr>
                <a:spLocks noChangeArrowheads="1"/>
              </p:cNvSpPr>
              <p:nvPr/>
            </p:nvSpPr>
            <p:spPr bwMode="auto">
              <a:xfrm>
                <a:off x="2858" y="3019"/>
                <a:ext cx="4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268"/>
              <p:cNvSpPr>
                <a:spLocks noChangeArrowheads="1"/>
              </p:cNvSpPr>
              <p:nvPr/>
            </p:nvSpPr>
            <p:spPr bwMode="auto">
              <a:xfrm>
                <a:off x="2857" y="3408"/>
                <a:ext cx="4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Rectangle 269"/>
              <p:cNvSpPr>
                <a:spLocks noChangeArrowheads="1"/>
              </p:cNvSpPr>
              <p:nvPr/>
            </p:nvSpPr>
            <p:spPr bwMode="auto">
              <a:xfrm>
                <a:off x="2858" y="3288"/>
                <a:ext cx="4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270"/>
              <p:cNvSpPr>
                <a:spLocks noChangeArrowheads="1"/>
              </p:cNvSpPr>
              <p:nvPr/>
            </p:nvSpPr>
            <p:spPr bwMode="auto">
              <a:xfrm>
                <a:off x="2857" y="3679"/>
                <a:ext cx="4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271"/>
              <p:cNvSpPr>
                <a:spLocks noChangeArrowheads="1"/>
              </p:cNvSpPr>
              <p:nvPr/>
            </p:nvSpPr>
            <p:spPr bwMode="auto">
              <a:xfrm>
                <a:off x="2858" y="3559"/>
                <a:ext cx="4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272"/>
              <p:cNvSpPr>
                <a:spLocks noChangeArrowheads="1"/>
              </p:cNvSpPr>
              <p:nvPr/>
            </p:nvSpPr>
            <p:spPr bwMode="auto">
              <a:xfrm>
                <a:off x="2857" y="2596"/>
                <a:ext cx="4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0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273"/>
              <p:cNvSpPr>
                <a:spLocks noChangeArrowheads="1"/>
              </p:cNvSpPr>
              <p:nvPr/>
            </p:nvSpPr>
            <p:spPr bwMode="auto">
              <a:xfrm>
                <a:off x="2761" y="2533"/>
                <a:ext cx="6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en-US" altLang="tr-TR"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274"/>
              <p:cNvSpPr>
                <a:spLocks noChangeArrowheads="1"/>
              </p:cNvSpPr>
              <p:nvPr/>
            </p:nvSpPr>
            <p:spPr bwMode="auto">
              <a:xfrm>
                <a:off x="2759" y="2803"/>
                <a:ext cx="6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275"/>
              <p:cNvSpPr>
                <a:spLocks noChangeArrowheads="1"/>
              </p:cNvSpPr>
              <p:nvPr/>
            </p:nvSpPr>
            <p:spPr bwMode="auto">
              <a:xfrm>
                <a:off x="2756" y="3084"/>
                <a:ext cx="6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276"/>
              <p:cNvSpPr>
                <a:spLocks noChangeArrowheads="1"/>
              </p:cNvSpPr>
              <p:nvPr/>
            </p:nvSpPr>
            <p:spPr bwMode="auto">
              <a:xfrm>
                <a:off x="2722" y="3357"/>
                <a:ext cx="11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S1</a:t>
                </a:r>
                <a:endParaRPr lang="en-US" altLang="tr-TR"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277"/>
              <p:cNvSpPr>
                <a:spLocks noChangeArrowheads="1"/>
              </p:cNvSpPr>
              <p:nvPr/>
            </p:nvSpPr>
            <p:spPr bwMode="auto">
              <a:xfrm>
                <a:off x="2718" y="3627"/>
                <a:ext cx="11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R1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278"/>
              <p:cNvSpPr>
                <a:spLocks noChangeArrowheads="1"/>
              </p:cNvSpPr>
              <p:nvPr/>
            </p:nvSpPr>
            <p:spPr bwMode="auto">
              <a:xfrm>
                <a:off x="2858" y="2477"/>
                <a:ext cx="4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0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</a:t>
                </a:r>
                <a:endParaRPr lang="en-US" altLang="tr-TR" sz="2000"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Freeform 280"/>
              <p:cNvSpPr>
                <a:spLocks/>
              </p:cNvSpPr>
              <p:nvPr/>
            </p:nvSpPr>
            <p:spPr bwMode="auto">
              <a:xfrm>
                <a:off x="2920" y="2515"/>
                <a:ext cx="812" cy="124"/>
              </a:xfrm>
              <a:custGeom>
                <a:avLst/>
                <a:gdLst>
                  <a:gd name="T0" fmla="*/ 0 w 768"/>
                  <a:gd name="T1" fmla="*/ 124 h 106"/>
                  <a:gd name="T2" fmla="*/ 143 w 768"/>
                  <a:gd name="T3" fmla="*/ 124 h 106"/>
                  <a:gd name="T4" fmla="*/ 143 w 768"/>
                  <a:gd name="T5" fmla="*/ 0 h 106"/>
                  <a:gd name="T6" fmla="*/ 812 w 768"/>
                  <a:gd name="T7" fmla="*/ 0 h 1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68" h="106">
                    <a:moveTo>
                      <a:pt x="0" y="106"/>
                    </a:moveTo>
                    <a:lnTo>
                      <a:pt x="135" y="106"/>
                    </a:lnTo>
                    <a:lnTo>
                      <a:pt x="135" y="0"/>
                    </a:lnTo>
                    <a:lnTo>
                      <a:pt x="768" y="0"/>
                    </a:lnTo>
                  </a:path>
                </a:pathLst>
              </a:custGeom>
              <a:noFill/>
              <a:ln w="15875" cap="flat">
                <a:solidFill>
                  <a:srgbClr val="0078C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3" name="Freeform 281"/>
              <p:cNvSpPr>
                <a:spLocks/>
              </p:cNvSpPr>
              <p:nvPr/>
            </p:nvSpPr>
            <p:spPr bwMode="auto">
              <a:xfrm>
                <a:off x="2920" y="2784"/>
                <a:ext cx="812" cy="125"/>
              </a:xfrm>
              <a:custGeom>
                <a:avLst/>
                <a:gdLst>
                  <a:gd name="T0" fmla="*/ 0 w 768"/>
                  <a:gd name="T1" fmla="*/ 0 h 107"/>
                  <a:gd name="T2" fmla="*/ 220 w 768"/>
                  <a:gd name="T3" fmla="*/ 0 h 107"/>
                  <a:gd name="T4" fmla="*/ 220 w 768"/>
                  <a:gd name="T5" fmla="*/ 125 h 107"/>
                  <a:gd name="T6" fmla="*/ 812 w 768"/>
                  <a:gd name="T7" fmla="*/ 125 h 1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68" h="107">
                    <a:moveTo>
                      <a:pt x="0" y="0"/>
                    </a:moveTo>
                    <a:lnTo>
                      <a:pt x="208" y="0"/>
                    </a:lnTo>
                    <a:lnTo>
                      <a:pt x="208" y="107"/>
                    </a:lnTo>
                    <a:lnTo>
                      <a:pt x="768" y="107"/>
                    </a:lnTo>
                  </a:path>
                </a:pathLst>
              </a:custGeom>
              <a:noFill/>
              <a:ln w="15875" cap="flat">
                <a:solidFill>
                  <a:srgbClr val="0078C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4" name="Freeform 282"/>
              <p:cNvSpPr>
                <a:spLocks/>
              </p:cNvSpPr>
              <p:nvPr/>
            </p:nvSpPr>
            <p:spPr bwMode="auto">
              <a:xfrm>
                <a:off x="2920" y="3056"/>
                <a:ext cx="812" cy="128"/>
              </a:xfrm>
              <a:custGeom>
                <a:avLst/>
                <a:gdLst>
                  <a:gd name="T0" fmla="*/ 0 w 768"/>
                  <a:gd name="T1" fmla="*/ 124 h 109"/>
                  <a:gd name="T2" fmla="*/ 297 w 768"/>
                  <a:gd name="T3" fmla="*/ 124 h 109"/>
                  <a:gd name="T4" fmla="*/ 297 w 768"/>
                  <a:gd name="T5" fmla="*/ 0 h 109"/>
                  <a:gd name="T6" fmla="*/ 517 w 768"/>
                  <a:gd name="T7" fmla="*/ 0 h 109"/>
                  <a:gd name="T8" fmla="*/ 517 w 768"/>
                  <a:gd name="T9" fmla="*/ 128 h 109"/>
                  <a:gd name="T10" fmla="*/ 812 w 768"/>
                  <a:gd name="T11" fmla="*/ 128 h 1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68" h="109">
                    <a:moveTo>
                      <a:pt x="0" y="106"/>
                    </a:moveTo>
                    <a:lnTo>
                      <a:pt x="281" y="106"/>
                    </a:lnTo>
                    <a:lnTo>
                      <a:pt x="281" y="0"/>
                    </a:lnTo>
                    <a:lnTo>
                      <a:pt x="489" y="0"/>
                    </a:lnTo>
                    <a:lnTo>
                      <a:pt x="489" y="109"/>
                    </a:lnTo>
                    <a:lnTo>
                      <a:pt x="768" y="109"/>
                    </a:lnTo>
                  </a:path>
                </a:pathLst>
              </a:custGeom>
              <a:noFill/>
              <a:ln w="15875" cap="flat">
                <a:solidFill>
                  <a:srgbClr val="0078C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5" name="Freeform 283"/>
              <p:cNvSpPr>
                <a:spLocks/>
              </p:cNvSpPr>
              <p:nvPr/>
            </p:nvSpPr>
            <p:spPr bwMode="auto">
              <a:xfrm>
                <a:off x="2920" y="3325"/>
                <a:ext cx="812" cy="128"/>
              </a:xfrm>
              <a:custGeom>
                <a:avLst/>
                <a:gdLst>
                  <a:gd name="T0" fmla="*/ 0 w 768"/>
                  <a:gd name="T1" fmla="*/ 124 h 109"/>
                  <a:gd name="T2" fmla="*/ 407 w 768"/>
                  <a:gd name="T3" fmla="*/ 124 h 109"/>
                  <a:gd name="T4" fmla="*/ 407 w 768"/>
                  <a:gd name="T5" fmla="*/ 0 h 109"/>
                  <a:gd name="T6" fmla="*/ 627 w 768"/>
                  <a:gd name="T7" fmla="*/ 0 h 109"/>
                  <a:gd name="T8" fmla="*/ 627 w 768"/>
                  <a:gd name="T9" fmla="*/ 128 h 109"/>
                  <a:gd name="T10" fmla="*/ 812 w 768"/>
                  <a:gd name="T11" fmla="*/ 128 h 1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68" h="109">
                    <a:moveTo>
                      <a:pt x="0" y="106"/>
                    </a:moveTo>
                    <a:lnTo>
                      <a:pt x="385" y="106"/>
                    </a:lnTo>
                    <a:lnTo>
                      <a:pt x="385" y="0"/>
                    </a:lnTo>
                    <a:lnTo>
                      <a:pt x="593" y="0"/>
                    </a:lnTo>
                    <a:lnTo>
                      <a:pt x="593" y="109"/>
                    </a:lnTo>
                    <a:lnTo>
                      <a:pt x="768" y="109"/>
                    </a:lnTo>
                  </a:path>
                </a:pathLst>
              </a:custGeom>
              <a:noFill/>
              <a:ln w="15875" cap="flat">
                <a:solidFill>
                  <a:srgbClr val="0078C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6" name="Freeform 284"/>
              <p:cNvSpPr>
                <a:spLocks/>
              </p:cNvSpPr>
              <p:nvPr/>
            </p:nvSpPr>
            <p:spPr bwMode="auto">
              <a:xfrm>
                <a:off x="2945" y="3599"/>
                <a:ext cx="852" cy="127"/>
              </a:xfrm>
              <a:custGeom>
                <a:avLst/>
                <a:gdLst>
                  <a:gd name="T0" fmla="*/ 0 w 852"/>
                  <a:gd name="T1" fmla="*/ 3 h 127"/>
                  <a:gd name="T2" fmla="*/ 377 w 852"/>
                  <a:gd name="T3" fmla="*/ 0 h 127"/>
                  <a:gd name="T4" fmla="*/ 377 w 852"/>
                  <a:gd name="T5" fmla="*/ 127 h 127"/>
                  <a:gd name="T6" fmla="*/ 852 w 852"/>
                  <a:gd name="T7" fmla="*/ 127 h 1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52" h="127">
                    <a:moveTo>
                      <a:pt x="0" y="3"/>
                    </a:moveTo>
                    <a:lnTo>
                      <a:pt x="377" y="0"/>
                    </a:lnTo>
                    <a:lnTo>
                      <a:pt x="377" y="127"/>
                    </a:lnTo>
                    <a:lnTo>
                      <a:pt x="852" y="127"/>
                    </a:lnTo>
                  </a:path>
                </a:pathLst>
              </a:custGeom>
              <a:noFill/>
              <a:ln w="15875" cap="flat">
                <a:solidFill>
                  <a:srgbClr val="0078C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94" name="Line 334"/>
            <p:cNvSpPr>
              <a:spLocks noChangeShapeType="1"/>
            </p:cNvSpPr>
            <p:nvPr/>
          </p:nvSpPr>
          <p:spPr bwMode="auto">
            <a:xfrm flipH="1">
              <a:off x="3209" y="2559"/>
              <a:ext cx="14" cy="1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17" name="Text Box 336"/>
          <p:cNvSpPr txBox="1">
            <a:spLocks noChangeArrowheads="1"/>
          </p:cNvSpPr>
          <p:nvPr/>
        </p:nvSpPr>
        <p:spPr bwMode="auto">
          <a:xfrm>
            <a:off x="6156325" y="4732338"/>
            <a:ext cx="2349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800" i="1">
                <a:solidFill>
                  <a:schemeClr val="accent2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5917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Clock Signals of a Latch</a:t>
            </a:r>
            <a:endParaRPr lang="tr-TR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42888" y="2811463"/>
            <a:ext cx="6081712" cy="351313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tr-TR" sz="2000" dirty="0" smtClean="0"/>
              <a:t>How do we know when it’s safe to set C=1?</a:t>
            </a:r>
          </a:p>
          <a:p>
            <a:pPr lvl="1">
              <a:lnSpc>
                <a:spcPct val="80000"/>
              </a:lnSpc>
            </a:pPr>
            <a:r>
              <a:rPr lang="en-US" altLang="tr-TR" sz="1800" dirty="0" smtClean="0"/>
              <a:t>Most common solution –make C pulse up/down</a:t>
            </a:r>
          </a:p>
          <a:p>
            <a:pPr lvl="2">
              <a:lnSpc>
                <a:spcPct val="80000"/>
              </a:lnSpc>
            </a:pPr>
            <a:r>
              <a:rPr lang="en-US" altLang="tr-TR" sz="1600" dirty="0" smtClean="0"/>
              <a:t>C=0: Safe to change X, Y</a:t>
            </a:r>
          </a:p>
          <a:p>
            <a:pPr lvl="2">
              <a:lnSpc>
                <a:spcPct val="80000"/>
              </a:lnSpc>
            </a:pPr>
            <a:r>
              <a:rPr lang="en-US" altLang="tr-TR" sz="1600" dirty="0" smtClean="0"/>
              <a:t>C=1: Must </a:t>
            </a:r>
            <a:r>
              <a:rPr lang="en-US" altLang="tr-TR" sz="1600" i="1" dirty="0" smtClean="0"/>
              <a:t>not</a:t>
            </a:r>
            <a:r>
              <a:rPr lang="en-US" altLang="tr-TR" sz="1600" dirty="0" smtClean="0"/>
              <a:t> change X, Y</a:t>
            </a:r>
          </a:p>
          <a:p>
            <a:pPr lvl="2">
              <a:lnSpc>
                <a:spcPct val="80000"/>
              </a:lnSpc>
            </a:pPr>
            <a:r>
              <a:rPr lang="en-US" altLang="tr-TR" sz="1600" dirty="0" smtClean="0"/>
              <a:t>We’ll see how to ensure that later</a:t>
            </a:r>
          </a:p>
          <a:p>
            <a:pPr lvl="1">
              <a:lnSpc>
                <a:spcPct val="80000"/>
              </a:lnSpc>
            </a:pPr>
            <a:r>
              <a:rPr lang="en-US" altLang="tr-TR" sz="1800" b="1" i="1" dirty="0" smtClean="0">
                <a:solidFill>
                  <a:schemeClr val="accent1"/>
                </a:solidFill>
              </a:rPr>
              <a:t>Clock</a:t>
            </a:r>
            <a:r>
              <a:rPr lang="en-US" altLang="tr-TR" sz="1800" dirty="0" smtClean="0"/>
              <a:t> signal -- Pulsing signal used to enable latches </a:t>
            </a:r>
          </a:p>
          <a:p>
            <a:pPr lvl="2">
              <a:lnSpc>
                <a:spcPct val="80000"/>
              </a:lnSpc>
            </a:pPr>
            <a:r>
              <a:rPr lang="en-US" altLang="tr-TR" sz="1600" dirty="0" smtClean="0"/>
              <a:t>Because it ticks like a clock</a:t>
            </a:r>
          </a:p>
          <a:p>
            <a:pPr lvl="1">
              <a:lnSpc>
                <a:spcPct val="80000"/>
              </a:lnSpc>
            </a:pPr>
            <a:r>
              <a:rPr lang="en-US" altLang="tr-TR" sz="1800" dirty="0" smtClean="0"/>
              <a:t>Sequential circuit whose storage components all use clock signals: </a:t>
            </a:r>
            <a:r>
              <a:rPr lang="en-US" altLang="tr-TR" sz="1800" b="1" i="1" dirty="0" smtClean="0"/>
              <a:t>synchronous</a:t>
            </a:r>
            <a:r>
              <a:rPr lang="en-US" altLang="tr-TR" sz="1800" dirty="0" smtClean="0"/>
              <a:t> circuit</a:t>
            </a:r>
          </a:p>
          <a:p>
            <a:pPr lvl="2">
              <a:lnSpc>
                <a:spcPct val="80000"/>
              </a:lnSpc>
            </a:pPr>
            <a:r>
              <a:rPr lang="en-US" altLang="tr-TR" sz="1600" dirty="0" smtClean="0"/>
              <a:t>Most common type</a:t>
            </a:r>
          </a:p>
          <a:p>
            <a:pPr lvl="2">
              <a:lnSpc>
                <a:spcPct val="80000"/>
              </a:lnSpc>
            </a:pPr>
            <a:r>
              <a:rPr lang="en-US" altLang="tr-TR" sz="1600" dirty="0" smtClean="0"/>
              <a:t>Asynchronous circuits – important topic, but left for advanced course</a:t>
            </a:r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6172200" y="3435350"/>
            <a:ext cx="2703513" cy="1746250"/>
            <a:chOff x="3936" y="1824"/>
            <a:chExt cx="1703" cy="1100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430" y="1825"/>
              <a:ext cx="1113" cy="1087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5307" y="2194"/>
              <a:ext cx="14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5388" y="2177"/>
              <a:ext cx="29" cy="35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5388" y="2655"/>
              <a:ext cx="29" cy="35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4552" y="2415"/>
              <a:ext cx="29" cy="34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4051" y="2053"/>
              <a:ext cx="28" cy="35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5277" y="2177"/>
              <a:ext cx="28" cy="35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4780" y="2733"/>
              <a:ext cx="31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5307" y="2672"/>
              <a:ext cx="33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5277" y="2653"/>
              <a:ext cx="28" cy="37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4938" y="2195"/>
              <a:ext cx="465" cy="417"/>
            </a:xfrm>
            <a:custGeom>
              <a:avLst/>
              <a:gdLst>
                <a:gd name="T0" fmla="*/ 465 w 617"/>
                <a:gd name="T1" fmla="*/ 0 h 505"/>
                <a:gd name="T2" fmla="*/ 465 w 617"/>
                <a:gd name="T3" fmla="*/ 159 h 505"/>
                <a:gd name="T4" fmla="*/ 0 w 617"/>
                <a:gd name="T5" fmla="*/ 316 h 505"/>
                <a:gd name="T6" fmla="*/ 0 w 617"/>
                <a:gd name="T7" fmla="*/ 417 h 505"/>
                <a:gd name="T8" fmla="*/ 161 w 617"/>
                <a:gd name="T9" fmla="*/ 417 h 5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7" h="505">
                  <a:moveTo>
                    <a:pt x="617" y="0"/>
                  </a:moveTo>
                  <a:lnTo>
                    <a:pt x="617" y="192"/>
                  </a:lnTo>
                  <a:lnTo>
                    <a:pt x="0" y="383"/>
                  </a:lnTo>
                  <a:lnTo>
                    <a:pt x="0" y="505"/>
                  </a:lnTo>
                  <a:lnTo>
                    <a:pt x="213" y="505"/>
                  </a:lnTo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4938" y="2255"/>
              <a:ext cx="465" cy="412"/>
            </a:xfrm>
            <a:custGeom>
              <a:avLst/>
              <a:gdLst>
                <a:gd name="T0" fmla="*/ 161 w 617"/>
                <a:gd name="T1" fmla="*/ 0 h 499"/>
                <a:gd name="T2" fmla="*/ 0 w 617"/>
                <a:gd name="T3" fmla="*/ 0 h 499"/>
                <a:gd name="T4" fmla="*/ 0 w 617"/>
                <a:gd name="T5" fmla="*/ 98 h 499"/>
                <a:gd name="T6" fmla="*/ 465 w 617"/>
                <a:gd name="T7" fmla="*/ 254 h 499"/>
                <a:gd name="T8" fmla="*/ 465 w 617"/>
                <a:gd name="T9" fmla="*/ 412 h 4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7" h="499">
                  <a:moveTo>
                    <a:pt x="213" y="0"/>
                  </a:moveTo>
                  <a:lnTo>
                    <a:pt x="0" y="0"/>
                  </a:lnTo>
                  <a:lnTo>
                    <a:pt x="0" y="119"/>
                  </a:lnTo>
                  <a:lnTo>
                    <a:pt x="617" y="308"/>
                  </a:lnTo>
                  <a:lnTo>
                    <a:pt x="617" y="499"/>
                  </a:lnTo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937" y="2741"/>
              <a:ext cx="11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R1</a:t>
              </a:r>
              <a:endParaRPr lang="en-US" altLang="tr-TR"/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4937" y="2037"/>
              <a:ext cx="10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S1</a:t>
              </a:r>
              <a:endParaRPr lang="en-US" altLang="tr-TR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4450" y="1968"/>
              <a:ext cx="5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US" altLang="tr-TR"/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3936" y="2030"/>
              <a:ext cx="5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X</a:t>
              </a:r>
              <a:endParaRPr lang="en-US" altLang="tr-TR"/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3938" y="2818"/>
              <a:ext cx="5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Y</a:t>
              </a:r>
              <a:endParaRPr lang="en-US" altLang="tr-TR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4450" y="2330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199" y="2392"/>
              <a:ext cx="12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Clk</a:t>
              </a:r>
              <a:endParaRPr lang="en-US" altLang="tr-TR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450" y="2678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US" altLang="tr-TR"/>
            </a:p>
          </p:txBody>
        </p:sp>
        <p:sp>
          <p:nvSpPr>
            <p:cNvPr id="28" name="Rectangle 37"/>
            <p:cNvSpPr>
              <a:spLocks noChangeArrowheads="1"/>
            </p:cNvSpPr>
            <p:nvPr/>
          </p:nvSpPr>
          <p:spPr bwMode="auto">
            <a:xfrm>
              <a:off x="5434" y="2544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29" name="Line 38"/>
            <p:cNvSpPr>
              <a:spLocks noChangeShapeType="1"/>
            </p:cNvSpPr>
            <p:nvPr/>
          </p:nvSpPr>
          <p:spPr bwMode="auto">
            <a:xfrm>
              <a:off x="4865" y="2133"/>
              <a:ext cx="233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0" name="Line 39"/>
            <p:cNvSpPr>
              <a:spLocks noChangeShapeType="1"/>
            </p:cNvSpPr>
            <p:nvPr/>
          </p:nvSpPr>
          <p:spPr bwMode="auto">
            <a:xfrm>
              <a:off x="4362" y="2782"/>
              <a:ext cx="26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Line 40"/>
            <p:cNvSpPr>
              <a:spLocks noChangeShapeType="1"/>
            </p:cNvSpPr>
            <p:nvPr/>
          </p:nvSpPr>
          <p:spPr bwMode="auto">
            <a:xfrm>
              <a:off x="4366" y="2433"/>
              <a:ext cx="20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Line 41"/>
            <p:cNvSpPr>
              <a:spLocks noChangeShapeType="1"/>
            </p:cNvSpPr>
            <p:nvPr/>
          </p:nvSpPr>
          <p:spPr bwMode="auto">
            <a:xfrm flipH="1">
              <a:off x="3986" y="2070"/>
              <a:ext cx="644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Freeform 42"/>
            <p:cNvSpPr>
              <a:spLocks/>
            </p:cNvSpPr>
            <p:nvPr/>
          </p:nvSpPr>
          <p:spPr bwMode="auto">
            <a:xfrm>
              <a:off x="4567" y="2194"/>
              <a:ext cx="63" cy="478"/>
            </a:xfrm>
            <a:custGeom>
              <a:avLst/>
              <a:gdLst>
                <a:gd name="T0" fmla="*/ 63 w 83"/>
                <a:gd name="T1" fmla="*/ 478 h 580"/>
                <a:gd name="T2" fmla="*/ 0 w 83"/>
                <a:gd name="T3" fmla="*/ 478 h 580"/>
                <a:gd name="T4" fmla="*/ 0 w 83"/>
                <a:gd name="T5" fmla="*/ 25 h 580"/>
                <a:gd name="T6" fmla="*/ 0 w 83"/>
                <a:gd name="T7" fmla="*/ 0 h 580"/>
                <a:gd name="T8" fmla="*/ 63 w 83"/>
                <a:gd name="T9" fmla="*/ 0 h 5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3" h="580">
                  <a:moveTo>
                    <a:pt x="83" y="580"/>
                  </a:moveTo>
                  <a:lnTo>
                    <a:pt x="0" y="58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5072" y="2072"/>
              <a:ext cx="203" cy="244"/>
            </a:xfrm>
            <a:custGeom>
              <a:avLst/>
              <a:gdLst>
                <a:gd name="T0" fmla="*/ 203 w 108"/>
                <a:gd name="T1" fmla="*/ 123 h 107"/>
                <a:gd name="T2" fmla="*/ 0 w 108"/>
                <a:gd name="T3" fmla="*/ 244 h 107"/>
                <a:gd name="T4" fmla="*/ 30 w 108"/>
                <a:gd name="T5" fmla="*/ 123 h 107"/>
                <a:gd name="T6" fmla="*/ 30 w 108"/>
                <a:gd name="T7" fmla="*/ 121 h 107"/>
                <a:gd name="T8" fmla="*/ 0 w 108"/>
                <a:gd name="T9" fmla="*/ 0 h 107"/>
                <a:gd name="T10" fmla="*/ 203 w 108"/>
                <a:gd name="T11" fmla="*/ 123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07">
                  <a:moveTo>
                    <a:pt x="108" y="54"/>
                  </a:moveTo>
                  <a:cubicBezTo>
                    <a:pt x="108" y="54"/>
                    <a:pt x="82" y="107"/>
                    <a:pt x="0" y="107"/>
                  </a:cubicBezTo>
                  <a:cubicBezTo>
                    <a:pt x="0" y="107"/>
                    <a:pt x="16" y="101"/>
                    <a:pt x="16" y="54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6" y="6"/>
                    <a:pt x="0" y="0"/>
                    <a:pt x="0" y="0"/>
                  </a:cubicBezTo>
                  <a:cubicBezTo>
                    <a:pt x="82" y="0"/>
                    <a:pt x="108" y="54"/>
                    <a:pt x="108" y="54"/>
                  </a:cubicBezTo>
                  <a:close/>
                </a:path>
              </a:pathLst>
            </a:custGeom>
            <a:solidFill>
              <a:srgbClr val="FFFFFF"/>
            </a:solidFill>
            <a:ln w="11113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5072" y="2550"/>
              <a:ext cx="203" cy="243"/>
            </a:xfrm>
            <a:custGeom>
              <a:avLst/>
              <a:gdLst>
                <a:gd name="T0" fmla="*/ 203 w 108"/>
                <a:gd name="T1" fmla="*/ 121 h 106"/>
                <a:gd name="T2" fmla="*/ 0 w 108"/>
                <a:gd name="T3" fmla="*/ 0 h 106"/>
                <a:gd name="T4" fmla="*/ 30 w 108"/>
                <a:gd name="T5" fmla="*/ 119 h 106"/>
                <a:gd name="T6" fmla="*/ 30 w 108"/>
                <a:gd name="T7" fmla="*/ 124 h 106"/>
                <a:gd name="T8" fmla="*/ 0 w 108"/>
                <a:gd name="T9" fmla="*/ 243 h 106"/>
                <a:gd name="T10" fmla="*/ 203 w 108"/>
                <a:gd name="T11" fmla="*/ 121 h 1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06">
                  <a:moveTo>
                    <a:pt x="108" y="53"/>
                  </a:moveTo>
                  <a:cubicBezTo>
                    <a:pt x="108" y="53"/>
                    <a:pt x="82" y="0"/>
                    <a:pt x="0" y="0"/>
                  </a:cubicBezTo>
                  <a:cubicBezTo>
                    <a:pt x="0" y="0"/>
                    <a:pt x="16" y="5"/>
                    <a:pt x="16" y="52"/>
                  </a:cubicBezTo>
                  <a:cubicBezTo>
                    <a:pt x="16" y="54"/>
                    <a:pt x="16" y="54"/>
                    <a:pt x="16" y="54"/>
                  </a:cubicBezTo>
                  <a:cubicBezTo>
                    <a:pt x="16" y="101"/>
                    <a:pt x="0" y="106"/>
                    <a:pt x="0" y="106"/>
                  </a:cubicBezTo>
                  <a:cubicBezTo>
                    <a:pt x="82" y="106"/>
                    <a:pt x="108" y="53"/>
                    <a:pt x="108" y="53"/>
                  </a:cubicBezTo>
                  <a:close/>
                </a:path>
              </a:pathLst>
            </a:custGeom>
            <a:solidFill>
              <a:srgbClr val="FFFFFF"/>
            </a:solidFill>
            <a:ln w="11113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" name="Freeform 45"/>
            <p:cNvSpPr>
              <a:spLocks/>
            </p:cNvSpPr>
            <p:nvPr/>
          </p:nvSpPr>
          <p:spPr bwMode="auto">
            <a:xfrm>
              <a:off x="4630" y="2612"/>
              <a:ext cx="231" cy="244"/>
            </a:xfrm>
            <a:custGeom>
              <a:avLst/>
              <a:gdLst>
                <a:gd name="T0" fmla="*/ 0 w 123"/>
                <a:gd name="T1" fmla="*/ 244 h 107"/>
                <a:gd name="T2" fmla="*/ 130 w 123"/>
                <a:gd name="T3" fmla="*/ 244 h 107"/>
                <a:gd name="T4" fmla="*/ 231 w 123"/>
                <a:gd name="T5" fmla="*/ 121 h 107"/>
                <a:gd name="T6" fmla="*/ 130 w 123"/>
                <a:gd name="T7" fmla="*/ 0 h 107"/>
                <a:gd name="T8" fmla="*/ 0 w 123"/>
                <a:gd name="T9" fmla="*/ 0 h 107"/>
                <a:gd name="T10" fmla="*/ 0 w 123"/>
                <a:gd name="T11" fmla="*/ 244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3" h="107">
                  <a:moveTo>
                    <a:pt x="0" y="107"/>
                  </a:moveTo>
                  <a:cubicBezTo>
                    <a:pt x="69" y="107"/>
                    <a:pt x="69" y="107"/>
                    <a:pt x="69" y="107"/>
                  </a:cubicBezTo>
                  <a:cubicBezTo>
                    <a:pt x="99" y="107"/>
                    <a:pt x="123" y="83"/>
                    <a:pt x="123" y="53"/>
                  </a:cubicBezTo>
                  <a:cubicBezTo>
                    <a:pt x="123" y="24"/>
                    <a:pt x="99" y="0"/>
                    <a:pt x="6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7"/>
                  </a:lnTo>
                  <a:close/>
                </a:path>
              </a:pathLst>
            </a:custGeom>
            <a:solidFill>
              <a:srgbClr val="FFFFFF"/>
            </a:solidFill>
            <a:ln w="11113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" name="Line 46"/>
            <p:cNvSpPr>
              <a:spLocks noChangeShapeType="1"/>
            </p:cNvSpPr>
            <p:nvPr/>
          </p:nvSpPr>
          <p:spPr bwMode="auto">
            <a:xfrm>
              <a:off x="3986" y="2856"/>
              <a:ext cx="144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" name="Freeform 47"/>
            <p:cNvSpPr>
              <a:spLocks/>
            </p:cNvSpPr>
            <p:nvPr/>
          </p:nvSpPr>
          <p:spPr bwMode="auto">
            <a:xfrm>
              <a:off x="4066" y="2070"/>
              <a:ext cx="64" cy="663"/>
            </a:xfrm>
            <a:custGeom>
              <a:avLst/>
              <a:gdLst>
                <a:gd name="T0" fmla="*/ 64 w 85"/>
                <a:gd name="T1" fmla="*/ 663 h 804"/>
                <a:gd name="T2" fmla="*/ 0 w 85"/>
                <a:gd name="T3" fmla="*/ 663 h 804"/>
                <a:gd name="T4" fmla="*/ 0 w 85"/>
                <a:gd name="T5" fmla="*/ 0 h 8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5" h="804">
                  <a:moveTo>
                    <a:pt x="85" y="804"/>
                  </a:moveTo>
                  <a:lnTo>
                    <a:pt x="0" y="804"/>
                  </a:lnTo>
                  <a:lnTo>
                    <a:pt x="0" y="0"/>
                  </a:lnTo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9" name="Freeform 48"/>
            <p:cNvSpPr>
              <a:spLocks/>
            </p:cNvSpPr>
            <p:nvPr/>
          </p:nvSpPr>
          <p:spPr bwMode="auto">
            <a:xfrm>
              <a:off x="4130" y="2673"/>
              <a:ext cx="232" cy="245"/>
            </a:xfrm>
            <a:custGeom>
              <a:avLst/>
              <a:gdLst>
                <a:gd name="T0" fmla="*/ 0 w 123"/>
                <a:gd name="T1" fmla="*/ 245 h 107"/>
                <a:gd name="T2" fmla="*/ 130 w 123"/>
                <a:gd name="T3" fmla="*/ 245 h 107"/>
                <a:gd name="T4" fmla="*/ 232 w 123"/>
                <a:gd name="T5" fmla="*/ 121 h 107"/>
                <a:gd name="T6" fmla="*/ 130 w 123"/>
                <a:gd name="T7" fmla="*/ 0 h 107"/>
                <a:gd name="T8" fmla="*/ 0 w 123"/>
                <a:gd name="T9" fmla="*/ 0 h 107"/>
                <a:gd name="T10" fmla="*/ 0 w 123"/>
                <a:gd name="T11" fmla="*/ 245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3" h="107">
                  <a:moveTo>
                    <a:pt x="0" y="107"/>
                  </a:moveTo>
                  <a:cubicBezTo>
                    <a:pt x="69" y="107"/>
                    <a:pt x="69" y="107"/>
                    <a:pt x="69" y="107"/>
                  </a:cubicBezTo>
                  <a:cubicBezTo>
                    <a:pt x="99" y="107"/>
                    <a:pt x="123" y="83"/>
                    <a:pt x="123" y="53"/>
                  </a:cubicBezTo>
                  <a:cubicBezTo>
                    <a:pt x="123" y="24"/>
                    <a:pt x="99" y="0"/>
                    <a:pt x="6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7"/>
                  </a:lnTo>
                  <a:close/>
                </a:path>
              </a:pathLst>
            </a:custGeom>
            <a:solidFill>
              <a:srgbClr val="FFFFFF"/>
            </a:solidFill>
            <a:ln w="11113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0" name="Freeform 49"/>
            <p:cNvSpPr>
              <a:spLocks/>
            </p:cNvSpPr>
            <p:nvPr/>
          </p:nvSpPr>
          <p:spPr bwMode="auto">
            <a:xfrm>
              <a:off x="4630" y="2011"/>
              <a:ext cx="231" cy="244"/>
            </a:xfrm>
            <a:custGeom>
              <a:avLst/>
              <a:gdLst>
                <a:gd name="T0" fmla="*/ 0 w 123"/>
                <a:gd name="T1" fmla="*/ 244 h 107"/>
                <a:gd name="T2" fmla="*/ 130 w 123"/>
                <a:gd name="T3" fmla="*/ 244 h 107"/>
                <a:gd name="T4" fmla="*/ 231 w 123"/>
                <a:gd name="T5" fmla="*/ 123 h 107"/>
                <a:gd name="T6" fmla="*/ 130 w 123"/>
                <a:gd name="T7" fmla="*/ 0 h 107"/>
                <a:gd name="T8" fmla="*/ 0 w 123"/>
                <a:gd name="T9" fmla="*/ 0 h 107"/>
                <a:gd name="T10" fmla="*/ 0 w 123"/>
                <a:gd name="T11" fmla="*/ 244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3" h="107">
                  <a:moveTo>
                    <a:pt x="0" y="107"/>
                  </a:moveTo>
                  <a:cubicBezTo>
                    <a:pt x="69" y="107"/>
                    <a:pt x="69" y="107"/>
                    <a:pt x="69" y="107"/>
                  </a:cubicBezTo>
                  <a:cubicBezTo>
                    <a:pt x="99" y="107"/>
                    <a:pt x="123" y="83"/>
                    <a:pt x="123" y="54"/>
                  </a:cubicBezTo>
                  <a:cubicBezTo>
                    <a:pt x="123" y="24"/>
                    <a:pt x="99" y="0"/>
                    <a:pt x="6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7"/>
                  </a:lnTo>
                  <a:close/>
                </a:path>
              </a:pathLst>
            </a:custGeom>
            <a:solidFill>
              <a:srgbClr val="FFFFFF"/>
            </a:solidFill>
            <a:ln w="11113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1" name="Freeform 50"/>
            <p:cNvSpPr>
              <a:spLocks/>
            </p:cNvSpPr>
            <p:nvPr/>
          </p:nvSpPr>
          <p:spPr bwMode="auto">
            <a:xfrm>
              <a:off x="3990" y="2344"/>
              <a:ext cx="153" cy="149"/>
            </a:xfrm>
            <a:custGeom>
              <a:avLst/>
              <a:gdLst>
                <a:gd name="T0" fmla="*/ 0 w 204"/>
                <a:gd name="T1" fmla="*/ 0 h 180"/>
                <a:gd name="T2" fmla="*/ 77 w 204"/>
                <a:gd name="T3" fmla="*/ 149 h 180"/>
                <a:gd name="T4" fmla="*/ 153 w 204"/>
                <a:gd name="T5" fmla="*/ 0 h 180"/>
                <a:gd name="T6" fmla="*/ 0 w 204"/>
                <a:gd name="T7" fmla="*/ 0 h 1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4" h="180">
                  <a:moveTo>
                    <a:pt x="0" y="0"/>
                  </a:moveTo>
                  <a:lnTo>
                    <a:pt x="102" y="180"/>
                  </a:lnTo>
                  <a:lnTo>
                    <a:pt x="20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1113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2" name="Oval 51"/>
            <p:cNvSpPr>
              <a:spLocks noChangeArrowheads="1"/>
            </p:cNvSpPr>
            <p:nvPr/>
          </p:nvSpPr>
          <p:spPr bwMode="auto">
            <a:xfrm>
              <a:off x="4053" y="2495"/>
              <a:ext cx="28" cy="35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3" name="Text Box 52"/>
            <p:cNvSpPr txBox="1">
              <a:spLocks noChangeArrowheads="1"/>
            </p:cNvSpPr>
            <p:nvPr/>
          </p:nvSpPr>
          <p:spPr bwMode="auto">
            <a:xfrm>
              <a:off x="4427" y="1824"/>
              <a:ext cx="1212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latin typeface="Arial" panose="020B0604020202020204" pitchFamily="34" charset="0"/>
                </a:rPr>
                <a:t>Level-sensitive SR latch</a:t>
              </a:r>
            </a:p>
          </p:txBody>
        </p:sp>
      </p:grpSp>
      <p:pic>
        <p:nvPicPr>
          <p:cNvPr id="44" name="Picture 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66800"/>
            <a:ext cx="60198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193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Clocks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2917825"/>
            <a:ext cx="6402388" cy="317817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b="1" i="1" smtClean="0"/>
              <a:t>Clock period</a:t>
            </a:r>
            <a:r>
              <a:rPr lang="en-US" altLang="tr-TR" smtClean="0"/>
              <a:t>: time interval between pulses </a:t>
            </a:r>
          </a:p>
          <a:p>
            <a:pPr lvl="1"/>
            <a:r>
              <a:rPr lang="en-US" altLang="tr-TR" smtClean="0"/>
              <a:t>Above signal: period = 20 ns</a:t>
            </a:r>
          </a:p>
          <a:p>
            <a:r>
              <a:rPr lang="en-US" altLang="tr-TR" b="1" i="1" smtClean="0"/>
              <a:t>Clock cycle</a:t>
            </a:r>
            <a:r>
              <a:rPr lang="en-US" altLang="tr-TR" smtClean="0"/>
              <a:t>: one such time interval</a:t>
            </a:r>
          </a:p>
          <a:p>
            <a:pPr lvl="1"/>
            <a:r>
              <a:rPr lang="en-US" altLang="tr-TR" smtClean="0"/>
              <a:t>Above signal shows 3.5 clock cycles</a:t>
            </a:r>
          </a:p>
          <a:p>
            <a:r>
              <a:rPr lang="en-US" altLang="tr-TR" b="1" i="1" smtClean="0"/>
              <a:t>Clock frequency</a:t>
            </a:r>
            <a:r>
              <a:rPr lang="en-US" altLang="tr-TR" smtClean="0"/>
              <a:t>: 1/period</a:t>
            </a:r>
          </a:p>
          <a:p>
            <a:pPr lvl="1"/>
            <a:r>
              <a:rPr lang="en-US" altLang="tr-TR" smtClean="0"/>
              <a:t>Above signal: frequency = 1 / 20 ns = 50 MHz</a:t>
            </a:r>
          </a:p>
          <a:p>
            <a:pPr lvl="2"/>
            <a:r>
              <a:rPr lang="en-US" altLang="tr-TR" smtClean="0"/>
              <a:t>1 Hz = 1/s</a:t>
            </a:r>
            <a:endParaRPr lang="en-US" altLang="tr-TR" dirty="0" smtClean="0"/>
          </a:p>
        </p:txBody>
      </p:sp>
      <p:pic>
        <p:nvPicPr>
          <p:cNvPr id="6" name="Picture 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066800"/>
            <a:ext cx="60198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109"/>
          <p:cNvGrpSpPr>
            <a:grpSpLocks/>
          </p:cNvGrpSpPr>
          <p:nvPr/>
        </p:nvGrpSpPr>
        <p:grpSpPr bwMode="auto">
          <a:xfrm>
            <a:off x="6583363" y="3273425"/>
            <a:ext cx="2298700" cy="1905000"/>
            <a:chOff x="4147" y="2062"/>
            <a:chExt cx="1448" cy="1200"/>
          </a:xfrm>
        </p:grpSpPr>
        <p:sp>
          <p:nvSpPr>
            <p:cNvPr id="8" name="AutoShape 75"/>
            <p:cNvSpPr>
              <a:spLocks noChangeAspect="1" noChangeArrowheads="1" noTextEdit="1"/>
            </p:cNvSpPr>
            <p:nvPr/>
          </p:nvSpPr>
          <p:spPr bwMode="auto">
            <a:xfrm>
              <a:off x="4147" y="2066"/>
              <a:ext cx="1448" cy="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Rectangle 77"/>
            <p:cNvSpPr>
              <a:spLocks noChangeArrowheads="1"/>
            </p:cNvSpPr>
            <p:nvPr/>
          </p:nvSpPr>
          <p:spPr bwMode="auto">
            <a:xfrm>
              <a:off x="4151" y="2062"/>
              <a:ext cx="1444" cy="1200"/>
            </a:xfrm>
            <a:prstGeom prst="rect">
              <a:avLst/>
            </a:prstGeom>
            <a:solidFill>
              <a:srgbClr val="D4E0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" name="Rectangle 78"/>
            <p:cNvSpPr>
              <a:spLocks noChangeArrowheads="1"/>
            </p:cNvSpPr>
            <p:nvPr/>
          </p:nvSpPr>
          <p:spPr bwMode="auto">
            <a:xfrm>
              <a:off x="4311" y="2354"/>
              <a:ext cx="5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100 GHz</a:t>
              </a:r>
              <a:endParaRPr lang="en-US" altLang="tr-TR"/>
            </a:p>
          </p:txBody>
        </p:sp>
        <p:sp>
          <p:nvSpPr>
            <p:cNvPr id="11" name="Rectangle 81"/>
            <p:cNvSpPr>
              <a:spLocks noChangeArrowheads="1"/>
            </p:cNvSpPr>
            <p:nvPr/>
          </p:nvSpPr>
          <p:spPr bwMode="auto">
            <a:xfrm>
              <a:off x="4377" y="2533"/>
              <a:ext cx="43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10 GHz</a:t>
              </a:r>
              <a:endParaRPr lang="en-US" altLang="tr-TR"/>
            </a:p>
          </p:txBody>
        </p:sp>
        <p:sp>
          <p:nvSpPr>
            <p:cNvPr id="12" name="Rectangle 84"/>
            <p:cNvSpPr>
              <a:spLocks noChangeArrowheads="1"/>
            </p:cNvSpPr>
            <p:nvPr/>
          </p:nvSpPr>
          <p:spPr bwMode="auto">
            <a:xfrm>
              <a:off x="4443" y="2710"/>
              <a:ext cx="3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1 GHz</a:t>
              </a:r>
              <a:endParaRPr lang="en-US" altLang="tr-TR"/>
            </a:p>
          </p:txBody>
        </p:sp>
        <p:sp>
          <p:nvSpPr>
            <p:cNvPr id="13" name="Rectangle 87"/>
            <p:cNvSpPr>
              <a:spLocks noChangeArrowheads="1"/>
            </p:cNvSpPr>
            <p:nvPr/>
          </p:nvSpPr>
          <p:spPr bwMode="auto">
            <a:xfrm>
              <a:off x="4290" y="2886"/>
              <a:ext cx="51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100 MHz</a:t>
              </a:r>
              <a:endParaRPr lang="en-US" altLang="tr-TR"/>
            </a:p>
          </p:txBody>
        </p:sp>
        <p:sp>
          <p:nvSpPr>
            <p:cNvPr id="14" name="Rectangle 90"/>
            <p:cNvSpPr>
              <a:spLocks noChangeArrowheads="1"/>
            </p:cNvSpPr>
            <p:nvPr/>
          </p:nvSpPr>
          <p:spPr bwMode="auto">
            <a:xfrm>
              <a:off x="4356" y="3063"/>
              <a:ext cx="4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10 MHz</a:t>
              </a:r>
              <a:endParaRPr lang="en-US" altLang="tr-TR"/>
            </a:p>
          </p:txBody>
        </p:sp>
        <p:sp>
          <p:nvSpPr>
            <p:cNvPr id="15" name="Rectangle 93"/>
            <p:cNvSpPr>
              <a:spLocks noChangeArrowheads="1"/>
            </p:cNvSpPr>
            <p:nvPr/>
          </p:nvSpPr>
          <p:spPr bwMode="auto">
            <a:xfrm>
              <a:off x="5064" y="2354"/>
              <a:ext cx="4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0.01 ns</a:t>
              </a:r>
              <a:endParaRPr lang="en-US" altLang="tr-TR"/>
            </a:p>
          </p:txBody>
        </p:sp>
        <p:sp>
          <p:nvSpPr>
            <p:cNvPr id="16" name="Rectangle 94"/>
            <p:cNvSpPr>
              <a:spLocks noChangeArrowheads="1"/>
            </p:cNvSpPr>
            <p:nvPr/>
          </p:nvSpPr>
          <p:spPr bwMode="auto">
            <a:xfrm>
              <a:off x="5130" y="2533"/>
              <a:ext cx="34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0.1 ns</a:t>
              </a:r>
              <a:endParaRPr lang="en-US" altLang="tr-TR"/>
            </a:p>
          </p:txBody>
        </p:sp>
        <p:sp>
          <p:nvSpPr>
            <p:cNvPr id="17" name="Rectangle 95"/>
            <p:cNvSpPr>
              <a:spLocks noChangeArrowheads="1"/>
            </p:cNvSpPr>
            <p:nvPr/>
          </p:nvSpPr>
          <p:spPr bwMode="auto">
            <a:xfrm>
              <a:off x="5222" y="2710"/>
              <a:ext cx="2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1 ns</a:t>
              </a:r>
              <a:endParaRPr lang="en-US" altLang="tr-TR"/>
            </a:p>
          </p:txBody>
        </p:sp>
        <p:sp>
          <p:nvSpPr>
            <p:cNvPr id="18" name="Rectangle 96"/>
            <p:cNvSpPr>
              <a:spLocks noChangeArrowheads="1"/>
            </p:cNvSpPr>
            <p:nvPr/>
          </p:nvSpPr>
          <p:spPr bwMode="auto">
            <a:xfrm>
              <a:off x="5156" y="2886"/>
              <a:ext cx="31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10 ns</a:t>
              </a:r>
              <a:endParaRPr lang="en-US" altLang="tr-TR"/>
            </a:p>
          </p:txBody>
        </p:sp>
        <p:sp>
          <p:nvSpPr>
            <p:cNvPr id="19" name="Rectangle 97"/>
            <p:cNvSpPr>
              <a:spLocks noChangeArrowheads="1"/>
            </p:cNvSpPr>
            <p:nvPr/>
          </p:nvSpPr>
          <p:spPr bwMode="auto">
            <a:xfrm>
              <a:off x="5090" y="3063"/>
              <a:ext cx="3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100 ns</a:t>
              </a:r>
              <a:endParaRPr lang="en-US" altLang="tr-TR"/>
            </a:p>
          </p:txBody>
        </p:sp>
        <p:sp>
          <p:nvSpPr>
            <p:cNvPr id="20" name="Rectangle 98"/>
            <p:cNvSpPr>
              <a:spLocks noChangeArrowheads="1"/>
            </p:cNvSpPr>
            <p:nvPr/>
          </p:nvSpPr>
          <p:spPr bwMode="auto">
            <a:xfrm>
              <a:off x="5053" y="2110"/>
              <a:ext cx="36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Period</a:t>
              </a:r>
              <a:endParaRPr lang="en-US" altLang="tr-TR"/>
            </a:p>
          </p:txBody>
        </p:sp>
        <p:sp>
          <p:nvSpPr>
            <p:cNvPr id="21" name="Rectangle 102"/>
            <p:cNvSpPr>
              <a:spLocks noChangeArrowheads="1"/>
            </p:cNvSpPr>
            <p:nvPr/>
          </p:nvSpPr>
          <p:spPr bwMode="auto">
            <a:xfrm>
              <a:off x="4379" y="2110"/>
              <a:ext cx="2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Freq</a:t>
              </a:r>
              <a:endParaRPr lang="en-US" altLang="tr-TR"/>
            </a:p>
          </p:txBody>
        </p:sp>
        <p:sp>
          <p:nvSpPr>
            <p:cNvPr id="22" name="Line 107"/>
            <p:cNvSpPr>
              <a:spLocks noChangeShapeType="1"/>
            </p:cNvSpPr>
            <p:nvPr/>
          </p:nvSpPr>
          <p:spPr bwMode="auto">
            <a:xfrm>
              <a:off x="4151" y="2308"/>
              <a:ext cx="1444" cy="1"/>
            </a:xfrm>
            <a:prstGeom prst="line">
              <a:avLst/>
            </a:prstGeom>
            <a:noFill/>
            <a:ln w="254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Line 108"/>
            <p:cNvSpPr>
              <a:spLocks noChangeShapeType="1"/>
            </p:cNvSpPr>
            <p:nvPr/>
          </p:nvSpPr>
          <p:spPr bwMode="auto">
            <a:xfrm>
              <a:off x="4871" y="2062"/>
              <a:ext cx="1" cy="1200"/>
            </a:xfrm>
            <a:prstGeom prst="line">
              <a:avLst/>
            </a:prstGeom>
            <a:noFill/>
            <a:ln w="254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179704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Level Sensitive D Latch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1219200"/>
            <a:ext cx="5489575" cy="487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z="2400" dirty="0" smtClean="0"/>
              <a:t>SR latch requires careful design to ensure SR=11 never occurs</a:t>
            </a:r>
          </a:p>
          <a:p>
            <a:r>
              <a:rPr lang="en-US" altLang="tr-TR" sz="2400" dirty="0" smtClean="0"/>
              <a:t>D latch relieves designer of that burden</a:t>
            </a:r>
          </a:p>
          <a:p>
            <a:pPr lvl="1"/>
            <a:r>
              <a:rPr lang="en-US" altLang="tr-TR" sz="2400" dirty="0" smtClean="0"/>
              <a:t>Inserted inverter ensures R always opposite of S</a:t>
            </a:r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5610225" y="1395413"/>
            <a:ext cx="3092450" cy="2011362"/>
            <a:chOff x="3534" y="879"/>
            <a:chExt cx="1948" cy="1267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636" y="879"/>
              <a:ext cx="1741" cy="1267"/>
            </a:xfrm>
            <a:prstGeom prst="rect">
              <a:avLst/>
            </a:prstGeom>
            <a:noFill/>
            <a:ln w="14288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5072" y="1264"/>
              <a:ext cx="22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5201" y="1244"/>
              <a:ext cx="45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201" y="1831"/>
              <a:ext cx="45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3944" y="1536"/>
              <a:ext cx="45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3776" y="1092"/>
              <a:ext cx="45" cy="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5024" y="1244"/>
              <a:ext cx="45" cy="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306" y="1927"/>
              <a:ext cx="43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5072" y="1851"/>
              <a:ext cx="41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5024" y="1829"/>
              <a:ext cx="45" cy="4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4486" y="1267"/>
              <a:ext cx="739" cy="511"/>
            </a:xfrm>
            <a:custGeom>
              <a:avLst/>
              <a:gdLst>
                <a:gd name="T0" fmla="*/ 739 w 739"/>
                <a:gd name="T1" fmla="*/ 0 h 544"/>
                <a:gd name="T2" fmla="*/ 739 w 739"/>
                <a:gd name="T3" fmla="*/ 194 h 544"/>
                <a:gd name="T4" fmla="*/ 0 w 739"/>
                <a:gd name="T5" fmla="*/ 388 h 544"/>
                <a:gd name="T6" fmla="*/ 0 w 739"/>
                <a:gd name="T7" fmla="*/ 511 h 544"/>
                <a:gd name="T8" fmla="*/ 254 w 739"/>
                <a:gd name="T9" fmla="*/ 511 h 5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39" h="544">
                  <a:moveTo>
                    <a:pt x="739" y="0"/>
                  </a:moveTo>
                  <a:lnTo>
                    <a:pt x="739" y="206"/>
                  </a:lnTo>
                  <a:lnTo>
                    <a:pt x="0" y="413"/>
                  </a:lnTo>
                  <a:lnTo>
                    <a:pt x="0" y="544"/>
                  </a:lnTo>
                  <a:lnTo>
                    <a:pt x="254" y="544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486" y="1340"/>
              <a:ext cx="739" cy="505"/>
            </a:xfrm>
            <a:custGeom>
              <a:avLst/>
              <a:gdLst>
                <a:gd name="T0" fmla="*/ 254 w 739"/>
                <a:gd name="T1" fmla="*/ 0 h 538"/>
                <a:gd name="T2" fmla="*/ 0 w 739"/>
                <a:gd name="T3" fmla="*/ 0 h 538"/>
                <a:gd name="T4" fmla="*/ 0 w 739"/>
                <a:gd name="T5" fmla="*/ 120 h 538"/>
                <a:gd name="T6" fmla="*/ 739 w 739"/>
                <a:gd name="T7" fmla="*/ 312 h 538"/>
                <a:gd name="T8" fmla="*/ 739 w 739"/>
                <a:gd name="T9" fmla="*/ 505 h 5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39" h="538">
                  <a:moveTo>
                    <a:pt x="254" y="0"/>
                  </a:moveTo>
                  <a:lnTo>
                    <a:pt x="0" y="0"/>
                  </a:lnTo>
                  <a:lnTo>
                    <a:pt x="0" y="128"/>
                  </a:lnTo>
                  <a:lnTo>
                    <a:pt x="739" y="332"/>
                  </a:lnTo>
                  <a:lnTo>
                    <a:pt x="739" y="538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4537" y="1937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US" altLang="tr-TR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4537" y="1088"/>
              <a:ext cx="6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US" altLang="tr-TR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3669" y="1002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US" altLang="tr-TR"/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69" y="144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5034" y="914"/>
              <a:ext cx="29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D latch</a:t>
              </a:r>
              <a:endParaRPr lang="en-US" altLang="tr-TR"/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5274" y="1728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>
              <a:off x="4438" y="1191"/>
              <a:ext cx="30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>
              <a:off x="3534" y="1559"/>
              <a:ext cx="43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H="1">
              <a:off x="3540" y="1112"/>
              <a:ext cx="527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3965" y="1264"/>
              <a:ext cx="102" cy="587"/>
            </a:xfrm>
            <a:custGeom>
              <a:avLst/>
              <a:gdLst>
                <a:gd name="T0" fmla="*/ 102 w 102"/>
                <a:gd name="T1" fmla="*/ 587 h 625"/>
                <a:gd name="T2" fmla="*/ 0 w 102"/>
                <a:gd name="T3" fmla="*/ 587 h 625"/>
                <a:gd name="T4" fmla="*/ 0 w 102"/>
                <a:gd name="T5" fmla="*/ 31 h 625"/>
                <a:gd name="T6" fmla="*/ 0 w 102"/>
                <a:gd name="T7" fmla="*/ 0 h 625"/>
                <a:gd name="T8" fmla="*/ 102 w 102"/>
                <a:gd name="T9" fmla="*/ 0 h 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625">
                  <a:moveTo>
                    <a:pt x="102" y="625"/>
                  </a:moveTo>
                  <a:lnTo>
                    <a:pt x="0" y="625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02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4698" y="1115"/>
              <a:ext cx="323" cy="300"/>
            </a:xfrm>
            <a:custGeom>
              <a:avLst/>
              <a:gdLst>
                <a:gd name="T0" fmla="*/ 323 w 108"/>
                <a:gd name="T1" fmla="*/ 151 h 107"/>
                <a:gd name="T2" fmla="*/ 0 w 108"/>
                <a:gd name="T3" fmla="*/ 300 h 107"/>
                <a:gd name="T4" fmla="*/ 48 w 108"/>
                <a:gd name="T5" fmla="*/ 151 h 107"/>
                <a:gd name="T6" fmla="*/ 48 w 108"/>
                <a:gd name="T7" fmla="*/ 149 h 107"/>
                <a:gd name="T8" fmla="*/ 0 w 108"/>
                <a:gd name="T9" fmla="*/ 0 h 107"/>
                <a:gd name="T10" fmla="*/ 323 w 108"/>
                <a:gd name="T11" fmla="*/ 151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07">
                  <a:moveTo>
                    <a:pt x="108" y="54"/>
                  </a:moveTo>
                  <a:cubicBezTo>
                    <a:pt x="108" y="54"/>
                    <a:pt x="82" y="107"/>
                    <a:pt x="0" y="107"/>
                  </a:cubicBezTo>
                  <a:cubicBezTo>
                    <a:pt x="0" y="107"/>
                    <a:pt x="16" y="101"/>
                    <a:pt x="16" y="54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6" y="6"/>
                    <a:pt x="0" y="0"/>
                    <a:pt x="0" y="0"/>
                  </a:cubicBezTo>
                  <a:cubicBezTo>
                    <a:pt x="82" y="0"/>
                    <a:pt x="108" y="54"/>
                    <a:pt x="108" y="54"/>
                  </a:cubicBezTo>
                  <a:close/>
                </a:path>
              </a:pathLst>
            </a:custGeom>
            <a:solidFill>
              <a:srgbClr val="FFFFFF"/>
            </a:solidFill>
            <a:ln w="14288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4698" y="1702"/>
              <a:ext cx="323" cy="297"/>
            </a:xfrm>
            <a:custGeom>
              <a:avLst/>
              <a:gdLst>
                <a:gd name="T0" fmla="*/ 323 w 108"/>
                <a:gd name="T1" fmla="*/ 149 h 106"/>
                <a:gd name="T2" fmla="*/ 0 w 108"/>
                <a:gd name="T3" fmla="*/ 0 h 106"/>
                <a:gd name="T4" fmla="*/ 48 w 108"/>
                <a:gd name="T5" fmla="*/ 146 h 106"/>
                <a:gd name="T6" fmla="*/ 48 w 108"/>
                <a:gd name="T7" fmla="*/ 151 h 106"/>
                <a:gd name="T8" fmla="*/ 0 w 108"/>
                <a:gd name="T9" fmla="*/ 297 h 106"/>
                <a:gd name="T10" fmla="*/ 323 w 108"/>
                <a:gd name="T11" fmla="*/ 149 h 1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06">
                  <a:moveTo>
                    <a:pt x="108" y="53"/>
                  </a:moveTo>
                  <a:cubicBezTo>
                    <a:pt x="108" y="53"/>
                    <a:pt x="82" y="0"/>
                    <a:pt x="0" y="0"/>
                  </a:cubicBezTo>
                  <a:cubicBezTo>
                    <a:pt x="0" y="0"/>
                    <a:pt x="16" y="5"/>
                    <a:pt x="16" y="52"/>
                  </a:cubicBezTo>
                  <a:cubicBezTo>
                    <a:pt x="16" y="54"/>
                    <a:pt x="16" y="54"/>
                    <a:pt x="16" y="54"/>
                  </a:cubicBezTo>
                  <a:cubicBezTo>
                    <a:pt x="16" y="101"/>
                    <a:pt x="0" y="106"/>
                    <a:pt x="0" y="106"/>
                  </a:cubicBezTo>
                  <a:cubicBezTo>
                    <a:pt x="82" y="106"/>
                    <a:pt x="108" y="53"/>
                    <a:pt x="108" y="53"/>
                  </a:cubicBezTo>
                  <a:close/>
                </a:path>
              </a:pathLst>
            </a:custGeom>
            <a:solidFill>
              <a:srgbClr val="FFFFFF"/>
            </a:solidFill>
            <a:ln w="14288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4067" y="1778"/>
              <a:ext cx="368" cy="300"/>
            </a:xfrm>
            <a:custGeom>
              <a:avLst/>
              <a:gdLst>
                <a:gd name="T0" fmla="*/ 0 w 123"/>
                <a:gd name="T1" fmla="*/ 300 h 107"/>
                <a:gd name="T2" fmla="*/ 206 w 123"/>
                <a:gd name="T3" fmla="*/ 300 h 107"/>
                <a:gd name="T4" fmla="*/ 368 w 123"/>
                <a:gd name="T5" fmla="*/ 149 h 107"/>
                <a:gd name="T6" fmla="*/ 206 w 123"/>
                <a:gd name="T7" fmla="*/ 0 h 107"/>
                <a:gd name="T8" fmla="*/ 0 w 123"/>
                <a:gd name="T9" fmla="*/ 0 h 107"/>
                <a:gd name="T10" fmla="*/ 0 w 123"/>
                <a:gd name="T11" fmla="*/ 30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3" h="107">
                  <a:moveTo>
                    <a:pt x="0" y="107"/>
                  </a:moveTo>
                  <a:cubicBezTo>
                    <a:pt x="69" y="107"/>
                    <a:pt x="69" y="107"/>
                    <a:pt x="69" y="107"/>
                  </a:cubicBezTo>
                  <a:cubicBezTo>
                    <a:pt x="99" y="107"/>
                    <a:pt x="123" y="83"/>
                    <a:pt x="123" y="53"/>
                  </a:cubicBezTo>
                  <a:cubicBezTo>
                    <a:pt x="123" y="24"/>
                    <a:pt x="99" y="0"/>
                    <a:pt x="6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7"/>
                  </a:lnTo>
                  <a:close/>
                </a:path>
              </a:pathLst>
            </a:custGeom>
            <a:solidFill>
              <a:srgbClr val="FFFFFF"/>
            </a:solidFill>
            <a:ln w="14288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4067" y="1040"/>
              <a:ext cx="368" cy="300"/>
            </a:xfrm>
            <a:custGeom>
              <a:avLst/>
              <a:gdLst>
                <a:gd name="T0" fmla="*/ 0 w 123"/>
                <a:gd name="T1" fmla="*/ 300 h 107"/>
                <a:gd name="T2" fmla="*/ 206 w 123"/>
                <a:gd name="T3" fmla="*/ 300 h 107"/>
                <a:gd name="T4" fmla="*/ 368 w 123"/>
                <a:gd name="T5" fmla="*/ 151 h 107"/>
                <a:gd name="T6" fmla="*/ 206 w 123"/>
                <a:gd name="T7" fmla="*/ 0 h 107"/>
                <a:gd name="T8" fmla="*/ 0 w 123"/>
                <a:gd name="T9" fmla="*/ 0 h 107"/>
                <a:gd name="T10" fmla="*/ 0 w 123"/>
                <a:gd name="T11" fmla="*/ 30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3" h="107">
                  <a:moveTo>
                    <a:pt x="0" y="107"/>
                  </a:moveTo>
                  <a:cubicBezTo>
                    <a:pt x="69" y="107"/>
                    <a:pt x="69" y="107"/>
                    <a:pt x="69" y="107"/>
                  </a:cubicBezTo>
                  <a:cubicBezTo>
                    <a:pt x="99" y="107"/>
                    <a:pt x="123" y="83"/>
                    <a:pt x="123" y="54"/>
                  </a:cubicBezTo>
                  <a:cubicBezTo>
                    <a:pt x="123" y="24"/>
                    <a:pt x="99" y="0"/>
                    <a:pt x="6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7"/>
                  </a:lnTo>
                  <a:close/>
                </a:path>
              </a:pathLst>
            </a:custGeom>
            <a:solidFill>
              <a:srgbClr val="FFFFFF"/>
            </a:solidFill>
            <a:ln w="14288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3797" y="1885"/>
              <a:ext cx="270" cy="117"/>
            </a:xfrm>
            <a:custGeom>
              <a:avLst/>
              <a:gdLst>
                <a:gd name="T0" fmla="*/ 0 w 270"/>
                <a:gd name="T1" fmla="*/ 0 h 125"/>
                <a:gd name="T2" fmla="*/ 0 w 270"/>
                <a:gd name="T3" fmla="*/ 106 h 125"/>
                <a:gd name="T4" fmla="*/ 0 w 270"/>
                <a:gd name="T5" fmla="*/ 117 h 125"/>
                <a:gd name="T6" fmla="*/ 270 w 270"/>
                <a:gd name="T7" fmla="*/ 117 h 1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0" h="125">
                  <a:moveTo>
                    <a:pt x="0" y="0"/>
                  </a:moveTo>
                  <a:lnTo>
                    <a:pt x="0" y="113"/>
                  </a:lnTo>
                  <a:lnTo>
                    <a:pt x="0" y="125"/>
                  </a:lnTo>
                  <a:lnTo>
                    <a:pt x="270" y="125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>
              <a:off x="3797" y="1115"/>
              <a:ext cx="1" cy="5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3675" y="1688"/>
              <a:ext cx="245" cy="183"/>
            </a:xfrm>
            <a:custGeom>
              <a:avLst/>
              <a:gdLst>
                <a:gd name="T0" fmla="*/ 0 w 245"/>
                <a:gd name="T1" fmla="*/ 0 h 195"/>
                <a:gd name="T2" fmla="*/ 122 w 245"/>
                <a:gd name="T3" fmla="*/ 183 h 195"/>
                <a:gd name="T4" fmla="*/ 245 w 245"/>
                <a:gd name="T5" fmla="*/ 0 h 195"/>
                <a:gd name="T6" fmla="*/ 0 w 245"/>
                <a:gd name="T7" fmla="*/ 0 h 1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5" h="195">
                  <a:moveTo>
                    <a:pt x="0" y="0"/>
                  </a:moveTo>
                  <a:lnTo>
                    <a:pt x="122" y="195"/>
                  </a:lnTo>
                  <a:lnTo>
                    <a:pt x="2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4288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" name="Oval 37"/>
            <p:cNvSpPr>
              <a:spLocks noChangeArrowheads="1"/>
            </p:cNvSpPr>
            <p:nvPr/>
          </p:nvSpPr>
          <p:spPr bwMode="auto">
            <a:xfrm>
              <a:off x="3776" y="1874"/>
              <a:ext cx="45" cy="4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37" name="Group 51"/>
          <p:cNvGrpSpPr>
            <a:grpSpLocks/>
          </p:cNvGrpSpPr>
          <p:nvPr/>
        </p:nvGrpSpPr>
        <p:grpSpPr bwMode="auto">
          <a:xfrm>
            <a:off x="6778625" y="3848100"/>
            <a:ext cx="922338" cy="735013"/>
            <a:chOff x="2587" y="1930"/>
            <a:chExt cx="581" cy="463"/>
          </a:xfrm>
        </p:grpSpPr>
        <p:sp>
          <p:nvSpPr>
            <p:cNvPr id="38" name="Rectangle 41"/>
            <p:cNvSpPr>
              <a:spLocks noChangeArrowheads="1"/>
            </p:cNvSpPr>
            <p:nvPr/>
          </p:nvSpPr>
          <p:spPr bwMode="auto">
            <a:xfrm>
              <a:off x="2753" y="2042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US" altLang="tr-TR"/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2951" y="2042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40" name="Rectangle 43"/>
            <p:cNvSpPr>
              <a:spLocks noChangeArrowheads="1"/>
            </p:cNvSpPr>
            <p:nvPr/>
          </p:nvSpPr>
          <p:spPr bwMode="auto">
            <a:xfrm>
              <a:off x="3003" y="2042"/>
              <a:ext cx="2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’</a:t>
              </a:r>
              <a:endParaRPr lang="en-US" altLang="tr-TR"/>
            </a:p>
          </p:txBody>
        </p:sp>
        <p:sp>
          <p:nvSpPr>
            <p:cNvPr id="41" name="Rectangle 44"/>
            <p:cNvSpPr>
              <a:spLocks noChangeArrowheads="1"/>
            </p:cNvSpPr>
            <p:nvPr/>
          </p:nvSpPr>
          <p:spPr bwMode="auto">
            <a:xfrm>
              <a:off x="2960" y="2195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2753" y="2195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/>
            </a:p>
          </p:txBody>
        </p: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3054" y="2083"/>
              <a:ext cx="114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4" name="Line 47"/>
            <p:cNvSpPr>
              <a:spLocks noChangeShapeType="1"/>
            </p:cNvSpPr>
            <p:nvPr/>
          </p:nvSpPr>
          <p:spPr bwMode="auto">
            <a:xfrm>
              <a:off x="3031" y="2237"/>
              <a:ext cx="137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5" name="Line 48"/>
            <p:cNvSpPr>
              <a:spLocks noChangeShapeType="1"/>
            </p:cNvSpPr>
            <p:nvPr/>
          </p:nvSpPr>
          <p:spPr bwMode="auto">
            <a:xfrm>
              <a:off x="2587" y="2237"/>
              <a:ext cx="137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6" name="Rectangle 49"/>
            <p:cNvSpPr>
              <a:spLocks noChangeArrowheads="1"/>
            </p:cNvSpPr>
            <p:nvPr/>
          </p:nvSpPr>
          <p:spPr bwMode="auto">
            <a:xfrm>
              <a:off x="2728" y="1930"/>
              <a:ext cx="303" cy="463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3033" y="2067"/>
              <a:ext cx="38" cy="35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48" name="Text Box 52"/>
          <p:cNvSpPr txBox="1">
            <a:spLocks noChangeArrowheads="1"/>
          </p:cNvSpPr>
          <p:nvPr/>
        </p:nvSpPr>
        <p:spPr bwMode="auto">
          <a:xfrm>
            <a:off x="6583363" y="4643438"/>
            <a:ext cx="14335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400">
                <a:latin typeface="Arial" panose="020B0604020202020204" pitchFamily="34" charset="0"/>
              </a:rPr>
              <a:t>D latch symbol</a:t>
            </a:r>
          </a:p>
        </p:txBody>
      </p:sp>
      <p:pic>
        <p:nvPicPr>
          <p:cNvPr id="50" name="Picture 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63" y="3706142"/>
            <a:ext cx="2743200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6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altLang="tr-TR" sz="2800" dirty="0"/>
              <a:t>Problem with Level-Sensitive D Latch</a:t>
            </a:r>
            <a:endParaRPr lang="tr-TR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28600" y="1219200"/>
            <a:ext cx="8529638" cy="263207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tr-TR" smtClean="0"/>
              <a:t>D latch still has problem (as does SR latch)</a:t>
            </a:r>
          </a:p>
          <a:p>
            <a:pPr lvl="1">
              <a:lnSpc>
                <a:spcPct val="90000"/>
              </a:lnSpc>
            </a:pPr>
            <a:r>
              <a:rPr lang="en-US" altLang="tr-TR" smtClean="0"/>
              <a:t>When C=1, through how many latches will a signal travel?</a:t>
            </a:r>
          </a:p>
          <a:p>
            <a:pPr lvl="1">
              <a:lnSpc>
                <a:spcPct val="90000"/>
              </a:lnSpc>
            </a:pPr>
            <a:r>
              <a:rPr lang="en-US" altLang="tr-TR" smtClean="0"/>
              <a:t>Depends on for how long C=1</a:t>
            </a:r>
          </a:p>
          <a:p>
            <a:pPr lvl="2">
              <a:lnSpc>
                <a:spcPct val="90000"/>
              </a:lnSpc>
            </a:pPr>
            <a:r>
              <a:rPr lang="en-US" altLang="tr-TR" smtClean="0"/>
              <a:t>Clk_A -- signal may travel through multiple latches</a:t>
            </a:r>
          </a:p>
          <a:p>
            <a:pPr lvl="2">
              <a:lnSpc>
                <a:spcPct val="90000"/>
              </a:lnSpc>
            </a:pPr>
            <a:r>
              <a:rPr lang="en-US" altLang="tr-TR" smtClean="0"/>
              <a:t>Clk_B -- signal may travel through fewer latches</a:t>
            </a:r>
          </a:p>
          <a:p>
            <a:pPr lvl="1">
              <a:lnSpc>
                <a:spcPct val="90000"/>
              </a:lnSpc>
            </a:pPr>
            <a:r>
              <a:rPr lang="en-US" altLang="tr-TR" smtClean="0"/>
              <a:t>Hard to pick C that is just the right length</a:t>
            </a:r>
          </a:p>
          <a:p>
            <a:pPr lvl="2">
              <a:lnSpc>
                <a:spcPct val="90000"/>
              </a:lnSpc>
            </a:pPr>
            <a:r>
              <a:rPr lang="en-US" altLang="tr-TR" smtClean="0"/>
              <a:t>Can we design bit storage that only stores a value on the rising edge of a clock signal?</a:t>
            </a:r>
            <a:endParaRPr lang="en-US" altLang="tr-TR" dirty="0" smtClean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3830638"/>
            <a:ext cx="5765800" cy="206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7162800" y="3700463"/>
            <a:ext cx="1766888" cy="804862"/>
            <a:chOff x="4373" y="1726"/>
            <a:chExt cx="1113" cy="507"/>
          </a:xfrm>
        </p:grpSpPr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4552" y="1837"/>
              <a:ext cx="66" cy="8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4602" y="1912"/>
              <a:ext cx="47" cy="55"/>
            </a:xfrm>
            <a:custGeom>
              <a:avLst/>
              <a:gdLst>
                <a:gd name="T0" fmla="*/ 47 w 47"/>
                <a:gd name="T1" fmla="*/ 55 h 55"/>
                <a:gd name="T2" fmla="*/ 24 w 47"/>
                <a:gd name="T3" fmla="*/ 0 h 55"/>
                <a:gd name="T4" fmla="*/ 0 w 47"/>
                <a:gd name="T5" fmla="*/ 17 h 55"/>
                <a:gd name="T6" fmla="*/ 47 w 47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55">
                  <a:moveTo>
                    <a:pt x="47" y="55"/>
                  </a:moveTo>
                  <a:lnTo>
                    <a:pt x="24" y="0"/>
                  </a:lnTo>
                  <a:lnTo>
                    <a:pt x="0" y="17"/>
                  </a:lnTo>
                  <a:lnTo>
                    <a:pt x="4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4845" y="1837"/>
              <a:ext cx="66" cy="8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4895" y="1912"/>
              <a:ext cx="47" cy="55"/>
            </a:xfrm>
            <a:custGeom>
              <a:avLst/>
              <a:gdLst>
                <a:gd name="T0" fmla="*/ 47 w 47"/>
                <a:gd name="T1" fmla="*/ 55 h 55"/>
                <a:gd name="T2" fmla="*/ 24 w 47"/>
                <a:gd name="T3" fmla="*/ 0 h 55"/>
                <a:gd name="T4" fmla="*/ 0 w 47"/>
                <a:gd name="T5" fmla="*/ 17 h 55"/>
                <a:gd name="T6" fmla="*/ 47 w 47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55">
                  <a:moveTo>
                    <a:pt x="47" y="55"/>
                  </a:moveTo>
                  <a:lnTo>
                    <a:pt x="24" y="0"/>
                  </a:lnTo>
                  <a:lnTo>
                    <a:pt x="0" y="17"/>
                  </a:lnTo>
                  <a:lnTo>
                    <a:pt x="4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5141" y="1837"/>
              <a:ext cx="66" cy="8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5190" y="1912"/>
              <a:ext cx="47" cy="55"/>
            </a:xfrm>
            <a:custGeom>
              <a:avLst/>
              <a:gdLst>
                <a:gd name="T0" fmla="*/ 47 w 47"/>
                <a:gd name="T1" fmla="*/ 55 h 55"/>
                <a:gd name="T2" fmla="*/ 24 w 47"/>
                <a:gd name="T3" fmla="*/ 0 h 55"/>
                <a:gd name="T4" fmla="*/ 0 w 47"/>
                <a:gd name="T5" fmla="*/ 17 h 55"/>
                <a:gd name="T6" fmla="*/ 47 w 47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55">
                  <a:moveTo>
                    <a:pt x="47" y="55"/>
                  </a:moveTo>
                  <a:lnTo>
                    <a:pt x="24" y="0"/>
                  </a:lnTo>
                  <a:lnTo>
                    <a:pt x="0" y="17"/>
                  </a:lnTo>
                  <a:lnTo>
                    <a:pt x="4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4373" y="1726"/>
              <a:ext cx="1113" cy="507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4507" y="1908"/>
              <a:ext cx="884" cy="146"/>
            </a:xfrm>
            <a:custGeom>
              <a:avLst/>
              <a:gdLst>
                <a:gd name="T0" fmla="*/ 884 w 884"/>
                <a:gd name="T1" fmla="*/ 146 h 146"/>
                <a:gd name="T2" fmla="*/ 882 w 884"/>
                <a:gd name="T3" fmla="*/ 146 h 146"/>
                <a:gd name="T4" fmla="*/ 882 w 884"/>
                <a:gd name="T5" fmla="*/ 0 h 146"/>
                <a:gd name="T6" fmla="*/ 733 w 884"/>
                <a:gd name="T7" fmla="*/ 0 h 146"/>
                <a:gd name="T8" fmla="*/ 733 w 884"/>
                <a:gd name="T9" fmla="*/ 146 h 146"/>
                <a:gd name="T10" fmla="*/ 589 w 884"/>
                <a:gd name="T11" fmla="*/ 146 h 146"/>
                <a:gd name="T12" fmla="*/ 589 w 884"/>
                <a:gd name="T13" fmla="*/ 0 h 146"/>
                <a:gd name="T14" fmla="*/ 440 w 884"/>
                <a:gd name="T15" fmla="*/ 0 h 146"/>
                <a:gd name="T16" fmla="*/ 440 w 884"/>
                <a:gd name="T17" fmla="*/ 146 h 146"/>
                <a:gd name="T18" fmla="*/ 440 w 884"/>
                <a:gd name="T19" fmla="*/ 146 h 146"/>
                <a:gd name="T20" fmla="*/ 293 w 884"/>
                <a:gd name="T21" fmla="*/ 146 h 146"/>
                <a:gd name="T22" fmla="*/ 293 w 884"/>
                <a:gd name="T23" fmla="*/ 0 h 146"/>
                <a:gd name="T24" fmla="*/ 147 w 884"/>
                <a:gd name="T25" fmla="*/ 0 h 146"/>
                <a:gd name="T26" fmla="*/ 147 w 884"/>
                <a:gd name="T27" fmla="*/ 146 h 146"/>
                <a:gd name="T28" fmla="*/ 0 w 884"/>
                <a:gd name="T29" fmla="*/ 146 h 14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84" h="146">
                  <a:moveTo>
                    <a:pt x="884" y="146"/>
                  </a:moveTo>
                  <a:lnTo>
                    <a:pt x="882" y="146"/>
                  </a:lnTo>
                  <a:lnTo>
                    <a:pt x="882" y="0"/>
                  </a:lnTo>
                  <a:lnTo>
                    <a:pt x="733" y="0"/>
                  </a:lnTo>
                  <a:lnTo>
                    <a:pt x="733" y="146"/>
                  </a:lnTo>
                  <a:lnTo>
                    <a:pt x="589" y="146"/>
                  </a:lnTo>
                  <a:lnTo>
                    <a:pt x="589" y="0"/>
                  </a:lnTo>
                  <a:lnTo>
                    <a:pt x="440" y="0"/>
                  </a:lnTo>
                  <a:lnTo>
                    <a:pt x="440" y="146"/>
                  </a:lnTo>
                  <a:lnTo>
                    <a:pt x="293" y="146"/>
                  </a:lnTo>
                  <a:lnTo>
                    <a:pt x="293" y="0"/>
                  </a:lnTo>
                  <a:lnTo>
                    <a:pt x="147" y="0"/>
                  </a:lnTo>
                  <a:lnTo>
                    <a:pt x="147" y="146"/>
                  </a:lnTo>
                  <a:lnTo>
                    <a:pt x="0" y="146"/>
                  </a:lnTo>
                </a:path>
              </a:pathLst>
            </a:custGeom>
            <a:noFill/>
            <a:ln w="14288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4458" y="1954"/>
              <a:ext cx="11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Clk</a:t>
              </a:r>
              <a:endParaRPr lang="en-US" altLang="tr-TR"/>
            </a:p>
          </p:txBody>
        </p:sp>
      </p:grpSp>
    </p:spTree>
    <p:extLst>
      <p:ext uri="{BB962C8B-B14F-4D97-AF65-F5344CB8AC3E}">
        <p14:creationId xmlns:p14="http://schemas.microsoft.com/office/powerpoint/2010/main" val="169605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Introduction</a:t>
            </a:r>
            <a:endParaRPr lang="tr-TR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79060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tr-TR" sz="2000" dirty="0"/>
              <a:t>Sequential circuit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altLang="tr-TR" dirty="0"/>
              <a:t>Output depends not just on present inputs (as in </a:t>
            </a:r>
            <a:r>
              <a:rPr lang="en-US" altLang="tr-TR" dirty="0" smtClean="0"/>
              <a:t>combinational </a:t>
            </a:r>
            <a:r>
              <a:rPr lang="en-US" altLang="tr-TR" dirty="0"/>
              <a:t>circuit), but on past sequence of inputs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tr-TR" sz="1600" dirty="0"/>
              <a:t>Stores bits, also known as having “state”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altLang="tr-TR" dirty="0"/>
              <a:t>Simple example: a circuit that counts up in binary</a:t>
            </a:r>
          </a:p>
          <a:p>
            <a:endParaRPr lang="tr-TR" dirty="0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7086600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0444" y="5994188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sequential circuit consists of a feedback path, and employs some memory elements.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60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Flip-Flop</a:t>
            </a:r>
            <a:endParaRPr lang="tr-TR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28600" y="1219200"/>
            <a:ext cx="7085013" cy="23415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tr-TR" sz="2000" b="1" i="1" dirty="0" smtClean="0">
                <a:solidFill>
                  <a:schemeClr val="accent1"/>
                </a:solidFill>
              </a:rPr>
              <a:t>Flip-flop</a:t>
            </a:r>
            <a:r>
              <a:rPr lang="en-US" altLang="tr-TR" sz="2000" dirty="0" smtClean="0"/>
              <a:t>: Bit storage that stores on clock edge, not level </a:t>
            </a:r>
          </a:p>
          <a:p>
            <a:pPr>
              <a:lnSpc>
                <a:spcPct val="90000"/>
              </a:lnSpc>
            </a:pPr>
            <a:r>
              <a:rPr lang="en-US" altLang="tr-TR" sz="2000" dirty="0" smtClean="0"/>
              <a:t>One design  -- master-servant</a:t>
            </a:r>
          </a:p>
          <a:p>
            <a:pPr lvl="1">
              <a:lnSpc>
                <a:spcPct val="90000"/>
              </a:lnSpc>
            </a:pPr>
            <a:r>
              <a:rPr lang="en-US" altLang="tr-TR" sz="1800" dirty="0" smtClean="0"/>
              <a:t>Two latches, output of first goes to input of second, master latch has inverted clock signal</a:t>
            </a:r>
          </a:p>
          <a:p>
            <a:pPr lvl="1">
              <a:lnSpc>
                <a:spcPct val="90000"/>
              </a:lnSpc>
            </a:pPr>
            <a:r>
              <a:rPr lang="en-US" altLang="tr-TR" sz="1800" dirty="0" smtClean="0"/>
              <a:t>So master loaded when C=0, then servant when C=1</a:t>
            </a:r>
          </a:p>
          <a:p>
            <a:pPr lvl="1">
              <a:lnSpc>
                <a:spcPct val="90000"/>
              </a:lnSpc>
            </a:pPr>
            <a:r>
              <a:rPr lang="en-US" altLang="tr-TR" sz="1800" dirty="0" smtClean="0"/>
              <a:t>When C changes from 0 to 1, master disabled, servant loaded with value that was at D just before C changed -- i.e., value at D during rising edge of C</a:t>
            </a:r>
          </a:p>
          <a:p>
            <a:pPr>
              <a:lnSpc>
                <a:spcPct val="90000"/>
              </a:lnSpc>
            </a:pPr>
            <a:endParaRPr lang="en-US" altLang="tr-TR" sz="2000" dirty="0" smtClean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13" y="3305175"/>
            <a:ext cx="2670175" cy="272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7361238" y="1262063"/>
            <a:ext cx="1416050" cy="644525"/>
            <a:chOff x="4637" y="795"/>
            <a:chExt cx="892" cy="406"/>
          </a:xfrm>
        </p:grpSpPr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4756" y="984"/>
              <a:ext cx="61" cy="8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4802" y="1059"/>
              <a:ext cx="43" cy="55"/>
            </a:xfrm>
            <a:custGeom>
              <a:avLst/>
              <a:gdLst>
                <a:gd name="T0" fmla="*/ 43 w 47"/>
                <a:gd name="T1" fmla="*/ 55 h 55"/>
                <a:gd name="T2" fmla="*/ 22 w 47"/>
                <a:gd name="T3" fmla="*/ 0 h 55"/>
                <a:gd name="T4" fmla="*/ 0 w 47"/>
                <a:gd name="T5" fmla="*/ 17 h 55"/>
                <a:gd name="T6" fmla="*/ 43 w 47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55">
                  <a:moveTo>
                    <a:pt x="47" y="55"/>
                  </a:moveTo>
                  <a:lnTo>
                    <a:pt x="24" y="0"/>
                  </a:lnTo>
                  <a:lnTo>
                    <a:pt x="0" y="17"/>
                  </a:lnTo>
                  <a:lnTo>
                    <a:pt x="4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5026" y="984"/>
              <a:ext cx="61" cy="8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072" y="1059"/>
              <a:ext cx="44" cy="55"/>
            </a:xfrm>
            <a:custGeom>
              <a:avLst/>
              <a:gdLst>
                <a:gd name="T0" fmla="*/ 44 w 47"/>
                <a:gd name="T1" fmla="*/ 55 h 55"/>
                <a:gd name="T2" fmla="*/ 22 w 47"/>
                <a:gd name="T3" fmla="*/ 0 h 55"/>
                <a:gd name="T4" fmla="*/ 0 w 47"/>
                <a:gd name="T5" fmla="*/ 17 h 55"/>
                <a:gd name="T6" fmla="*/ 44 w 47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55">
                  <a:moveTo>
                    <a:pt x="47" y="55"/>
                  </a:moveTo>
                  <a:lnTo>
                    <a:pt x="24" y="0"/>
                  </a:lnTo>
                  <a:lnTo>
                    <a:pt x="0" y="17"/>
                  </a:lnTo>
                  <a:lnTo>
                    <a:pt x="4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5299" y="984"/>
              <a:ext cx="61" cy="8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344" y="1059"/>
              <a:ext cx="43" cy="55"/>
            </a:xfrm>
            <a:custGeom>
              <a:avLst/>
              <a:gdLst>
                <a:gd name="T0" fmla="*/ 43 w 47"/>
                <a:gd name="T1" fmla="*/ 55 h 55"/>
                <a:gd name="T2" fmla="*/ 22 w 47"/>
                <a:gd name="T3" fmla="*/ 0 h 55"/>
                <a:gd name="T4" fmla="*/ 0 w 47"/>
                <a:gd name="T5" fmla="*/ 17 h 55"/>
                <a:gd name="T6" fmla="*/ 43 w 47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55">
                  <a:moveTo>
                    <a:pt x="47" y="55"/>
                  </a:moveTo>
                  <a:lnTo>
                    <a:pt x="24" y="0"/>
                  </a:lnTo>
                  <a:lnTo>
                    <a:pt x="0" y="17"/>
                  </a:lnTo>
                  <a:lnTo>
                    <a:pt x="4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4715" y="1055"/>
              <a:ext cx="814" cy="146"/>
            </a:xfrm>
            <a:custGeom>
              <a:avLst/>
              <a:gdLst>
                <a:gd name="T0" fmla="*/ 814 w 884"/>
                <a:gd name="T1" fmla="*/ 146 h 146"/>
                <a:gd name="T2" fmla="*/ 812 w 884"/>
                <a:gd name="T3" fmla="*/ 146 h 146"/>
                <a:gd name="T4" fmla="*/ 812 w 884"/>
                <a:gd name="T5" fmla="*/ 0 h 146"/>
                <a:gd name="T6" fmla="*/ 675 w 884"/>
                <a:gd name="T7" fmla="*/ 0 h 146"/>
                <a:gd name="T8" fmla="*/ 675 w 884"/>
                <a:gd name="T9" fmla="*/ 146 h 146"/>
                <a:gd name="T10" fmla="*/ 542 w 884"/>
                <a:gd name="T11" fmla="*/ 146 h 146"/>
                <a:gd name="T12" fmla="*/ 542 w 884"/>
                <a:gd name="T13" fmla="*/ 0 h 146"/>
                <a:gd name="T14" fmla="*/ 405 w 884"/>
                <a:gd name="T15" fmla="*/ 0 h 146"/>
                <a:gd name="T16" fmla="*/ 405 w 884"/>
                <a:gd name="T17" fmla="*/ 146 h 146"/>
                <a:gd name="T18" fmla="*/ 405 w 884"/>
                <a:gd name="T19" fmla="*/ 146 h 146"/>
                <a:gd name="T20" fmla="*/ 270 w 884"/>
                <a:gd name="T21" fmla="*/ 146 h 146"/>
                <a:gd name="T22" fmla="*/ 270 w 884"/>
                <a:gd name="T23" fmla="*/ 0 h 146"/>
                <a:gd name="T24" fmla="*/ 135 w 884"/>
                <a:gd name="T25" fmla="*/ 0 h 146"/>
                <a:gd name="T26" fmla="*/ 135 w 884"/>
                <a:gd name="T27" fmla="*/ 146 h 146"/>
                <a:gd name="T28" fmla="*/ 0 w 884"/>
                <a:gd name="T29" fmla="*/ 146 h 14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84" h="146">
                  <a:moveTo>
                    <a:pt x="884" y="146"/>
                  </a:moveTo>
                  <a:lnTo>
                    <a:pt x="882" y="146"/>
                  </a:lnTo>
                  <a:lnTo>
                    <a:pt x="882" y="0"/>
                  </a:lnTo>
                  <a:lnTo>
                    <a:pt x="733" y="0"/>
                  </a:lnTo>
                  <a:lnTo>
                    <a:pt x="733" y="146"/>
                  </a:lnTo>
                  <a:lnTo>
                    <a:pt x="589" y="146"/>
                  </a:lnTo>
                  <a:lnTo>
                    <a:pt x="589" y="0"/>
                  </a:lnTo>
                  <a:lnTo>
                    <a:pt x="440" y="0"/>
                  </a:lnTo>
                  <a:lnTo>
                    <a:pt x="440" y="146"/>
                  </a:lnTo>
                  <a:lnTo>
                    <a:pt x="293" y="146"/>
                  </a:lnTo>
                  <a:lnTo>
                    <a:pt x="293" y="0"/>
                  </a:lnTo>
                  <a:lnTo>
                    <a:pt x="147" y="0"/>
                  </a:lnTo>
                  <a:lnTo>
                    <a:pt x="147" y="146"/>
                  </a:lnTo>
                  <a:lnTo>
                    <a:pt x="0" y="146"/>
                  </a:lnTo>
                </a:path>
              </a:pathLst>
            </a:custGeom>
            <a:noFill/>
            <a:ln w="14288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669" y="1101"/>
              <a:ext cx="11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Clk</a:t>
              </a:r>
              <a:endParaRPr lang="en-US" altLang="tr-TR"/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637" y="795"/>
              <a:ext cx="73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/>
                <a:t>rising edges</a:t>
              </a:r>
            </a:p>
          </p:txBody>
        </p:sp>
      </p:grp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7924800" y="2284413"/>
            <a:ext cx="10795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200" i="1">
                <a:latin typeface="Arial" panose="020B0604020202020204" pitchFamily="34" charset="0"/>
              </a:rPr>
              <a:t>Note: Hundreds of different flip-flop designs exist</a:t>
            </a:r>
          </a:p>
        </p:txBody>
      </p:sp>
      <p:grpSp>
        <p:nvGrpSpPr>
          <p:cNvPr id="19" name="Group 73"/>
          <p:cNvGrpSpPr>
            <a:grpSpLocks/>
          </p:cNvGrpSpPr>
          <p:nvPr/>
        </p:nvGrpSpPr>
        <p:grpSpPr bwMode="auto">
          <a:xfrm>
            <a:off x="1797050" y="3676650"/>
            <a:ext cx="3190875" cy="2170113"/>
            <a:chOff x="1132" y="2316"/>
            <a:chExt cx="2010" cy="1367"/>
          </a:xfrm>
        </p:grpSpPr>
        <p:sp>
          <p:nvSpPr>
            <p:cNvPr id="20" name="Rectangle 22"/>
            <p:cNvSpPr>
              <a:spLocks noChangeArrowheads="1"/>
            </p:cNvSpPr>
            <p:nvPr/>
          </p:nvSpPr>
          <p:spPr bwMode="auto">
            <a:xfrm>
              <a:off x="1207" y="2316"/>
              <a:ext cx="1861" cy="1367"/>
            </a:xfrm>
            <a:prstGeom prst="rect">
              <a:avLst/>
            </a:prstGeom>
            <a:noFill/>
            <a:ln w="1746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1433" y="3103"/>
              <a:ext cx="149" cy="97"/>
            </a:xfrm>
            <a:custGeom>
              <a:avLst/>
              <a:gdLst>
                <a:gd name="T0" fmla="*/ 0 w 149"/>
                <a:gd name="T1" fmla="*/ 97 h 97"/>
                <a:gd name="T2" fmla="*/ 0 w 149"/>
                <a:gd name="T3" fmla="*/ 0 h 97"/>
                <a:gd name="T4" fmla="*/ 149 w 149"/>
                <a:gd name="T5" fmla="*/ 0 h 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9" h="97">
                  <a:moveTo>
                    <a:pt x="0" y="97"/>
                  </a:moveTo>
                  <a:lnTo>
                    <a:pt x="0" y="0"/>
                  </a:lnTo>
                  <a:lnTo>
                    <a:pt x="149" y="0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 flipV="1">
              <a:off x="1433" y="3397"/>
              <a:ext cx="1" cy="7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1318" y="3215"/>
              <a:ext cx="230" cy="182"/>
            </a:xfrm>
            <a:custGeom>
              <a:avLst/>
              <a:gdLst>
                <a:gd name="T0" fmla="*/ 230 w 230"/>
                <a:gd name="T1" fmla="*/ 182 h 182"/>
                <a:gd name="T2" fmla="*/ 115 w 230"/>
                <a:gd name="T3" fmla="*/ 0 h 182"/>
                <a:gd name="T4" fmla="*/ 0 w 230"/>
                <a:gd name="T5" fmla="*/ 182 h 182"/>
                <a:gd name="T6" fmla="*/ 230 w 230"/>
                <a:gd name="T7" fmla="*/ 182 h 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0" h="182">
                  <a:moveTo>
                    <a:pt x="230" y="182"/>
                  </a:moveTo>
                  <a:lnTo>
                    <a:pt x="115" y="0"/>
                  </a:lnTo>
                  <a:lnTo>
                    <a:pt x="0" y="182"/>
                  </a:lnTo>
                  <a:lnTo>
                    <a:pt x="230" y="182"/>
                  </a:lnTo>
                  <a:close/>
                </a:path>
              </a:pathLst>
            </a:custGeom>
            <a:solidFill>
              <a:srgbClr val="FFFFFF"/>
            </a:solidFill>
            <a:ln w="17463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4" name="Oval 26"/>
            <p:cNvSpPr>
              <a:spLocks noChangeArrowheads="1"/>
            </p:cNvSpPr>
            <p:nvPr/>
          </p:nvSpPr>
          <p:spPr bwMode="auto">
            <a:xfrm>
              <a:off x="1411" y="3170"/>
              <a:ext cx="44" cy="41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1210" y="3404"/>
              <a:ext cx="123" cy="127"/>
            </a:xfrm>
            <a:custGeom>
              <a:avLst/>
              <a:gdLst>
                <a:gd name="T0" fmla="*/ 0 w 123"/>
                <a:gd name="T1" fmla="*/ 127 h 127"/>
                <a:gd name="T2" fmla="*/ 123 w 123"/>
                <a:gd name="T3" fmla="*/ 63 h 127"/>
                <a:gd name="T4" fmla="*/ 0 w 123"/>
                <a:gd name="T5" fmla="*/ 0 h 1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3" h="127">
                  <a:moveTo>
                    <a:pt x="0" y="127"/>
                  </a:moveTo>
                  <a:lnTo>
                    <a:pt x="123" y="63"/>
                  </a:lnTo>
                  <a:lnTo>
                    <a:pt x="0" y="0"/>
                  </a:lnTo>
                </a:path>
              </a:pathLst>
            </a:custGeom>
            <a:noFill/>
            <a:ln w="11113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6" name="Rectangle 28"/>
            <p:cNvSpPr>
              <a:spLocks noChangeArrowheads="1"/>
            </p:cNvSpPr>
            <p:nvPr/>
          </p:nvSpPr>
          <p:spPr bwMode="auto">
            <a:xfrm>
              <a:off x="1698" y="2525"/>
              <a:ext cx="37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D latch</a:t>
              </a:r>
              <a:endParaRPr lang="en-US" altLang="tr-TR"/>
            </a:p>
          </p:txBody>
        </p:sp>
        <p:sp>
          <p:nvSpPr>
            <p:cNvPr id="27" name="Rectangle 32"/>
            <p:cNvSpPr>
              <a:spLocks noChangeArrowheads="1"/>
            </p:cNvSpPr>
            <p:nvPr/>
          </p:nvSpPr>
          <p:spPr bwMode="auto">
            <a:xfrm>
              <a:off x="1701" y="3258"/>
              <a:ext cx="3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master</a:t>
              </a:r>
              <a:endParaRPr lang="en-US" altLang="tr-TR"/>
            </a:p>
          </p:txBody>
        </p:sp>
        <p:sp>
          <p:nvSpPr>
            <p:cNvPr id="28" name="Rectangle 35"/>
            <p:cNvSpPr>
              <a:spLocks noChangeArrowheads="1"/>
            </p:cNvSpPr>
            <p:nvPr/>
          </p:nvSpPr>
          <p:spPr bwMode="auto">
            <a:xfrm>
              <a:off x="2441" y="2525"/>
              <a:ext cx="37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D latch</a:t>
              </a:r>
              <a:endParaRPr lang="en-US" altLang="tr-TR"/>
            </a:p>
          </p:txBody>
        </p:sp>
        <p:sp>
          <p:nvSpPr>
            <p:cNvPr id="29" name="Rectangle 39"/>
            <p:cNvSpPr>
              <a:spLocks noChangeArrowheads="1"/>
            </p:cNvSpPr>
            <p:nvPr/>
          </p:nvSpPr>
          <p:spPr bwMode="auto">
            <a:xfrm>
              <a:off x="2431" y="3258"/>
              <a:ext cx="39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servant</a:t>
              </a:r>
              <a:endParaRPr lang="en-US" altLang="tr-TR"/>
            </a:p>
          </p:txBody>
        </p:sp>
        <p:sp>
          <p:nvSpPr>
            <p:cNvPr id="30" name="Line 45"/>
            <p:cNvSpPr>
              <a:spLocks noChangeShapeType="1"/>
            </p:cNvSpPr>
            <p:nvPr/>
          </p:nvSpPr>
          <p:spPr bwMode="auto">
            <a:xfrm flipH="1">
              <a:off x="1132" y="2795"/>
              <a:ext cx="453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Freeform 46"/>
            <p:cNvSpPr>
              <a:spLocks/>
            </p:cNvSpPr>
            <p:nvPr/>
          </p:nvSpPr>
          <p:spPr bwMode="auto">
            <a:xfrm>
              <a:off x="1132" y="3100"/>
              <a:ext cx="1196" cy="367"/>
            </a:xfrm>
            <a:custGeom>
              <a:avLst/>
              <a:gdLst>
                <a:gd name="T0" fmla="*/ 0 w 1196"/>
                <a:gd name="T1" fmla="*/ 367 h 367"/>
                <a:gd name="T2" fmla="*/ 1111 w 1196"/>
                <a:gd name="T3" fmla="*/ 367 h 367"/>
                <a:gd name="T4" fmla="*/ 1111 w 1196"/>
                <a:gd name="T5" fmla="*/ 0 h 367"/>
                <a:gd name="T6" fmla="*/ 1196 w 1196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96" h="367">
                  <a:moveTo>
                    <a:pt x="0" y="367"/>
                  </a:moveTo>
                  <a:lnTo>
                    <a:pt x="1111" y="367"/>
                  </a:lnTo>
                  <a:lnTo>
                    <a:pt x="1111" y="0"/>
                  </a:lnTo>
                  <a:lnTo>
                    <a:pt x="1196" y="0"/>
                  </a:lnTo>
                </a:path>
              </a:pathLst>
            </a:custGeom>
            <a:noFill/>
            <a:ln w="222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Line 47"/>
            <p:cNvSpPr>
              <a:spLocks noChangeShapeType="1"/>
            </p:cNvSpPr>
            <p:nvPr/>
          </p:nvSpPr>
          <p:spPr bwMode="auto">
            <a:xfrm flipH="1">
              <a:off x="2150" y="2795"/>
              <a:ext cx="17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Line 48"/>
            <p:cNvSpPr>
              <a:spLocks noChangeShapeType="1"/>
            </p:cNvSpPr>
            <p:nvPr/>
          </p:nvSpPr>
          <p:spPr bwMode="auto">
            <a:xfrm flipH="1">
              <a:off x="2949" y="2799"/>
              <a:ext cx="193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4" name="Line 49"/>
            <p:cNvSpPr>
              <a:spLocks noChangeShapeType="1"/>
            </p:cNvSpPr>
            <p:nvPr/>
          </p:nvSpPr>
          <p:spPr bwMode="auto">
            <a:xfrm flipH="1">
              <a:off x="2897" y="3100"/>
              <a:ext cx="24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5" name="Rectangle 50"/>
            <p:cNvSpPr>
              <a:spLocks noChangeArrowheads="1"/>
            </p:cNvSpPr>
            <p:nvPr/>
          </p:nvSpPr>
          <p:spPr bwMode="auto">
            <a:xfrm>
              <a:off x="1585" y="2501"/>
              <a:ext cx="569" cy="900"/>
            </a:xfrm>
            <a:prstGeom prst="rect">
              <a:avLst/>
            </a:prstGeom>
            <a:noFill/>
            <a:ln w="1746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36" name="Rectangle 51"/>
            <p:cNvSpPr>
              <a:spLocks noChangeArrowheads="1"/>
            </p:cNvSpPr>
            <p:nvPr/>
          </p:nvSpPr>
          <p:spPr bwMode="auto">
            <a:xfrm>
              <a:off x="2328" y="2501"/>
              <a:ext cx="569" cy="900"/>
            </a:xfrm>
            <a:prstGeom prst="rect">
              <a:avLst/>
            </a:prstGeom>
            <a:noFill/>
            <a:ln w="1746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37" name="Oval 52"/>
            <p:cNvSpPr>
              <a:spLocks noChangeArrowheads="1"/>
            </p:cNvSpPr>
            <p:nvPr/>
          </p:nvSpPr>
          <p:spPr bwMode="auto">
            <a:xfrm>
              <a:off x="1403" y="3438"/>
              <a:ext cx="56" cy="55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38" name="Oval 53"/>
            <p:cNvSpPr>
              <a:spLocks noChangeArrowheads="1"/>
            </p:cNvSpPr>
            <p:nvPr/>
          </p:nvSpPr>
          <p:spPr bwMode="auto">
            <a:xfrm>
              <a:off x="2904" y="2776"/>
              <a:ext cx="41" cy="45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39" name="Rectangle 54"/>
            <p:cNvSpPr>
              <a:spLocks noChangeArrowheads="1"/>
            </p:cNvSpPr>
            <p:nvPr/>
          </p:nvSpPr>
          <p:spPr bwMode="auto">
            <a:xfrm>
              <a:off x="1234" y="2662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US" altLang="tr-TR"/>
            </a:p>
          </p:txBody>
        </p:sp>
        <p:sp>
          <p:nvSpPr>
            <p:cNvPr id="40" name="Rectangle 55"/>
            <p:cNvSpPr>
              <a:spLocks noChangeArrowheads="1"/>
            </p:cNvSpPr>
            <p:nvPr/>
          </p:nvSpPr>
          <p:spPr bwMode="auto">
            <a:xfrm>
              <a:off x="1610" y="2729"/>
              <a:ext cx="1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Dm</a:t>
              </a:r>
              <a:endParaRPr lang="en-US" altLang="tr-TR"/>
            </a:p>
          </p:txBody>
        </p:sp>
        <p:sp>
          <p:nvSpPr>
            <p:cNvPr id="41" name="Rectangle 56"/>
            <p:cNvSpPr>
              <a:spLocks noChangeArrowheads="1"/>
            </p:cNvSpPr>
            <p:nvPr/>
          </p:nvSpPr>
          <p:spPr bwMode="auto">
            <a:xfrm>
              <a:off x="2356" y="2729"/>
              <a:ext cx="14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Ds</a:t>
              </a:r>
              <a:endParaRPr lang="en-US" altLang="tr-TR"/>
            </a:p>
          </p:txBody>
        </p:sp>
        <p:sp>
          <p:nvSpPr>
            <p:cNvPr id="42" name="Rectangle 57"/>
            <p:cNvSpPr>
              <a:spLocks noChangeArrowheads="1"/>
            </p:cNvSpPr>
            <p:nvPr/>
          </p:nvSpPr>
          <p:spPr bwMode="auto">
            <a:xfrm>
              <a:off x="2356" y="3031"/>
              <a:ext cx="14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Cs</a:t>
              </a:r>
              <a:endParaRPr lang="en-US" altLang="tr-TR"/>
            </a:p>
          </p:txBody>
        </p:sp>
        <p:sp>
          <p:nvSpPr>
            <p:cNvPr id="43" name="Rectangle 58"/>
            <p:cNvSpPr>
              <a:spLocks noChangeArrowheads="1"/>
            </p:cNvSpPr>
            <p:nvPr/>
          </p:nvSpPr>
          <p:spPr bwMode="auto">
            <a:xfrm>
              <a:off x="1954" y="2729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Qm</a:t>
              </a:r>
              <a:endParaRPr lang="en-US" altLang="tr-TR"/>
            </a:p>
          </p:txBody>
        </p:sp>
        <p:sp>
          <p:nvSpPr>
            <p:cNvPr id="44" name="Rectangle 59"/>
            <p:cNvSpPr>
              <a:spLocks noChangeArrowheads="1"/>
            </p:cNvSpPr>
            <p:nvPr/>
          </p:nvSpPr>
          <p:spPr bwMode="auto">
            <a:xfrm>
              <a:off x="2722" y="2729"/>
              <a:ext cx="9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45" name="Rectangle 60"/>
            <p:cNvSpPr>
              <a:spLocks noChangeArrowheads="1"/>
            </p:cNvSpPr>
            <p:nvPr/>
          </p:nvSpPr>
          <p:spPr bwMode="auto">
            <a:xfrm>
              <a:off x="2804" y="2729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US" altLang="tr-TR"/>
            </a:p>
          </p:txBody>
        </p:sp>
        <p:sp>
          <p:nvSpPr>
            <p:cNvPr id="46" name="Rectangle 61"/>
            <p:cNvSpPr>
              <a:spLocks noChangeArrowheads="1"/>
            </p:cNvSpPr>
            <p:nvPr/>
          </p:nvSpPr>
          <p:spPr bwMode="auto">
            <a:xfrm>
              <a:off x="2849" y="2729"/>
              <a:ext cx="2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’</a:t>
              </a:r>
              <a:endParaRPr lang="en-US" altLang="tr-TR"/>
            </a:p>
          </p:txBody>
        </p:sp>
        <p:sp>
          <p:nvSpPr>
            <p:cNvPr id="47" name="Rectangle 62"/>
            <p:cNvSpPr>
              <a:spLocks noChangeArrowheads="1"/>
            </p:cNvSpPr>
            <p:nvPr/>
          </p:nvSpPr>
          <p:spPr bwMode="auto">
            <a:xfrm>
              <a:off x="2734" y="3035"/>
              <a:ext cx="15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Qs</a:t>
              </a:r>
              <a:endParaRPr lang="en-US" altLang="tr-TR"/>
            </a:p>
          </p:txBody>
        </p:sp>
        <p:sp>
          <p:nvSpPr>
            <p:cNvPr id="48" name="Rectangle 63"/>
            <p:cNvSpPr>
              <a:spLocks noChangeArrowheads="1"/>
            </p:cNvSpPr>
            <p:nvPr/>
          </p:nvSpPr>
          <p:spPr bwMode="auto">
            <a:xfrm>
              <a:off x="2957" y="2969"/>
              <a:ext cx="9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49" name="Rectangle 64"/>
            <p:cNvSpPr>
              <a:spLocks noChangeArrowheads="1"/>
            </p:cNvSpPr>
            <p:nvPr/>
          </p:nvSpPr>
          <p:spPr bwMode="auto">
            <a:xfrm>
              <a:off x="2943" y="2635"/>
              <a:ext cx="9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50" name="Rectangle 65"/>
            <p:cNvSpPr>
              <a:spLocks noChangeArrowheads="1"/>
            </p:cNvSpPr>
            <p:nvPr/>
          </p:nvSpPr>
          <p:spPr bwMode="auto">
            <a:xfrm>
              <a:off x="3025" y="2635"/>
              <a:ext cx="2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’</a:t>
              </a:r>
              <a:endParaRPr lang="en-US" altLang="tr-TR"/>
            </a:p>
          </p:txBody>
        </p:sp>
        <p:sp>
          <p:nvSpPr>
            <p:cNvPr id="51" name="Rectangle 66"/>
            <p:cNvSpPr>
              <a:spLocks noChangeArrowheads="1"/>
            </p:cNvSpPr>
            <p:nvPr/>
          </p:nvSpPr>
          <p:spPr bwMode="auto">
            <a:xfrm>
              <a:off x="1610" y="3035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/>
            </a:p>
          </p:txBody>
        </p:sp>
        <p:sp>
          <p:nvSpPr>
            <p:cNvPr id="52" name="Rectangle 67"/>
            <p:cNvSpPr>
              <a:spLocks noChangeArrowheads="1"/>
            </p:cNvSpPr>
            <p:nvPr/>
          </p:nvSpPr>
          <p:spPr bwMode="auto">
            <a:xfrm>
              <a:off x="1679" y="3035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en-US" altLang="tr-TR"/>
            </a:p>
          </p:txBody>
        </p:sp>
        <p:sp>
          <p:nvSpPr>
            <p:cNvPr id="53" name="Rectangle 68"/>
            <p:cNvSpPr>
              <a:spLocks noChangeArrowheads="1"/>
            </p:cNvSpPr>
            <p:nvPr/>
          </p:nvSpPr>
          <p:spPr bwMode="auto">
            <a:xfrm>
              <a:off x="1240" y="3513"/>
              <a:ext cx="17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Clk</a:t>
              </a:r>
              <a:endParaRPr lang="en-US" altLang="tr-TR"/>
            </a:p>
          </p:txBody>
        </p:sp>
        <p:sp>
          <p:nvSpPr>
            <p:cNvPr id="54" name="Rectangle 69"/>
            <p:cNvSpPr>
              <a:spLocks noChangeArrowheads="1"/>
            </p:cNvSpPr>
            <p:nvPr/>
          </p:nvSpPr>
          <p:spPr bwMode="auto">
            <a:xfrm>
              <a:off x="2534" y="2325"/>
              <a:ext cx="50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500">
                  <a:solidFill>
                    <a:srgbClr val="000000"/>
                  </a:solidFill>
                  <a:latin typeface="Arial" panose="020B0604020202020204" pitchFamily="34" charset="0"/>
                </a:rPr>
                <a:t>D flip-flop</a:t>
              </a:r>
              <a:endParaRPr lang="en-US" altLang="tr-TR"/>
            </a:p>
          </p:txBody>
        </p:sp>
      </p:grpSp>
    </p:spTree>
    <p:extLst>
      <p:ext uri="{BB962C8B-B14F-4D97-AF65-F5344CB8AC3E}">
        <p14:creationId xmlns:p14="http://schemas.microsoft.com/office/powerpoint/2010/main" val="211843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Edge-Triggered Flip-Flops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3528" y="1196752"/>
            <a:ext cx="7696200" cy="7620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smtClean="0">
                <a:sym typeface="Symbol" panose="05050102010706020507" pitchFamily="18" charset="2"/>
              </a:rPr>
              <a:t>S-R, D and J-K edge-triggered flip-flops. </a:t>
            </a:r>
            <a:r>
              <a:rPr lang="en-US" altLang="tr-TR" smtClean="0"/>
              <a:t>Note the “&gt;” symbol at the clock input.</a:t>
            </a:r>
            <a:endParaRPr lang="en-GB" altLang="tr-TR" dirty="0" smtClean="0"/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1161728" y="2187352"/>
            <a:ext cx="1905000" cy="1219200"/>
            <a:chOff x="1248" y="1344"/>
            <a:chExt cx="1200" cy="768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488" y="1344"/>
              <a:ext cx="480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248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1968" y="1897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1968" y="153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2016" y="192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1488" y="1392"/>
              <a:ext cx="336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600" i="1"/>
                <a:t>S</a:t>
              </a:r>
            </a:p>
            <a:p>
              <a:r>
                <a:rPr lang="en-US" altLang="tr-TR" sz="1600" i="1"/>
                <a:t> C</a:t>
              </a:r>
            </a:p>
            <a:p>
              <a:r>
                <a:rPr lang="en-US" altLang="tr-TR" sz="1600" i="1"/>
                <a:t>R</a:t>
              </a: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160" y="1440"/>
              <a:ext cx="288" cy="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tr-TR" sz="1600" i="1"/>
                <a:t>Q</a:t>
              </a:r>
            </a:p>
            <a:p>
              <a:pPr>
                <a:spcBef>
                  <a:spcPct val="30000"/>
                </a:spcBef>
              </a:pPr>
              <a:endParaRPr lang="en-US" altLang="tr-TR" sz="1600" i="1"/>
            </a:p>
            <a:p>
              <a:pPr>
                <a:spcBef>
                  <a:spcPct val="30000"/>
                </a:spcBef>
              </a:pPr>
              <a:r>
                <a:rPr lang="en-US" altLang="tr-TR" sz="1600" i="1"/>
                <a:t>Q'</a:t>
              </a: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1248" y="172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1248" y="196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" name="AutoShape 16"/>
            <p:cNvSpPr>
              <a:spLocks noChangeArrowheads="1"/>
            </p:cNvSpPr>
            <p:nvPr/>
          </p:nvSpPr>
          <p:spPr bwMode="auto">
            <a:xfrm rot="5400000">
              <a:off x="1488" y="1680"/>
              <a:ext cx="72" cy="7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</p:grpSp>
      <p:grpSp>
        <p:nvGrpSpPr>
          <p:cNvPr id="17" name="Group 29"/>
          <p:cNvGrpSpPr>
            <a:grpSpLocks/>
          </p:cNvGrpSpPr>
          <p:nvPr/>
        </p:nvGrpSpPr>
        <p:grpSpPr bwMode="auto">
          <a:xfrm>
            <a:off x="1161728" y="4168552"/>
            <a:ext cx="1905000" cy="1219200"/>
            <a:chOff x="1248" y="2688"/>
            <a:chExt cx="1200" cy="768"/>
          </a:xfrm>
        </p:grpSpPr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488" y="2688"/>
              <a:ext cx="480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1248" y="2832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968" y="3241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1968" y="288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2016" y="3264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1488" y="2736"/>
              <a:ext cx="336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600" i="1"/>
                <a:t>S</a:t>
              </a:r>
            </a:p>
            <a:p>
              <a:r>
                <a:rPr lang="en-US" altLang="tr-TR" sz="1600" i="1"/>
                <a:t> C</a:t>
              </a:r>
            </a:p>
            <a:p>
              <a:r>
                <a:rPr lang="en-US" altLang="tr-TR" sz="1600" i="1"/>
                <a:t>R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160" y="2784"/>
              <a:ext cx="288" cy="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tr-TR" sz="1600" i="1"/>
                <a:t>Q</a:t>
              </a:r>
            </a:p>
            <a:p>
              <a:pPr>
                <a:spcBef>
                  <a:spcPct val="30000"/>
                </a:spcBef>
              </a:pPr>
              <a:endParaRPr lang="en-US" altLang="tr-TR" sz="1600" i="1"/>
            </a:p>
            <a:p>
              <a:pPr>
                <a:spcBef>
                  <a:spcPct val="30000"/>
                </a:spcBef>
              </a:pPr>
              <a:r>
                <a:rPr lang="en-US" altLang="tr-TR" sz="1600" i="1"/>
                <a:t>Q'</a:t>
              </a: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1248" y="307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1248" y="3312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7" name="AutoShape 26"/>
            <p:cNvSpPr>
              <a:spLocks noChangeArrowheads="1"/>
            </p:cNvSpPr>
            <p:nvPr/>
          </p:nvSpPr>
          <p:spPr bwMode="auto">
            <a:xfrm rot="5400000">
              <a:off x="1488" y="3024"/>
              <a:ext cx="72" cy="7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1432" y="3048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</p:grpSp>
      <p:grpSp>
        <p:nvGrpSpPr>
          <p:cNvPr id="29" name="Group 53"/>
          <p:cNvGrpSpPr>
            <a:grpSpLocks/>
          </p:cNvGrpSpPr>
          <p:nvPr/>
        </p:nvGrpSpPr>
        <p:grpSpPr bwMode="auto">
          <a:xfrm>
            <a:off x="3447728" y="2187352"/>
            <a:ext cx="1905000" cy="1219200"/>
            <a:chOff x="2688" y="1344"/>
            <a:chExt cx="1200" cy="768"/>
          </a:xfrm>
        </p:grpSpPr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2928" y="1344"/>
              <a:ext cx="480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>
              <a:off x="2688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" name="Oval 33"/>
            <p:cNvSpPr>
              <a:spLocks noChangeArrowheads="1"/>
            </p:cNvSpPr>
            <p:nvPr/>
          </p:nvSpPr>
          <p:spPr bwMode="auto">
            <a:xfrm>
              <a:off x="3408" y="1897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3408" y="153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 flipV="1">
              <a:off x="3456" y="192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5" name="Text Box 36"/>
            <p:cNvSpPr txBox="1">
              <a:spLocks noChangeArrowheads="1"/>
            </p:cNvSpPr>
            <p:nvPr/>
          </p:nvSpPr>
          <p:spPr bwMode="auto">
            <a:xfrm>
              <a:off x="2928" y="1392"/>
              <a:ext cx="336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600" i="1"/>
                <a:t>D</a:t>
              </a:r>
            </a:p>
            <a:p>
              <a:r>
                <a:rPr lang="en-US" altLang="tr-TR" sz="1600" i="1"/>
                <a:t> C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3600" y="1440"/>
              <a:ext cx="288" cy="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tr-TR" sz="1600" i="1"/>
                <a:t>Q</a:t>
              </a:r>
            </a:p>
            <a:p>
              <a:pPr>
                <a:spcBef>
                  <a:spcPct val="30000"/>
                </a:spcBef>
              </a:pPr>
              <a:endParaRPr lang="en-US" altLang="tr-TR" sz="1600" i="1"/>
            </a:p>
            <a:p>
              <a:pPr>
                <a:spcBef>
                  <a:spcPct val="30000"/>
                </a:spcBef>
              </a:pPr>
              <a:r>
                <a:rPr lang="en-US" altLang="tr-TR" sz="1600" i="1"/>
                <a:t>Q'</a:t>
              </a:r>
            </a:p>
          </p:txBody>
        </p:sp>
        <p:sp>
          <p:nvSpPr>
            <p:cNvPr id="37" name="Line 38"/>
            <p:cNvSpPr>
              <a:spLocks noChangeShapeType="1"/>
            </p:cNvSpPr>
            <p:nvPr/>
          </p:nvSpPr>
          <p:spPr bwMode="auto">
            <a:xfrm>
              <a:off x="2688" y="172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8" name="AutoShape 40"/>
            <p:cNvSpPr>
              <a:spLocks noChangeArrowheads="1"/>
            </p:cNvSpPr>
            <p:nvPr/>
          </p:nvSpPr>
          <p:spPr bwMode="auto">
            <a:xfrm rot="5400000">
              <a:off x="2928" y="1680"/>
              <a:ext cx="72" cy="7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</p:grpSp>
      <p:grpSp>
        <p:nvGrpSpPr>
          <p:cNvPr id="39" name="Group 54"/>
          <p:cNvGrpSpPr>
            <a:grpSpLocks/>
          </p:cNvGrpSpPr>
          <p:nvPr/>
        </p:nvGrpSpPr>
        <p:grpSpPr bwMode="auto">
          <a:xfrm>
            <a:off x="3447728" y="4168552"/>
            <a:ext cx="1905000" cy="1219200"/>
            <a:chOff x="2688" y="2688"/>
            <a:chExt cx="1200" cy="768"/>
          </a:xfrm>
        </p:grpSpPr>
        <p:sp>
          <p:nvSpPr>
            <p:cNvPr id="40" name="Rectangle 42"/>
            <p:cNvSpPr>
              <a:spLocks noChangeArrowheads="1"/>
            </p:cNvSpPr>
            <p:nvPr/>
          </p:nvSpPr>
          <p:spPr bwMode="auto">
            <a:xfrm>
              <a:off x="2928" y="2688"/>
              <a:ext cx="480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1" name="Line 43"/>
            <p:cNvSpPr>
              <a:spLocks noChangeShapeType="1"/>
            </p:cNvSpPr>
            <p:nvPr/>
          </p:nvSpPr>
          <p:spPr bwMode="auto">
            <a:xfrm>
              <a:off x="2688" y="2832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2" name="Oval 44"/>
            <p:cNvSpPr>
              <a:spLocks noChangeArrowheads="1"/>
            </p:cNvSpPr>
            <p:nvPr/>
          </p:nvSpPr>
          <p:spPr bwMode="auto">
            <a:xfrm>
              <a:off x="3408" y="3241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3" name="Line 45"/>
            <p:cNvSpPr>
              <a:spLocks noChangeShapeType="1"/>
            </p:cNvSpPr>
            <p:nvPr/>
          </p:nvSpPr>
          <p:spPr bwMode="auto">
            <a:xfrm>
              <a:off x="3408" y="288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" name="Line 46"/>
            <p:cNvSpPr>
              <a:spLocks noChangeShapeType="1"/>
            </p:cNvSpPr>
            <p:nvPr/>
          </p:nvSpPr>
          <p:spPr bwMode="auto">
            <a:xfrm flipV="1">
              <a:off x="3456" y="3264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5" name="Text Box 47"/>
            <p:cNvSpPr txBox="1">
              <a:spLocks noChangeArrowheads="1"/>
            </p:cNvSpPr>
            <p:nvPr/>
          </p:nvSpPr>
          <p:spPr bwMode="auto">
            <a:xfrm>
              <a:off x="2928" y="2736"/>
              <a:ext cx="336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600" i="1"/>
                <a:t>D</a:t>
              </a:r>
            </a:p>
            <a:p>
              <a:r>
                <a:rPr lang="en-US" altLang="tr-TR" sz="1600" i="1"/>
                <a:t> C</a:t>
              </a:r>
            </a:p>
          </p:txBody>
        </p:sp>
        <p:sp>
          <p:nvSpPr>
            <p:cNvPr id="46" name="Rectangle 48"/>
            <p:cNvSpPr>
              <a:spLocks noChangeArrowheads="1"/>
            </p:cNvSpPr>
            <p:nvPr/>
          </p:nvSpPr>
          <p:spPr bwMode="auto">
            <a:xfrm>
              <a:off x="3600" y="2784"/>
              <a:ext cx="288" cy="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tr-TR" sz="1600" i="1"/>
                <a:t>Q</a:t>
              </a:r>
            </a:p>
            <a:p>
              <a:pPr>
                <a:spcBef>
                  <a:spcPct val="30000"/>
                </a:spcBef>
              </a:pPr>
              <a:endParaRPr lang="en-US" altLang="tr-TR" sz="1600" i="1"/>
            </a:p>
            <a:p>
              <a:pPr>
                <a:spcBef>
                  <a:spcPct val="30000"/>
                </a:spcBef>
              </a:pPr>
              <a:r>
                <a:rPr lang="en-US" altLang="tr-TR" sz="1600" i="1"/>
                <a:t>Q'</a:t>
              </a:r>
            </a:p>
          </p:txBody>
        </p:sp>
        <p:sp>
          <p:nvSpPr>
            <p:cNvPr id="47" name="Line 49"/>
            <p:cNvSpPr>
              <a:spLocks noChangeShapeType="1"/>
            </p:cNvSpPr>
            <p:nvPr/>
          </p:nvSpPr>
          <p:spPr bwMode="auto">
            <a:xfrm>
              <a:off x="2688" y="307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8" name="Line 50"/>
            <p:cNvSpPr>
              <a:spLocks noChangeShapeType="1"/>
            </p:cNvSpPr>
            <p:nvPr/>
          </p:nvSpPr>
          <p:spPr bwMode="auto">
            <a:xfrm>
              <a:off x="2688" y="3312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9" name="AutoShape 51"/>
            <p:cNvSpPr>
              <a:spLocks noChangeArrowheads="1"/>
            </p:cNvSpPr>
            <p:nvPr/>
          </p:nvSpPr>
          <p:spPr bwMode="auto">
            <a:xfrm rot="5400000">
              <a:off x="2928" y="3024"/>
              <a:ext cx="72" cy="7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0" name="Oval 52"/>
            <p:cNvSpPr>
              <a:spLocks noChangeArrowheads="1"/>
            </p:cNvSpPr>
            <p:nvPr/>
          </p:nvSpPr>
          <p:spPr bwMode="auto">
            <a:xfrm>
              <a:off x="2872" y="3048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</p:grpSp>
      <p:grpSp>
        <p:nvGrpSpPr>
          <p:cNvPr id="51" name="Group 55"/>
          <p:cNvGrpSpPr>
            <a:grpSpLocks/>
          </p:cNvGrpSpPr>
          <p:nvPr/>
        </p:nvGrpSpPr>
        <p:grpSpPr bwMode="auto">
          <a:xfrm>
            <a:off x="5733728" y="2187352"/>
            <a:ext cx="1905000" cy="1219200"/>
            <a:chOff x="1248" y="1344"/>
            <a:chExt cx="1200" cy="768"/>
          </a:xfrm>
        </p:grpSpPr>
        <p:sp>
          <p:nvSpPr>
            <p:cNvPr id="52" name="Rectangle 56"/>
            <p:cNvSpPr>
              <a:spLocks noChangeArrowheads="1"/>
            </p:cNvSpPr>
            <p:nvPr/>
          </p:nvSpPr>
          <p:spPr bwMode="auto">
            <a:xfrm>
              <a:off x="1488" y="1344"/>
              <a:ext cx="480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3" name="Line 57"/>
            <p:cNvSpPr>
              <a:spLocks noChangeShapeType="1"/>
            </p:cNvSpPr>
            <p:nvPr/>
          </p:nvSpPr>
          <p:spPr bwMode="auto">
            <a:xfrm>
              <a:off x="1248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" name="Oval 58"/>
            <p:cNvSpPr>
              <a:spLocks noChangeArrowheads="1"/>
            </p:cNvSpPr>
            <p:nvPr/>
          </p:nvSpPr>
          <p:spPr bwMode="auto">
            <a:xfrm>
              <a:off x="1968" y="1897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5" name="Line 59"/>
            <p:cNvSpPr>
              <a:spLocks noChangeShapeType="1"/>
            </p:cNvSpPr>
            <p:nvPr/>
          </p:nvSpPr>
          <p:spPr bwMode="auto">
            <a:xfrm>
              <a:off x="1968" y="153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" name="Line 60"/>
            <p:cNvSpPr>
              <a:spLocks noChangeShapeType="1"/>
            </p:cNvSpPr>
            <p:nvPr/>
          </p:nvSpPr>
          <p:spPr bwMode="auto">
            <a:xfrm flipV="1">
              <a:off x="2016" y="192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" name="Text Box 61"/>
            <p:cNvSpPr txBox="1">
              <a:spLocks noChangeArrowheads="1"/>
            </p:cNvSpPr>
            <p:nvPr/>
          </p:nvSpPr>
          <p:spPr bwMode="auto">
            <a:xfrm>
              <a:off x="1488" y="1392"/>
              <a:ext cx="336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600" i="1"/>
                <a:t>J</a:t>
              </a:r>
            </a:p>
            <a:p>
              <a:r>
                <a:rPr lang="en-US" altLang="tr-TR" sz="1600" i="1"/>
                <a:t> C</a:t>
              </a:r>
            </a:p>
            <a:p>
              <a:r>
                <a:rPr lang="en-US" altLang="tr-TR" sz="1600" i="1"/>
                <a:t>K</a:t>
              </a:r>
            </a:p>
          </p:txBody>
        </p:sp>
        <p:sp>
          <p:nvSpPr>
            <p:cNvPr id="58" name="Rectangle 62"/>
            <p:cNvSpPr>
              <a:spLocks noChangeArrowheads="1"/>
            </p:cNvSpPr>
            <p:nvPr/>
          </p:nvSpPr>
          <p:spPr bwMode="auto">
            <a:xfrm>
              <a:off x="2160" y="1440"/>
              <a:ext cx="288" cy="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tr-TR" sz="1600" i="1"/>
                <a:t>Q</a:t>
              </a:r>
            </a:p>
            <a:p>
              <a:pPr>
                <a:spcBef>
                  <a:spcPct val="30000"/>
                </a:spcBef>
              </a:pPr>
              <a:endParaRPr lang="en-US" altLang="tr-TR" sz="1600" i="1"/>
            </a:p>
            <a:p>
              <a:pPr>
                <a:spcBef>
                  <a:spcPct val="30000"/>
                </a:spcBef>
              </a:pPr>
              <a:r>
                <a:rPr lang="en-US" altLang="tr-TR" sz="1600" i="1"/>
                <a:t>Q'</a:t>
              </a:r>
            </a:p>
          </p:txBody>
        </p:sp>
        <p:sp>
          <p:nvSpPr>
            <p:cNvPr id="59" name="Line 63"/>
            <p:cNvSpPr>
              <a:spLocks noChangeShapeType="1"/>
            </p:cNvSpPr>
            <p:nvPr/>
          </p:nvSpPr>
          <p:spPr bwMode="auto">
            <a:xfrm>
              <a:off x="1248" y="172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" name="Line 64"/>
            <p:cNvSpPr>
              <a:spLocks noChangeShapeType="1"/>
            </p:cNvSpPr>
            <p:nvPr/>
          </p:nvSpPr>
          <p:spPr bwMode="auto">
            <a:xfrm>
              <a:off x="1248" y="196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1" name="AutoShape 65"/>
            <p:cNvSpPr>
              <a:spLocks noChangeArrowheads="1"/>
            </p:cNvSpPr>
            <p:nvPr/>
          </p:nvSpPr>
          <p:spPr bwMode="auto">
            <a:xfrm rot="5400000">
              <a:off x="1488" y="1680"/>
              <a:ext cx="72" cy="7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</p:grpSp>
      <p:grpSp>
        <p:nvGrpSpPr>
          <p:cNvPr id="62" name="Group 66"/>
          <p:cNvGrpSpPr>
            <a:grpSpLocks/>
          </p:cNvGrpSpPr>
          <p:nvPr/>
        </p:nvGrpSpPr>
        <p:grpSpPr bwMode="auto">
          <a:xfrm>
            <a:off x="5733728" y="4168552"/>
            <a:ext cx="1905000" cy="1219200"/>
            <a:chOff x="1248" y="2688"/>
            <a:chExt cx="1200" cy="768"/>
          </a:xfrm>
        </p:grpSpPr>
        <p:sp>
          <p:nvSpPr>
            <p:cNvPr id="63" name="Rectangle 67"/>
            <p:cNvSpPr>
              <a:spLocks noChangeArrowheads="1"/>
            </p:cNvSpPr>
            <p:nvPr/>
          </p:nvSpPr>
          <p:spPr bwMode="auto">
            <a:xfrm>
              <a:off x="1488" y="2688"/>
              <a:ext cx="480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64" name="Line 68"/>
            <p:cNvSpPr>
              <a:spLocks noChangeShapeType="1"/>
            </p:cNvSpPr>
            <p:nvPr/>
          </p:nvSpPr>
          <p:spPr bwMode="auto">
            <a:xfrm>
              <a:off x="1248" y="2832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5" name="Oval 69"/>
            <p:cNvSpPr>
              <a:spLocks noChangeArrowheads="1"/>
            </p:cNvSpPr>
            <p:nvPr/>
          </p:nvSpPr>
          <p:spPr bwMode="auto">
            <a:xfrm>
              <a:off x="1968" y="3241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66" name="Line 70"/>
            <p:cNvSpPr>
              <a:spLocks noChangeShapeType="1"/>
            </p:cNvSpPr>
            <p:nvPr/>
          </p:nvSpPr>
          <p:spPr bwMode="auto">
            <a:xfrm>
              <a:off x="1968" y="288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7" name="Line 71"/>
            <p:cNvSpPr>
              <a:spLocks noChangeShapeType="1"/>
            </p:cNvSpPr>
            <p:nvPr/>
          </p:nvSpPr>
          <p:spPr bwMode="auto">
            <a:xfrm flipV="1">
              <a:off x="2016" y="3264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8" name="Text Box 72"/>
            <p:cNvSpPr txBox="1">
              <a:spLocks noChangeArrowheads="1"/>
            </p:cNvSpPr>
            <p:nvPr/>
          </p:nvSpPr>
          <p:spPr bwMode="auto">
            <a:xfrm>
              <a:off x="1488" y="2736"/>
              <a:ext cx="336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600" i="1"/>
                <a:t>J</a:t>
              </a:r>
            </a:p>
            <a:p>
              <a:r>
                <a:rPr lang="en-US" altLang="tr-TR" sz="1600" i="1"/>
                <a:t> C</a:t>
              </a:r>
            </a:p>
            <a:p>
              <a:r>
                <a:rPr lang="en-US" altLang="tr-TR" sz="1600" i="1"/>
                <a:t>K</a:t>
              </a:r>
            </a:p>
          </p:txBody>
        </p:sp>
        <p:sp>
          <p:nvSpPr>
            <p:cNvPr id="69" name="Rectangle 73"/>
            <p:cNvSpPr>
              <a:spLocks noChangeArrowheads="1"/>
            </p:cNvSpPr>
            <p:nvPr/>
          </p:nvSpPr>
          <p:spPr bwMode="auto">
            <a:xfrm>
              <a:off x="2160" y="2784"/>
              <a:ext cx="288" cy="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tr-TR" sz="1600" i="1"/>
                <a:t>Q</a:t>
              </a:r>
            </a:p>
            <a:p>
              <a:pPr>
                <a:spcBef>
                  <a:spcPct val="30000"/>
                </a:spcBef>
              </a:pPr>
              <a:endParaRPr lang="en-US" altLang="tr-TR" sz="1600" i="1"/>
            </a:p>
            <a:p>
              <a:pPr>
                <a:spcBef>
                  <a:spcPct val="30000"/>
                </a:spcBef>
              </a:pPr>
              <a:r>
                <a:rPr lang="en-US" altLang="tr-TR" sz="1600" i="1"/>
                <a:t>Q'</a:t>
              </a:r>
            </a:p>
          </p:txBody>
        </p:sp>
        <p:sp>
          <p:nvSpPr>
            <p:cNvPr id="70" name="Line 74"/>
            <p:cNvSpPr>
              <a:spLocks noChangeShapeType="1"/>
            </p:cNvSpPr>
            <p:nvPr/>
          </p:nvSpPr>
          <p:spPr bwMode="auto">
            <a:xfrm>
              <a:off x="1248" y="307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" name="Line 75"/>
            <p:cNvSpPr>
              <a:spLocks noChangeShapeType="1"/>
            </p:cNvSpPr>
            <p:nvPr/>
          </p:nvSpPr>
          <p:spPr bwMode="auto">
            <a:xfrm>
              <a:off x="1248" y="3312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2" name="AutoShape 76"/>
            <p:cNvSpPr>
              <a:spLocks noChangeArrowheads="1"/>
            </p:cNvSpPr>
            <p:nvPr/>
          </p:nvSpPr>
          <p:spPr bwMode="auto">
            <a:xfrm rot="5400000">
              <a:off x="1488" y="3024"/>
              <a:ext cx="72" cy="7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73" name="Oval 77"/>
            <p:cNvSpPr>
              <a:spLocks noChangeArrowheads="1"/>
            </p:cNvSpPr>
            <p:nvPr/>
          </p:nvSpPr>
          <p:spPr bwMode="auto">
            <a:xfrm>
              <a:off x="1432" y="3048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</p:grpSp>
      <p:sp>
        <p:nvSpPr>
          <p:cNvPr id="74" name="Text Box 78"/>
          <p:cNvSpPr txBox="1">
            <a:spLocks noChangeArrowheads="1"/>
          </p:cNvSpPr>
          <p:nvPr/>
        </p:nvSpPr>
        <p:spPr bwMode="auto">
          <a:xfrm>
            <a:off x="2304728" y="3482752"/>
            <a:ext cx="365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1800" b="0"/>
              <a:t>Positive edge-triggered flip-flops</a:t>
            </a:r>
          </a:p>
        </p:txBody>
      </p:sp>
      <p:sp>
        <p:nvSpPr>
          <p:cNvPr id="75" name="Text Box 79"/>
          <p:cNvSpPr txBox="1">
            <a:spLocks noChangeArrowheads="1"/>
          </p:cNvSpPr>
          <p:nvPr/>
        </p:nvSpPr>
        <p:spPr bwMode="auto">
          <a:xfrm>
            <a:off x="2380928" y="5463952"/>
            <a:ext cx="365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1800" b="0"/>
              <a:t>Negative edge-triggered flip-flops</a:t>
            </a:r>
          </a:p>
        </p:txBody>
      </p:sp>
    </p:spTree>
    <p:extLst>
      <p:ext uri="{BB962C8B-B14F-4D97-AF65-F5344CB8AC3E}">
        <p14:creationId xmlns:p14="http://schemas.microsoft.com/office/powerpoint/2010/main" val="271209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S-R Flip-Flop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1340768"/>
            <a:ext cx="7848600" cy="2743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smtClean="0">
                <a:solidFill>
                  <a:srgbClr val="0000CC"/>
                </a:solidFill>
                <a:sym typeface="Symbol" panose="05050102010706020507" pitchFamily="18" charset="2"/>
              </a:rPr>
              <a:t>S-R flip-flop</a:t>
            </a:r>
            <a:r>
              <a:rPr lang="en-GB" altLang="tr-TR" smtClean="0">
                <a:sym typeface="Symbol" panose="05050102010706020507" pitchFamily="18" charset="2"/>
              </a:rPr>
              <a:t>: on the triggering edge of the clock pulse,</a:t>
            </a:r>
          </a:p>
          <a:p>
            <a:pPr lvl="1">
              <a:lnSpc>
                <a:spcPct val="9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GB" altLang="tr-TR" i="1" smtClean="0">
                <a:sym typeface="Symbol" panose="05050102010706020507" pitchFamily="18" charset="2"/>
              </a:rPr>
              <a:t>S</a:t>
            </a:r>
            <a:r>
              <a:rPr lang="en-GB" altLang="tr-TR" smtClean="0">
                <a:sym typeface="Symbol" panose="05050102010706020507" pitchFamily="18" charset="2"/>
              </a:rPr>
              <a:t>=HIGH (and </a:t>
            </a:r>
            <a:r>
              <a:rPr lang="en-GB" altLang="tr-TR" i="1" smtClean="0">
                <a:sym typeface="Symbol" panose="05050102010706020507" pitchFamily="18" charset="2"/>
              </a:rPr>
              <a:t>R</a:t>
            </a:r>
            <a:r>
              <a:rPr lang="en-GB" altLang="tr-TR" smtClean="0">
                <a:sym typeface="Symbol" panose="05050102010706020507" pitchFamily="18" charset="2"/>
              </a:rPr>
              <a:t>=LOW) </a:t>
            </a:r>
            <a:r>
              <a:rPr lang="en-GB" altLang="tr-TR" smtClean="0">
                <a:latin typeface="Wingdings 3" panose="05040102010807070707" pitchFamily="18" charset="2"/>
                <a:sym typeface="ZapfDingbats" pitchFamily="82" charset="2"/>
              </a:rPr>
              <a:t>a</a:t>
            </a:r>
            <a:r>
              <a:rPr lang="en-GB" altLang="tr-TR" smtClean="0">
                <a:sym typeface="Symbol" panose="05050102010706020507" pitchFamily="18" charset="2"/>
              </a:rPr>
              <a:t> SET state</a:t>
            </a:r>
          </a:p>
          <a:p>
            <a:pPr lvl="1">
              <a:lnSpc>
                <a:spcPct val="9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GB" altLang="tr-TR" i="1" smtClean="0">
                <a:sym typeface="Symbol" panose="05050102010706020507" pitchFamily="18" charset="2"/>
              </a:rPr>
              <a:t>R</a:t>
            </a:r>
            <a:r>
              <a:rPr lang="en-GB" altLang="tr-TR" smtClean="0">
                <a:sym typeface="Symbol" panose="05050102010706020507" pitchFamily="18" charset="2"/>
              </a:rPr>
              <a:t>=HIGH (and </a:t>
            </a:r>
            <a:r>
              <a:rPr lang="en-GB" altLang="tr-TR" i="1" smtClean="0">
                <a:sym typeface="Symbol" panose="05050102010706020507" pitchFamily="18" charset="2"/>
              </a:rPr>
              <a:t>S</a:t>
            </a:r>
            <a:r>
              <a:rPr lang="en-GB" altLang="tr-TR" smtClean="0">
                <a:sym typeface="Symbol" panose="05050102010706020507" pitchFamily="18" charset="2"/>
              </a:rPr>
              <a:t>=LOW) </a:t>
            </a:r>
            <a:r>
              <a:rPr lang="en-GB" altLang="tr-TR" smtClean="0">
                <a:latin typeface="Wingdings 3" panose="05040102010807070707" pitchFamily="18" charset="2"/>
                <a:sym typeface="ZapfDingbats" pitchFamily="82" charset="2"/>
              </a:rPr>
              <a:t>a</a:t>
            </a:r>
            <a:r>
              <a:rPr lang="en-GB" altLang="tr-TR" smtClean="0">
                <a:sym typeface="Symbol" panose="05050102010706020507" pitchFamily="18" charset="2"/>
              </a:rPr>
              <a:t> RESET state</a:t>
            </a:r>
          </a:p>
          <a:p>
            <a:pPr lvl="1">
              <a:lnSpc>
                <a:spcPct val="9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GB" altLang="tr-TR" smtClean="0">
                <a:sym typeface="Symbol" panose="05050102010706020507" pitchFamily="18" charset="2"/>
              </a:rPr>
              <a:t>both inputs LOW </a:t>
            </a:r>
            <a:r>
              <a:rPr lang="en-GB" altLang="tr-TR" smtClean="0">
                <a:latin typeface="Wingdings 3" panose="05040102010807070707" pitchFamily="18" charset="2"/>
                <a:sym typeface="ZapfDingbats" pitchFamily="82" charset="2"/>
              </a:rPr>
              <a:t>a</a:t>
            </a:r>
            <a:r>
              <a:rPr lang="en-GB" altLang="tr-TR" smtClean="0">
                <a:sym typeface="Symbol" panose="05050102010706020507" pitchFamily="18" charset="2"/>
              </a:rPr>
              <a:t> no change</a:t>
            </a:r>
          </a:p>
          <a:p>
            <a:pPr lvl="1">
              <a:lnSpc>
                <a:spcPct val="90000"/>
              </a:lnSpc>
              <a:buSzPct val="90000"/>
              <a:buFont typeface="Wingdings" panose="05000000000000000000" pitchFamily="2" charset="2"/>
              <a:buChar char="v"/>
            </a:pPr>
            <a:r>
              <a:rPr lang="en-GB" altLang="tr-TR" smtClean="0">
                <a:sym typeface="Symbol" panose="05050102010706020507" pitchFamily="18" charset="2"/>
              </a:rPr>
              <a:t>both inputs HIGH </a:t>
            </a:r>
            <a:r>
              <a:rPr lang="en-GB" altLang="tr-TR" smtClean="0">
                <a:latin typeface="Wingdings 3" panose="05040102010807070707" pitchFamily="18" charset="2"/>
                <a:sym typeface="ZapfDingbats" pitchFamily="82" charset="2"/>
              </a:rPr>
              <a:t>a</a:t>
            </a:r>
            <a:r>
              <a:rPr lang="en-GB" altLang="tr-TR" smtClean="0">
                <a:sym typeface="Symbol" panose="05050102010706020507" pitchFamily="18" charset="2"/>
              </a:rPr>
              <a:t> invalid</a:t>
            </a:r>
          </a:p>
          <a:p>
            <a:pPr>
              <a:lnSpc>
                <a:spcPct val="90000"/>
              </a:lnSpc>
              <a:spcBef>
                <a:spcPct val="4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smtClean="0">
                <a:sym typeface="Symbol" panose="05050102010706020507" pitchFamily="18" charset="2"/>
              </a:rPr>
              <a:t>Characteristic table of positive edge-triggered S-R flip-flop:</a:t>
            </a:r>
            <a:endParaRPr lang="en-GB" altLang="tr-TR" dirty="0" smtClean="0">
              <a:sym typeface="Symbol" panose="05050102010706020507" pitchFamily="18" charset="2"/>
            </a:endParaRPr>
          </a:p>
        </p:txBody>
      </p:sp>
      <p:sp>
        <p:nvSpPr>
          <p:cNvPr id="6" name="Text Box 73"/>
          <p:cNvSpPr txBox="1">
            <a:spLocks noChangeArrowheads="1"/>
          </p:cNvSpPr>
          <p:nvPr/>
        </p:nvSpPr>
        <p:spPr bwMode="auto">
          <a:xfrm>
            <a:off x="2362200" y="5455568"/>
            <a:ext cx="3200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tr-TR"/>
              <a:t>X = irrelevant (“don’t care”)</a:t>
            </a:r>
          </a:p>
          <a:p>
            <a:pPr>
              <a:spcBef>
                <a:spcPct val="20000"/>
              </a:spcBef>
            </a:pPr>
            <a:r>
              <a:rPr lang="en-US" altLang="tr-TR">
                <a:sym typeface="Symbol" panose="05050102010706020507" pitchFamily="18" charset="2"/>
              </a:rPr>
              <a:t></a:t>
            </a:r>
            <a:r>
              <a:rPr lang="en-US" altLang="tr-TR"/>
              <a:t> = clock transition LOW to HIGH</a:t>
            </a:r>
          </a:p>
        </p:txBody>
      </p: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2057400" y="4007768"/>
            <a:ext cx="3581400" cy="1527175"/>
            <a:chOff x="1440" y="2832"/>
            <a:chExt cx="2256" cy="962"/>
          </a:xfrm>
        </p:grpSpPr>
        <p:graphicFrame>
          <p:nvGraphicFramePr>
            <p:cNvPr id="8" name="Object 75"/>
            <p:cNvGraphicFramePr>
              <a:graphicFrameLocks noChangeAspect="1"/>
            </p:cNvGraphicFramePr>
            <p:nvPr/>
          </p:nvGraphicFramePr>
          <p:xfrm>
            <a:off x="1440" y="2832"/>
            <a:ext cx="2219" cy="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7" name="Document" r:id="rId3" imgW="3534156" imgH="1527048" progId="Word.Document.8">
                    <p:embed/>
                  </p:oleObj>
                </mc:Choice>
                <mc:Fallback>
                  <p:oleObj name="Document" r:id="rId3" imgW="3534156" imgH="1527048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2832"/>
                          <a:ext cx="2219" cy="9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Line 76"/>
            <p:cNvSpPr>
              <a:spLocks noChangeShapeType="1"/>
            </p:cNvSpPr>
            <p:nvPr/>
          </p:nvSpPr>
          <p:spPr bwMode="auto">
            <a:xfrm>
              <a:off x="1488" y="3024"/>
              <a:ext cx="2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" name="Line 77"/>
            <p:cNvSpPr>
              <a:spLocks noChangeShapeType="1"/>
            </p:cNvSpPr>
            <p:nvPr/>
          </p:nvSpPr>
          <p:spPr bwMode="auto">
            <a:xfrm rot="5400000">
              <a:off x="2016" y="326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149964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S-R Flip-Flop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-1" y="980728"/>
            <a:ext cx="4460901" cy="2971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sz="2000" dirty="0" smtClean="0">
                <a:sym typeface="Symbol" panose="05050102010706020507" pitchFamily="18" charset="2"/>
              </a:rPr>
              <a:t>It comprises 3 parts: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GB" altLang="tr-TR" sz="1800" dirty="0" smtClean="0">
                <a:sym typeface="Symbol" panose="05050102010706020507" pitchFamily="18" charset="2"/>
              </a:rPr>
              <a:t>a basic </a:t>
            </a:r>
            <a:r>
              <a:rPr lang="en-GB" altLang="tr-TR" sz="1800" i="1" dirty="0" smtClean="0">
                <a:sym typeface="Symbol" panose="05050102010706020507" pitchFamily="18" charset="2"/>
              </a:rPr>
              <a:t>NAND latch</a:t>
            </a:r>
            <a:endParaRPr lang="en-GB" altLang="tr-TR" sz="1800" dirty="0" smtClean="0">
              <a:sym typeface="Symbol" panose="05050102010706020507" pitchFamily="18" charset="2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GB" altLang="tr-TR" sz="1800" dirty="0" smtClean="0">
                <a:sym typeface="Symbol" panose="05050102010706020507" pitchFamily="18" charset="2"/>
              </a:rPr>
              <a:t>a </a:t>
            </a:r>
            <a:r>
              <a:rPr lang="en-GB" altLang="tr-TR" sz="1800" i="1" dirty="0" smtClean="0">
                <a:sym typeface="Symbol" panose="05050102010706020507" pitchFamily="18" charset="2"/>
              </a:rPr>
              <a:t>pulse-steering</a:t>
            </a:r>
            <a:r>
              <a:rPr lang="en-GB" altLang="tr-TR" sz="1800" dirty="0" smtClean="0">
                <a:sym typeface="Symbol" panose="05050102010706020507" pitchFamily="18" charset="2"/>
              </a:rPr>
              <a:t> circuit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GB" altLang="tr-TR" sz="1800" dirty="0" smtClean="0">
                <a:sym typeface="Symbol" panose="05050102010706020507" pitchFamily="18" charset="2"/>
              </a:rPr>
              <a:t>a </a:t>
            </a:r>
            <a:r>
              <a:rPr lang="en-GB" altLang="tr-TR" sz="1800" i="1" dirty="0" smtClean="0">
                <a:sym typeface="Symbol" panose="05050102010706020507" pitchFamily="18" charset="2"/>
              </a:rPr>
              <a:t>pulse transition detector</a:t>
            </a:r>
            <a:r>
              <a:rPr lang="en-GB" altLang="tr-TR" sz="1800" dirty="0" smtClean="0">
                <a:sym typeface="Symbol" panose="05050102010706020507" pitchFamily="18" charset="2"/>
              </a:rPr>
              <a:t> (or </a:t>
            </a:r>
            <a:r>
              <a:rPr lang="en-GB" altLang="tr-TR" sz="1800" i="1" dirty="0" smtClean="0">
                <a:sym typeface="Symbol" panose="05050102010706020507" pitchFamily="18" charset="2"/>
              </a:rPr>
              <a:t>edge detector</a:t>
            </a:r>
            <a:r>
              <a:rPr lang="en-GB" altLang="tr-TR" sz="1800" dirty="0" smtClean="0">
                <a:sym typeface="Symbol" panose="05050102010706020507" pitchFamily="18" charset="2"/>
              </a:rPr>
              <a:t>) circuit</a:t>
            </a:r>
          </a:p>
          <a:p>
            <a:pPr>
              <a:spcBef>
                <a:spcPct val="4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sz="2000" dirty="0" smtClean="0">
                <a:sym typeface="Symbol" panose="05050102010706020507" pitchFamily="18" charset="2"/>
              </a:rPr>
              <a:t>The </a:t>
            </a:r>
            <a:r>
              <a:rPr lang="en-GB" altLang="tr-TR" sz="2000" dirty="0" smtClean="0">
                <a:solidFill>
                  <a:srgbClr val="0000CC"/>
                </a:solidFill>
                <a:sym typeface="Symbol" panose="05050102010706020507" pitchFamily="18" charset="2"/>
              </a:rPr>
              <a:t>pulse transition detector</a:t>
            </a:r>
            <a:r>
              <a:rPr lang="en-GB" altLang="tr-TR" sz="2000" dirty="0" smtClean="0">
                <a:sym typeface="Symbol" panose="05050102010706020507" pitchFamily="18" charset="2"/>
              </a:rPr>
              <a:t> detects a rising (or falling) edge and produces a very </a:t>
            </a:r>
            <a:r>
              <a:rPr lang="en-GB" altLang="tr-TR" sz="2000" i="1" dirty="0" smtClean="0">
                <a:sym typeface="Symbol" panose="05050102010706020507" pitchFamily="18" charset="2"/>
              </a:rPr>
              <a:t>short-duration spike</a:t>
            </a:r>
            <a:r>
              <a:rPr lang="en-GB" altLang="tr-TR" sz="2000" dirty="0" smtClean="0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431665" y="2596679"/>
            <a:ext cx="4343400" cy="45720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  <a:buFont typeface="Monotype Sorts" pitchFamily="2" charset="2"/>
              <a:buNone/>
            </a:pPr>
            <a:r>
              <a:rPr lang="en-GB" altLang="tr-TR" dirty="0" smtClean="0">
                <a:sym typeface="Symbol" panose="05050102010706020507" pitchFamily="18" charset="2"/>
              </a:rPr>
              <a:t>The pulse transition detector.</a:t>
            </a:r>
          </a:p>
        </p:txBody>
      </p:sp>
      <p:grpSp>
        <p:nvGrpSpPr>
          <p:cNvPr id="7" name="Group 65"/>
          <p:cNvGrpSpPr>
            <a:grpSpLocks/>
          </p:cNvGrpSpPr>
          <p:nvPr/>
        </p:nvGrpSpPr>
        <p:grpSpPr bwMode="auto">
          <a:xfrm>
            <a:off x="4185443" y="1049338"/>
            <a:ext cx="4919663" cy="1295400"/>
            <a:chOff x="1488" y="1152"/>
            <a:chExt cx="3099" cy="816"/>
          </a:xfrm>
        </p:grpSpPr>
        <p:sp>
          <p:nvSpPr>
            <p:cNvPr id="8" name="Text Box 20"/>
            <p:cNvSpPr txBox="1">
              <a:spLocks noChangeArrowheads="1"/>
            </p:cNvSpPr>
            <p:nvPr/>
          </p:nvSpPr>
          <p:spPr bwMode="auto">
            <a:xfrm>
              <a:off x="2832" y="1152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S</a:t>
              </a:r>
              <a:endParaRPr lang="en-GB" altLang="tr-TR"/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4320" y="1248"/>
              <a:ext cx="2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Q</a:t>
              </a:r>
              <a:endParaRPr lang="en-GB" altLang="tr-TR"/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4320" y="1680"/>
              <a:ext cx="2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Q'</a:t>
              </a:r>
              <a:endParaRPr lang="en-GB" altLang="tr-TR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3566" y="1292"/>
              <a:ext cx="208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3562" y="1824"/>
              <a:ext cx="217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3677" y="1415"/>
              <a:ext cx="9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3677" y="1699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rot="5400000">
              <a:off x="3636" y="1456"/>
              <a:ext cx="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 rot="5400000">
              <a:off x="3636" y="1659"/>
              <a:ext cx="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4082" y="1355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4082" y="1762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 rot="5400000">
              <a:off x="4137" y="1707"/>
              <a:ext cx="1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 rot="5400000">
              <a:off x="4147" y="1415"/>
              <a:ext cx="1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3672" y="1494"/>
              <a:ext cx="528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 flipH="1">
              <a:off x="3673" y="1471"/>
              <a:ext cx="527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" name="Oval 18"/>
            <p:cNvSpPr>
              <a:spLocks noChangeArrowheads="1"/>
            </p:cNvSpPr>
            <p:nvPr/>
          </p:nvSpPr>
          <p:spPr bwMode="auto">
            <a:xfrm>
              <a:off x="4173" y="1743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4" name="Oval 19"/>
            <p:cNvSpPr>
              <a:spLocks noChangeArrowheads="1"/>
            </p:cNvSpPr>
            <p:nvPr/>
          </p:nvSpPr>
          <p:spPr bwMode="auto">
            <a:xfrm>
              <a:off x="4182" y="1342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grpSp>
          <p:nvGrpSpPr>
            <p:cNvPr id="25" name="Group 24"/>
            <p:cNvGrpSpPr>
              <a:grpSpLocks/>
            </p:cNvGrpSpPr>
            <p:nvPr/>
          </p:nvGrpSpPr>
          <p:grpSpPr bwMode="auto">
            <a:xfrm>
              <a:off x="3776" y="1259"/>
              <a:ext cx="307" cy="203"/>
              <a:chOff x="1872" y="3824"/>
              <a:chExt cx="369" cy="240"/>
            </a:xfrm>
          </p:grpSpPr>
          <p:sp>
            <p:nvSpPr>
              <p:cNvPr id="58" name="Freeform 25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44 w 288"/>
                  <a:gd name="T3" fmla="*/ 120 h 864"/>
                  <a:gd name="T4" fmla="*/ 0 w 288"/>
                  <a:gd name="T5" fmla="*/ 240 h 8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9" name="Line 26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0" name="Line 27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1" name="Freeform 28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2" name="Freeform 29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3" name="Oval 30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64" name="Oval 31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26" name="Group 32"/>
            <p:cNvGrpSpPr>
              <a:grpSpLocks/>
            </p:cNvGrpSpPr>
            <p:nvPr/>
          </p:nvGrpSpPr>
          <p:grpSpPr bwMode="auto">
            <a:xfrm>
              <a:off x="3769" y="1665"/>
              <a:ext cx="307" cy="203"/>
              <a:chOff x="1872" y="3824"/>
              <a:chExt cx="369" cy="240"/>
            </a:xfrm>
          </p:grpSpPr>
          <p:sp>
            <p:nvSpPr>
              <p:cNvPr id="51" name="Freeform 33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44 w 288"/>
                  <a:gd name="T3" fmla="*/ 120 h 864"/>
                  <a:gd name="T4" fmla="*/ 0 w 288"/>
                  <a:gd name="T5" fmla="*/ 240 h 8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" name="Line 34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3" name="Line 35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4" name="Freeform 36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5" name="Freeform 37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6" name="Oval 38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7" name="Oval 39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27" name="Group 40"/>
            <p:cNvGrpSpPr>
              <a:grpSpLocks/>
            </p:cNvGrpSpPr>
            <p:nvPr/>
          </p:nvGrpSpPr>
          <p:grpSpPr bwMode="auto">
            <a:xfrm>
              <a:off x="3221" y="1200"/>
              <a:ext cx="338" cy="193"/>
              <a:chOff x="1648" y="1680"/>
              <a:chExt cx="406" cy="228"/>
            </a:xfrm>
          </p:grpSpPr>
          <p:sp>
            <p:nvSpPr>
              <p:cNvPr id="49" name="Oval 41"/>
              <p:cNvSpPr>
                <a:spLocks noChangeArrowheads="1"/>
              </p:cNvSpPr>
              <p:nvPr/>
            </p:nvSpPr>
            <p:spPr bwMode="auto">
              <a:xfrm>
                <a:off x="1976" y="175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0" name="AutoShape 42"/>
              <p:cNvSpPr>
                <a:spLocks noChangeArrowheads="1"/>
              </p:cNvSpPr>
              <p:nvPr/>
            </p:nvSpPr>
            <p:spPr bwMode="auto">
              <a:xfrm>
                <a:off x="1648" y="1680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28" name="Group 43"/>
            <p:cNvGrpSpPr>
              <a:grpSpLocks/>
            </p:cNvGrpSpPr>
            <p:nvPr/>
          </p:nvGrpSpPr>
          <p:grpSpPr bwMode="auto">
            <a:xfrm>
              <a:off x="3221" y="1727"/>
              <a:ext cx="338" cy="193"/>
              <a:chOff x="1648" y="2304"/>
              <a:chExt cx="406" cy="228"/>
            </a:xfrm>
          </p:grpSpPr>
          <p:sp>
            <p:nvSpPr>
              <p:cNvPr id="47" name="Oval 44"/>
              <p:cNvSpPr>
                <a:spLocks noChangeArrowheads="1"/>
              </p:cNvSpPr>
              <p:nvPr/>
            </p:nvSpPr>
            <p:spPr bwMode="auto">
              <a:xfrm>
                <a:off x="1976" y="237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48" name="AutoShape 45"/>
              <p:cNvSpPr>
                <a:spLocks noChangeArrowheads="1"/>
              </p:cNvSpPr>
              <p:nvPr/>
            </p:nvSpPr>
            <p:spPr bwMode="auto">
              <a:xfrm>
                <a:off x="1648" y="2304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sp>
          <p:nvSpPr>
            <p:cNvPr id="29" name="Line 46"/>
            <p:cNvSpPr>
              <a:spLocks noChangeShapeType="1"/>
            </p:cNvSpPr>
            <p:nvPr/>
          </p:nvSpPr>
          <p:spPr bwMode="auto">
            <a:xfrm>
              <a:off x="2981" y="1241"/>
              <a:ext cx="2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0" name="Line 47"/>
            <p:cNvSpPr>
              <a:spLocks noChangeShapeType="1"/>
            </p:cNvSpPr>
            <p:nvPr/>
          </p:nvSpPr>
          <p:spPr bwMode="auto">
            <a:xfrm>
              <a:off x="2981" y="1890"/>
              <a:ext cx="2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1" name="Line 48"/>
            <p:cNvSpPr>
              <a:spLocks noChangeShapeType="1"/>
            </p:cNvSpPr>
            <p:nvPr/>
          </p:nvSpPr>
          <p:spPr bwMode="auto">
            <a:xfrm>
              <a:off x="3141" y="1362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" name="Line 49"/>
            <p:cNvSpPr>
              <a:spLocks noChangeShapeType="1"/>
            </p:cNvSpPr>
            <p:nvPr/>
          </p:nvSpPr>
          <p:spPr bwMode="auto">
            <a:xfrm>
              <a:off x="3141" y="1768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3" name="Line 50"/>
            <p:cNvSpPr>
              <a:spLocks noChangeShapeType="1"/>
            </p:cNvSpPr>
            <p:nvPr/>
          </p:nvSpPr>
          <p:spPr bwMode="auto">
            <a:xfrm rot="5400000">
              <a:off x="2938" y="1565"/>
              <a:ext cx="4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4" name="Line 51"/>
            <p:cNvSpPr>
              <a:spLocks noChangeShapeType="1"/>
            </p:cNvSpPr>
            <p:nvPr/>
          </p:nvSpPr>
          <p:spPr bwMode="auto">
            <a:xfrm>
              <a:off x="2928" y="1565"/>
              <a:ext cx="2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5" name="Oval 52"/>
            <p:cNvSpPr>
              <a:spLocks noChangeArrowheads="1"/>
            </p:cNvSpPr>
            <p:nvPr/>
          </p:nvSpPr>
          <p:spPr bwMode="auto">
            <a:xfrm>
              <a:off x="3122" y="1551"/>
              <a:ext cx="48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6" name="Text Box 53"/>
            <p:cNvSpPr txBox="1">
              <a:spLocks noChangeArrowheads="1"/>
            </p:cNvSpPr>
            <p:nvPr/>
          </p:nvSpPr>
          <p:spPr bwMode="auto">
            <a:xfrm>
              <a:off x="1488" y="1488"/>
              <a:ext cx="38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CLK</a:t>
              </a:r>
              <a:endParaRPr lang="en-GB" altLang="tr-TR"/>
            </a:p>
          </p:txBody>
        </p:sp>
        <p:sp>
          <p:nvSpPr>
            <p:cNvPr id="37" name="Rectangle 55"/>
            <p:cNvSpPr>
              <a:spLocks noChangeArrowheads="1"/>
            </p:cNvSpPr>
            <p:nvPr/>
          </p:nvSpPr>
          <p:spPr bwMode="auto">
            <a:xfrm>
              <a:off x="2304" y="1344"/>
              <a:ext cx="624" cy="43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8" name="Text Box 56"/>
            <p:cNvSpPr txBox="1">
              <a:spLocks noChangeArrowheads="1"/>
            </p:cNvSpPr>
            <p:nvPr/>
          </p:nvSpPr>
          <p:spPr bwMode="auto">
            <a:xfrm>
              <a:off x="2256" y="1344"/>
              <a:ext cx="672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r>
                <a:rPr lang="en-US" altLang="tr-TR" dirty="0"/>
                <a:t>Pulse transition detector</a:t>
              </a:r>
            </a:p>
          </p:txBody>
        </p:sp>
        <p:sp>
          <p:nvSpPr>
            <p:cNvPr id="39" name="Text Box 57"/>
            <p:cNvSpPr txBox="1">
              <a:spLocks noChangeArrowheads="1"/>
            </p:cNvSpPr>
            <p:nvPr/>
          </p:nvSpPr>
          <p:spPr bwMode="auto">
            <a:xfrm>
              <a:off x="2832" y="177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R</a:t>
              </a:r>
              <a:endParaRPr lang="en-GB" altLang="tr-TR"/>
            </a:p>
          </p:txBody>
        </p:sp>
        <p:sp>
          <p:nvSpPr>
            <p:cNvPr id="40" name="Line 58"/>
            <p:cNvSpPr>
              <a:spLocks noChangeShapeType="1"/>
            </p:cNvSpPr>
            <p:nvPr/>
          </p:nvSpPr>
          <p:spPr bwMode="auto">
            <a:xfrm flipV="1">
              <a:off x="1824" y="1584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41" name="Group 64"/>
            <p:cNvGrpSpPr>
              <a:grpSpLocks/>
            </p:cNvGrpSpPr>
            <p:nvPr/>
          </p:nvGrpSpPr>
          <p:grpSpPr bwMode="auto">
            <a:xfrm>
              <a:off x="1824" y="1440"/>
              <a:ext cx="336" cy="96"/>
              <a:chOff x="2064" y="2496"/>
              <a:chExt cx="336" cy="96"/>
            </a:xfrm>
          </p:grpSpPr>
          <p:sp>
            <p:nvSpPr>
              <p:cNvPr id="42" name="Line 59"/>
              <p:cNvSpPr>
                <a:spLocks noChangeShapeType="1"/>
              </p:cNvSpPr>
              <p:nvPr/>
            </p:nvSpPr>
            <p:spPr bwMode="auto">
              <a:xfrm>
                <a:off x="2064" y="259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3" name="Line 60"/>
              <p:cNvSpPr>
                <a:spLocks noChangeShapeType="1"/>
              </p:cNvSpPr>
              <p:nvPr/>
            </p:nvSpPr>
            <p:spPr bwMode="auto">
              <a:xfrm>
                <a:off x="2160" y="249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4" name="Line 61"/>
              <p:cNvSpPr>
                <a:spLocks noChangeShapeType="1"/>
              </p:cNvSpPr>
              <p:nvPr/>
            </p:nvSpPr>
            <p:spPr bwMode="auto">
              <a:xfrm>
                <a:off x="2304" y="259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5" name="Line 62"/>
              <p:cNvSpPr>
                <a:spLocks noChangeShapeType="1"/>
              </p:cNvSpPr>
              <p:nvPr/>
            </p:nvSpPr>
            <p:spPr bwMode="auto">
              <a:xfrm rot="5400000">
                <a:off x="2112" y="25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6" name="Line 63"/>
              <p:cNvSpPr>
                <a:spLocks noChangeShapeType="1"/>
              </p:cNvSpPr>
              <p:nvPr/>
            </p:nvSpPr>
            <p:spPr bwMode="auto">
              <a:xfrm rot="5400000">
                <a:off x="2256" y="25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grpSp>
        <p:nvGrpSpPr>
          <p:cNvPr id="66" name="Group 224"/>
          <p:cNvGrpSpPr>
            <a:grpSpLocks/>
          </p:cNvGrpSpPr>
          <p:nvPr/>
        </p:nvGrpSpPr>
        <p:grpSpPr bwMode="auto">
          <a:xfrm>
            <a:off x="1043608" y="3952528"/>
            <a:ext cx="3124200" cy="2774950"/>
            <a:chOff x="1104" y="2208"/>
            <a:chExt cx="1968" cy="1748"/>
          </a:xfrm>
        </p:grpSpPr>
        <p:sp>
          <p:nvSpPr>
            <p:cNvPr id="67" name="Text Box 4"/>
            <p:cNvSpPr txBox="1">
              <a:spLocks noChangeArrowheads="1"/>
            </p:cNvSpPr>
            <p:nvPr/>
          </p:nvSpPr>
          <p:spPr bwMode="auto">
            <a:xfrm>
              <a:off x="1200" y="3552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tr-TR" sz="1800" b="0"/>
                <a:t>Positive-going transition</a:t>
              </a:r>
            </a:p>
            <a:p>
              <a:pPr algn="ctr">
                <a:spcBef>
                  <a:spcPct val="0"/>
                </a:spcBef>
              </a:pPr>
              <a:r>
                <a:rPr lang="en-US" altLang="tr-TR" sz="1800" b="0"/>
                <a:t>(rising edge)</a:t>
              </a:r>
              <a:endParaRPr lang="en-US" altLang="tr-TR" sz="1600" b="0"/>
            </a:p>
          </p:txBody>
        </p:sp>
        <p:grpSp>
          <p:nvGrpSpPr>
            <p:cNvPr id="68" name="Group 222"/>
            <p:cNvGrpSpPr>
              <a:grpSpLocks/>
            </p:cNvGrpSpPr>
            <p:nvPr/>
          </p:nvGrpSpPr>
          <p:grpSpPr bwMode="auto">
            <a:xfrm>
              <a:off x="1104" y="2208"/>
              <a:ext cx="1968" cy="420"/>
              <a:chOff x="1104" y="2208"/>
              <a:chExt cx="1968" cy="420"/>
            </a:xfrm>
          </p:grpSpPr>
          <p:sp>
            <p:nvSpPr>
              <p:cNvPr id="89" name="Line 71"/>
              <p:cNvSpPr>
                <a:spLocks noChangeShapeType="1"/>
              </p:cNvSpPr>
              <p:nvPr/>
            </p:nvSpPr>
            <p:spPr bwMode="auto">
              <a:xfrm rot="5400000">
                <a:off x="1512" y="2520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0" name="Text Box 81"/>
              <p:cNvSpPr txBox="1">
                <a:spLocks noChangeArrowheads="1"/>
              </p:cNvSpPr>
              <p:nvPr/>
            </p:nvSpPr>
            <p:spPr bwMode="auto">
              <a:xfrm>
                <a:off x="1104" y="2352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</a:t>
                </a:r>
                <a:endParaRPr lang="en-GB" altLang="tr-TR"/>
              </a:p>
            </p:txBody>
          </p:sp>
          <p:sp>
            <p:nvSpPr>
              <p:cNvPr id="91" name="AutoShape 101"/>
              <p:cNvSpPr>
                <a:spLocks noChangeArrowheads="1"/>
              </p:cNvSpPr>
              <p:nvPr/>
            </p:nvSpPr>
            <p:spPr bwMode="auto">
              <a:xfrm>
                <a:off x="2160" y="2400"/>
                <a:ext cx="288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92" name="Line 105"/>
              <p:cNvSpPr>
                <a:spLocks noChangeShapeType="1"/>
              </p:cNvSpPr>
              <p:nvPr/>
            </p:nvSpPr>
            <p:spPr bwMode="auto">
              <a:xfrm>
                <a:off x="1584" y="2592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3" name="Line 110"/>
              <p:cNvSpPr>
                <a:spLocks noChangeShapeType="1"/>
              </p:cNvSpPr>
              <p:nvPr/>
            </p:nvSpPr>
            <p:spPr bwMode="auto">
              <a:xfrm>
                <a:off x="1920" y="2448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4" name="Oval 111"/>
              <p:cNvSpPr>
                <a:spLocks noChangeArrowheads="1"/>
              </p:cNvSpPr>
              <p:nvPr/>
            </p:nvSpPr>
            <p:spPr bwMode="auto">
              <a:xfrm>
                <a:off x="1561" y="2423"/>
                <a:ext cx="58" cy="4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95" name="AutoShape 116"/>
              <p:cNvSpPr>
                <a:spLocks noChangeArrowheads="1"/>
              </p:cNvSpPr>
              <p:nvPr/>
            </p:nvSpPr>
            <p:spPr bwMode="auto">
              <a:xfrm rot="5400000">
                <a:off x="1657" y="2375"/>
                <a:ext cx="185" cy="139"/>
              </a:xfrm>
              <a:prstGeom prst="flowChartExtract">
                <a:avLst/>
              </a:prstGeom>
              <a:noFill/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96" name="Oval 117"/>
              <p:cNvSpPr>
                <a:spLocks noChangeArrowheads="1"/>
              </p:cNvSpPr>
              <p:nvPr/>
            </p:nvSpPr>
            <p:spPr bwMode="auto">
              <a:xfrm>
                <a:off x="1841" y="2408"/>
                <a:ext cx="72" cy="74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97" name="Line 119"/>
              <p:cNvSpPr>
                <a:spLocks noChangeShapeType="1"/>
              </p:cNvSpPr>
              <p:nvPr/>
            </p:nvSpPr>
            <p:spPr bwMode="auto">
              <a:xfrm>
                <a:off x="1440" y="2448"/>
                <a:ext cx="250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8" name="Line 122"/>
              <p:cNvSpPr>
                <a:spLocks noChangeShapeType="1"/>
              </p:cNvSpPr>
              <p:nvPr/>
            </p:nvSpPr>
            <p:spPr bwMode="auto">
              <a:xfrm>
                <a:off x="2456" y="2513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9" name="Text Box 123"/>
              <p:cNvSpPr txBox="1">
                <a:spLocks noChangeArrowheads="1"/>
              </p:cNvSpPr>
              <p:nvPr/>
            </p:nvSpPr>
            <p:spPr bwMode="auto">
              <a:xfrm>
                <a:off x="1824" y="2208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CLK'</a:t>
                </a:r>
                <a:endParaRPr lang="en-GB" altLang="tr-TR"/>
              </a:p>
            </p:txBody>
          </p:sp>
          <p:sp>
            <p:nvSpPr>
              <p:cNvPr id="100" name="Text Box 124"/>
              <p:cNvSpPr txBox="1">
                <a:spLocks noChangeArrowheads="1"/>
              </p:cNvSpPr>
              <p:nvPr/>
            </p:nvSpPr>
            <p:spPr bwMode="auto">
              <a:xfrm>
                <a:off x="2640" y="2400"/>
                <a:ext cx="43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CLK*</a:t>
                </a:r>
                <a:endParaRPr lang="en-GB" altLang="tr-TR"/>
              </a:p>
            </p:txBody>
          </p:sp>
        </p:grpSp>
        <p:grpSp>
          <p:nvGrpSpPr>
            <p:cNvPr id="69" name="Group 223"/>
            <p:cNvGrpSpPr>
              <a:grpSpLocks/>
            </p:cNvGrpSpPr>
            <p:nvPr/>
          </p:nvGrpSpPr>
          <p:grpSpPr bwMode="auto">
            <a:xfrm>
              <a:off x="1344" y="2784"/>
              <a:ext cx="1440" cy="720"/>
              <a:chOff x="1344" y="2784"/>
              <a:chExt cx="1440" cy="720"/>
            </a:xfrm>
          </p:grpSpPr>
          <p:sp>
            <p:nvSpPr>
              <p:cNvPr id="70" name="Text Box 125"/>
              <p:cNvSpPr txBox="1">
                <a:spLocks noChangeArrowheads="1"/>
              </p:cNvSpPr>
              <p:nvPr/>
            </p:nvSpPr>
            <p:spPr bwMode="auto">
              <a:xfrm>
                <a:off x="1344" y="3024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CLK'</a:t>
                </a:r>
                <a:endParaRPr lang="en-GB" altLang="tr-TR"/>
              </a:p>
            </p:txBody>
          </p:sp>
          <p:sp>
            <p:nvSpPr>
              <p:cNvPr id="71" name="Text Box 126"/>
              <p:cNvSpPr txBox="1">
                <a:spLocks noChangeArrowheads="1"/>
              </p:cNvSpPr>
              <p:nvPr/>
            </p:nvSpPr>
            <p:spPr bwMode="auto">
              <a:xfrm>
                <a:off x="1344" y="2784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</a:t>
                </a:r>
                <a:endParaRPr lang="en-GB" altLang="tr-TR"/>
              </a:p>
            </p:txBody>
          </p:sp>
          <p:sp>
            <p:nvSpPr>
              <p:cNvPr id="72" name="Text Box 127"/>
              <p:cNvSpPr txBox="1">
                <a:spLocks noChangeArrowheads="1"/>
              </p:cNvSpPr>
              <p:nvPr/>
            </p:nvSpPr>
            <p:spPr bwMode="auto">
              <a:xfrm>
                <a:off x="1344" y="3312"/>
                <a:ext cx="43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CLK*</a:t>
                </a:r>
                <a:endParaRPr lang="en-GB" altLang="tr-TR"/>
              </a:p>
            </p:txBody>
          </p:sp>
          <p:sp>
            <p:nvSpPr>
              <p:cNvPr id="73" name="Line 130"/>
              <p:cNvSpPr>
                <a:spLocks noChangeShapeType="1"/>
              </p:cNvSpPr>
              <p:nvPr/>
            </p:nvSpPr>
            <p:spPr bwMode="auto">
              <a:xfrm>
                <a:off x="1776" y="2976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4" name="Line 131"/>
              <p:cNvSpPr>
                <a:spLocks noChangeShapeType="1"/>
              </p:cNvSpPr>
              <p:nvPr/>
            </p:nvSpPr>
            <p:spPr bwMode="auto">
              <a:xfrm>
                <a:off x="2448" y="2976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5" name="Line 132"/>
              <p:cNvSpPr>
                <a:spLocks noChangeShapeType="1"/>
              </p:cNvSpPr>
              <p:nvPr/>
            </p:nvSpPr>
            <p:spPr bwMode="auto">
              <a:xfrm>
                <a:off x="2112" y="2832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6" name="Line 133"/>
              <p:cNvSpPr>
                <a:spLocks noChangeShapeType="1"/>
              </p:cNvSpPr>
              <p:nvPr/>
            </p:nvSpPr>
            <p:spPr bwMode="auto">
              <a:xfrm rot="5400000">
                <a:off x="2040" y="290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7" name="Line 134"/>
              <p:cNvSpPr>
                <a:spLocks noChangeShapeType="1"/>
              </p:cNvSpPr>
              <p:nvPr/>
            </p:nvSpPr>
            <p:spPr bwMode="auto">
              <a:xfrm rot="5400000">
                <a:off x="2376" y="290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8" name="Line 135"/>
              <p:cNvSpPr>
                <a:spLocks noChangeShapeType="1"/>
              </p:cNvSpPr>
              <p:nvPr/>
            </p:nvSpPr>
            <p:spPr bwMode="auto">
              <a:xfrm>
                <a:off x="1776" y="3072"/>
                <a:ext cx="3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9" name="Line 136"/>
              <p:cNvSpPr>
                <a:spLocks noChangeShapeType="1"/>
              </p:cNvSpPr>
              <p:nvPr/>
            </p:nvSpPr>
            <p:spPr bwMode="auto">
              <a:xfrm>
                <a:off x="2496" y="3072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0" name="Line 137"/>
              <p:cNvSpPr>
                <a:spLocks noChangeShapeType="1"/>
              </p:cNvSpPr>
              <p:nvPr/>
            </p:nvSpPr>
            <p:spPr bwMode="auto">
              <a:xfrm>
                <a:off x="2160" y="3216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1" name="Line 138"/>
              <p:cNvSpPr>
                <a:spLocks noChangeShapeType="1"/>
              </p:cNvSpPr>
              <p:nvPr/>
            </p:nvSpPr>
            <p:spPr bwMode="auto">
              <a:xfrm rot="5400000">
                <a:off x="2088" y="314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2" name="Line 139"/>
              <p:cNvSpPr>
                <a:spLocks noChangeShapeType="1"/>
              </p:cNvSpPr>
              <p:nvPr/>
            </p:nvSpPr>
            <p:spPr bwMode="auto">
              <a:xfrm rot="5400000">
                <a:off x="2424" y="314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3" name="Line 140"/>
              <p:cNvSpPr>
                <a:spLocks noChangeShapeType="1"/>
              </p:cNvSpPr>
              <p:nvPr/>
            </p:nvSpPr>
            <p:spPr bwMode="auto">
              <a:xfrm>
                <a:off x="1776" y="3456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4" name="Line 141"/>
              <p:cNvSpPr>
                <a:spLocks noChangeShapeType="1"/>
              </p:cNvSpPr>
              <p:nvPr/>
            </p:nvSpPr>
            <p:spPr bwMode="auto">
              <a:xfrm>
                <a:off x="2160" y="345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5" name="Line 142"/>
              <p:cNvSpPr>
                <a:spLocks noChangeShapeType="1"/>
              </p:cNvSpPr>
              <p:nvPr/>
            </p:nvSpPr>
            <p:spPr bwMode="auto">
              <a:xfrm>
                <a:off x="2112" y="3312"/>
                <a:ext cx="4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6" name="Line 143"/>
              <p:cNvSpPr>
                <a:spLocks noChangeShapeType="1"/>
              </p:cNvSpPr>
              <p:nvPr/>
            </p:nvSpPr>
            <p:spPr bwMode="auto">
              <a:xfrm rot="5400000">
                <a:off x="2040" y="338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" name="Line 144"/>
              <p:cNvSpPr>
                <a:spLocks noChangeShapeType="1"/>
              </p:cNvSpPr>
              <p:nvPr/>
            </p:nvSpPr>
            <p:spPr bwMode="auto">
              <a:xfrm rot="5400000">
                <a:off x="2088" y="338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8" name="Line 145"/>
              <p:cNvSpPr>
                <a:spLocks noChangeShapeType="1"/>
              </p:cNvSpPr>
              <p:nvPr/>
            </p:nvSpPr>
            <p:spPr bwMode="auto">
              <a:xfrm rot="5400000">
                <a:off x="1968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grpSp>
        <p:nvGrpSpPr>
          <p:cNvPr id="101" name="Group 226"/>
          <p:cNvGrpSpPr>
            <a:grpSpLocks/>
          </p:cNvGrpSpPr>
          <p:nvPr/>
        </p:nvGrpSpPr>
        <p:grpSpPr bwMode="auto">
          <a:xfrm>
            <a:off x="4716016" y="3952528"/>
            <a:ext cx="3178175" cy="2774950"/>
            <a:chOff x="3216" y="2208"/>
            <a:chExt cx="2002" cy="1748"/>
          </a:xfrm>
        </p:grpSpPr>
        <p:sp>
          <p:nvSpPr>
            <p:cNvPr id="102" name="Text Box 146"/>
            <p:cNvSpPr txBox="1">
              <a:spLocks noChangeArrowheads="1"/>
            </p:cNvSpPr>
            <p:nvPr/>
          </p:nvSpPr>
          <p:spPr bwMode="auto">
            <a:xfrm>
              <a:off x="3312" y="3552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tr-TR" sz="1800" b="0"/>
                <a:t>Negative-going transition</a:t>
              </a:r>
            </a:p>
            <a:p>
              <a:pPr algn="ctr">
                <a:spcBef>
                  <a:spcPct val="0"/>
                </a:spcBef>
              </a:pPr>
              <a:r>
                <a:rPr lang="en-US" altLang="tr-TR" sz="1800" b="0"/>
                <a:t>(falling edge)</a:t>
              </a:r>
              <a:endParaRPr lang="en-US" altLang="tr-TR" sz="1600" b="0"/>
            </a:p>
          </p:txBody>
        </p:sp>
        <p:grpSp>
          <p:nvGrpSpPr>
            <p:cNvPr id="103" name="Group 216"/>
            <p:cNvGrpSpPr>
              <a:grpSpLocks/>
            </p:cNvGrpSpPr>
            <p:nvPr/>
          </p:nvGrpSpPr>
          <p:grpSpPr bwMode="auto">
            <a:xfrm>
              <a:off x="3456" y="2784"/>
              <a:ext cx="1440" cy="720"/>
              <a:chOff x="3456" y="2784"/>
              <a:chExt cx="1440" cy="720"/>
            </a:xfrm>
          </p:grpSpPr>
          <p:sp>
            <p:nvSpPr>
              <p:cNvPr id="119" name="Text Box 161"/>
              <p:cNvSpPr txBox="1">
                <a:spLocks noChangeArrowheads="1"/>
              </p:cNvSpPr>
              <p:nvPr/>
            </p:nvSpPr>
            <p:spPr bwMode="auto">
              <a:xfrm>
                <a:off x="3456" y="3024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CLK'</a:t>
                </a:r>
                <a:endParaRPr lang="en-GB" altLang="tr-TR"/>
              </a:p>
            </p:txBody>
          </p:sp>
          <p:sp>
            <p:nvSpPr>
              <p:cNvPr id="120" name="Text Box 162"/>
              <p:cNvSpPr txBox="1">
                <a:spLocks noChangeArrowheads="1"/>
              </p:cNvSpPr>
              <p:nvPr/>
            </p:nvSpPr>
            <p:spPr bwMode="auto">
              <a:xfrm>
                <a:off x="3456" y="2784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</a:t>
                </a:r>
                <a:endParaRPr lang="en-GB" altLang="tr-TR"/>
              </a:p>
            </p:txBody>
          </p:sp>
          <p:sp>
            <p:nvSpPr>
              <p:cNvPr id="121" name="Text Box 163"/>
              <p:cNvSpPr txBox="1">
                <a:spLocks noChangeArrowheads="1"/>
              </p:cNvSpPr>
              <p:nvPr/>
            </p:nvSpPr>
            <p:spPr bwMode="auto">
              <a:xfrm>
                <a:off x="3456" y="3312"/>
                <a:ext cx="43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CLK*</a:t>
                </a:r>
                <a:endParaRPr lang="en-GB" altLang="tr-TR"/>
              </a:p>
            </p:txBody>
          </p:sp>
          <p:sp>
            <p:nvSpPr>
              <p:cNvPr id="122" name="Line 164"/>
              <p:cNvSpPr>
                <a:spLocks noChangeShapeType="1"/>
              </p:cNvSpPr>
              <p:nvPr/>
            </p:nvSpPr>
            <p:spPr bwMode="auto">
              <a:xfrm>
                <a:off x="3888" y="2976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" name="Line 165"/>
              <p:cNvSpPr>
                <a:spLocks noChangeShapeType="1"/>
              </p:cNvSpPr>
              <p:nvPr/>
            </p:nvSpPr>
            <p:spPr bwMode="auto">
              <a:xfrm>
                <a:off x="4560" y="2976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4" name="Line 166"/>
              <p:cNvSpPr>
                <a:spLocks noChangeShapeType="1"/>
              </p:cNvSpPr>
              <p:nvPr/>
            </p:nvSpPr>
            <p:spPr bwMode="auto">
              <a:xfrm>
                <a:off x="4224" y="2832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5" name="Line 167"/>
              <p:cNvSpPr>
                <a:spLocks noChangeShapeType="1"/>
              </p:cNvSpPr>
              <p:nvPr/>
            </p:nvSpPr>
            <p:spPr bwMode="auto">
              <a:xfrm rot="5400000">
                <a:off x="4152" y="290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6" name="Line 168"/>
              <p:cNvSpPr>
                <a:spLocks noChangeShapeType="1"/>
              </p:cNvSpPr>
              <p:nvPr/>
            </p:nvSpPr>
            <p:spPr bwMode="auto">
              <a:xfrm rot="5400000">
                <a:off x="4488" y="290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7" name="Line 169"/>
              <p:cNvSpPr>
                <a:spLocks noChangeShapeType="1"/>
              </p:cNvSpPr>
              <p:nvPr/>
            </p:nvSpPr>
            <p:spPr bwMode="auto">
              <a:xfrm>
                <a:off x="3888" y="3072"/>
                <a:ext cx="3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8" name="Line 170"/>
              <p:cNvSpPr>
                <a:spLocks noChangeShapeType="1"/>
              </p:cNvSpPr>
              <p:nvPr/>
            </p:nvSpPr>
            <p:spPr bwMode="auto">
              <a:xfrm>
                <a:off x="4608" y="3072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9" name="Line 171"/>
              <p:cNvSpPr>
                <a:spLocks noChangeShapeType="1"/>
              </p:cNvSpPr>
              <p:nvPr/>
            </p:nvSpPr>
            <p:spPr bwMode="auto">
              <a:xfrm>
                <a:off x="4272" y="3216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0" name="Line 172"/>
              <p:cNvSpPr>
                <a:spLocks noChangeShapeType="1"/>
              </p:cNvSpPr>
              <p:nvPr/>
            </p:nvSpPr>
            <p:spPr bwMode="auto">
              <a:xfrm rot="5400000">
                <a:off x="4200" y="314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1" name="Line 173"/>
              <p:cNvSpPr>
                <a:spLocks noChangeShapeType="1"/>
              </p:cNvSpPr>
              <p:nvPr/>
            </p:nvSpPr>
            <p:spPr bwMode="auto">
              <a:xfrm rot="5400000">
                <a:off x="4536" y="314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2" name="Line 174"/>
              <p:cNvSpPr>
                <a:spLocks noChangeShapeType="1"/>
              </p:cNvSpPr>
              <p:nvPr/>
            </p:nvSpPr>
            <p:spPr bwMode="auto">
              <a:xfrm>
                <a:off x="3888" y="3456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3" name="Line 175"/>
              <p:cNvSpPr>
                <a:spLocks noChangeShapeType="1"/>
              </p:cNvSpPr>
              <p:nvPr/>
            </p:nvSpPr>
            <p:spPr bwMode="auto">
              <a:xfrm>
                <a:off x="4608" y="3456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4" name="Line 176"/>
              <p:cNvSpPr>
                <a:spLocks noChangeShapeType="1"/>
              </p:cNvSpPr>
              <p:nvPr/>
            </p:nvSpPr>
            <p:spPr bwMode="auto">
              <a:xfrm>
                <a:off x="4560" y="3312"/>
                <a:ext cx="4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5" name="Line 177"/>
              <p:cNvSpPr>
                <a:spLocks noChangeShapeType="1"/>
              </p:cNvSpPr>
              <p:nvPr/>
            </p:nvSpPr>
            <p:spPr bwMode="auto">
              <a:xfrm rot="5400000">
                <a:off x="4488" y="338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6" name="Line 178"/>
              <p:cNvSpPr>
                <a:spLocks noChangeShapeType="1"/>
              </p:cNvSpPr>
              <p:nvPr/>
            </p:nvSpPr>
            <p:spPr bwMode="auto">
              <a:xfrm rot="5400000">
                <a:off x="4536" y="338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7" name="Line 179"/>
              <p:cNvSpPr>
                <a:spLocks noChangeShapeType="1"/>
              </p:cNvSpPr>
              <p:nvPr/>
            </p:nvSpPr>
            <p:spPr bwMode="auto">
              <a:xfrm rot="5400000">
                <a:off x="4416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104" name="Group 225"/>
            <p:cNvGrpSpPr>
              <a:grpSpLocks/>
            </p:cNvGrpSpPr>
            <p:nvPr/>
          </p:nvGrpSpPr>
          <p:grpSpPr bwMode="auto">
            <a:xfrm>
              <a:off x="3216" y="2208"/>
              <a:ext cx="2002" cy="420"/>
              <a:chOff x="3216" y="2208"/>
              <a:chExt cx="2002" cy="420"/>
            </a:xfrm>
          </p:grpSpPr>
          <p:sp>
            <p:nvSpPr>
              <p:cNvPr id="105" name="Line 148"/>
              <p:cNvSpPr>
                <a:spLocks noChangeShapeType="1"/>
              </p:cNvSpPr>
              <p:nvPr/>
            </p:nvSpPr>
            <p:spPr bwMode="auto">
              <a:xfrm rot="5400000">
                <a:off x="3624" y="2520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6" name="Text Box 149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</a:t>
                </a:r>
                <a:endParaRPr lang="en-GB" altLang="tr-TR"/>
              </a:p>
            </p:txBody>
          </p:sp>
          <p:sp>
            <p:nvSpPr>
              <p:cNvPr id="107" name="AutoShape 150"/>
              <p:cNvSpPr>
                <a:spLocks noChangeArrowheads="1"/>
              </p:cNvSpPr>
              <p:nvPr/>
            </p:nvSpPr>
            <p:spPr bwMode="auto">
              <a:xfrm>
                <a:off x="4354" y="2400"/>
                <a:ext cx="288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08" name="Line 151"/>
              <p:cNvSpPr>
                <a:spLocks noChangeShapeType="1"/>
              </p:cNvSpPr>
              <p:nvPr/>
            </p:nvSpPr>
            <p:spPr bwMode="auto">
              <a:xfrm>
                <a:off x="3696" y="2592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9" name="Line 152"/>
              <p:cNvSpPr>
                <a:spLocks noChangeShapeType="1"/>
              </p:cNvSpPr>
              <p:nvPr/>
            </p:nvSpPr>
            <p:spPr bwMode="auto">
              <a:xfrm>
                <a:off x="4032" y="2448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0" name="Oval 153"/>
              <p:cNvSpPr>
                <a:spLocks noChangeArrowheads="1"/>
              </p:cNvSpPr>
              <p:nvPr/>
            </p:nvSpPr>
            <p:spPr bwMode="auto">
              <a:xfrm>
                <a:off x="3673" y="2423"/>
                <a:ext cx="58" cy="4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11" name="AutoShape 155"/>
              <p:cNvSpPr>
                <a:spLocks noChangeArrowheads="1"/>
              </p:cNvSpPr>
              <p:nvPr/>
            </p:nvSpPr>
            <p:spPr bwMode="auto">
              <a:xfrm rot="5400000">
                <a:off x="3769" y="2375"/>
                <a:ext cx="185" cy="139"/>
              </a:xfrm>
              <a:prstGeom prst="flowChartExtract">
                <a:avLst/>
              </a:prstGeom>
              <a:noFill/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12" name="Oval 156"/>
              <p:cNvSpPr>
                <a:spLocks noChangeArrowheads="1"/>
              </p:cNvSpPr>
              <p:nvPr/>
            </p:nvSpPr>
            <p:spPr bwMode="auto">
              <a:xfrm>
                <a:off x="3953" y="2408"/>
                <a:ext cx="72" cy="74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13" name="Line 157"/>
              <p:cNvSpPr>
                <a:spLocks noChangeShapeType="1"/>
              </p:cNvSpPr>
              <p:nvPr/>
            </p:nvSpPr>
            <p:spPr bwMode="auto">
              <a:xfrm>
                <a:off x="3552" y="2448"/>
                <a:ext cx="250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4" name="Line 158"/>
              <p:cNvSpPr>
                <a:spLocks noChangeShapeType="1"/>
              </p:cNvSpPr>
              <p:nvPr/>
            </p:nvSpPr>
            <p:spPr bwMode="auto">
              <a:xfrm>
                <a:off x="4650" y="2513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5" name="Text Box 159"/>
              <p:cNvSpPr txBox="1">
                <a:spLocks noChangeArrowheads="1"/>
              </p:cNvSpPr>
              <p:nvPr/>
            </p:nvSpPr>
            <p:spPr bwMode="auto">
              <a:xfrm>
                <a:off x="3936" y="2208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CLK'</a:t>
                </a:r>
                <a:endParaRPr lang="en-GB" altLang="tr-TR"/>
              </a:p>
            </p:txBody>
          </p:sp>
          <p:sp>
            <p:nvSpPr>
              <p:cNvPr id="116" name="Text Box 160"/>
              <p:cNvSpPr txBox="1">
                <a:spLocks noChangeArrowheads="1"/>
              </p:cNvSpPr>
              <p:nvPr/>
            </p:nvSpPr>
            <p:spPr bwMode="auto">
              <a:xfrm>
                <a:off x="4786" y="2400"/>
                <a:ext cx="43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CLK*</a:t>
                </a:r>
                <a:endParaRPr lang="en-GB" altLang="tr-TR"/>
              </a:p>
            </p:txBody>
          </p:sp>
          <p:sp>
            <p:nvSpPr>
              <p:cNvPr id="117" name="Oval 219"/>
              <p:cNvSpPr>
                <a:spLocks noChangeArrowheads="1"/>
              </p:cNvSpPr>
              <p:nvPr/>
            </p:nvSpPr>
            <p:spPr bwMode="auto">
              <a:xfrm>
                <a:off x="4272" y="2400"/>
                <a:ext cx="72" cy="74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18" name="Oval 220"/>
              <p:cNvSpPr>
                <a:spLocks noChangeArrowheads="1"/>
              </p:cNvSpPr>
              <p:nvPr/>
            </p:nvSpPr>
            <p:spPr bwMode="auto">
              <a:xfrm>
                <a:off x="4272" y="2544"/>
                <a:ext cx="72" cy="74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1423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D Flip-Flop</a:t>
            </a:r>
            <a:endParaRPr lang="tr-TR" sz="28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523232" y="1979637"/>
            <a:ext cx="174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9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US" altLang="tr-T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161407" y="1987575"/>
            <a:ext cx="174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90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endParaRPr lang="en-US" altLang="tr-TR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26507" y="1987575"/>
            <a:ext cx="809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900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endParaRPr lang="en-US" altLang="tr-TR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191569" y="2468587"/>
            <a:ext cx="174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90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endParaRPr lang="en-US" altLang="tr-TR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2467669" y="2478112"/>
            <a:ext cx="246063" cy="246063"/>
          </a:xfrm>
          <a:custGeom>
            <a:avLst/>
            <a:gdLst>
              <a:gd name="T0" fmla="*/ 0 w 155"/>
              <a:gd name="T1" fmla="*/ 246063 h 155"/>
              <a:gd name="T2" fmla="*/ 246063 w 155"/>
              <a:gd name="T3" fmla="*/ 119063 h 155"/>
              <a:gd name="T4" fmla="*/ 0 w 155"/>
              <a:gd name="T5" fmla="*/ 0 h 15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5" h="155">
                <a:moveTo>
                  <a:pt x="0" y="155"/>
                </a:moveTo>
                <a:lnTo>
                  <a:pt x="155" y="75"/>
                </a:lnTo>
                <a:lnTo>
                  <a:pt x="0" y="0"/>
                </a:lnTo>
              </a:path>
            </a:pathLst>
          </a:custGeom>
          <a:noFill/>
          <a:ln w="15875" cap="flat">
            <a:solidFill>
              <a:srgbClr val="0078C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2162869" y="2597175"/>
            <a:ext cx="290513" cy="1587"/>
          </a:xfrm>
          <a:prstGeom prst="line">
            <a:avLst/>
          </a:prstGeom>
          <a:noFill/>
          <a:ln w="3016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" name="Line 17"/>
          <p:cNvSpPr>
            <a:spLocks noChangeShapeType="1"/>
          </p:cNvSpPr>
          <p:nvPr/>
        </p:nvSpPr>
        <p:spPr bwMode="auto">
          <a:xfrm>
            <a:off x="2162869" y="2112987"/>
            <a:ext cx="290513" cy="1588"/>
          </a:xfrm>
          <a:prstGeom prst="line">
            <a:avLst/>
          </a:prstGeom>
          <a:noFill/>
          <a:ln w="3016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3405882" y="2597175"/>
            <a:ext cx="290512" cy="1587"/>
          </a:xfrm>
          <a:prstGeom prst="line">
            <a:avLst/>
          </a:prstGeom>
          <a:noFill/>
          <a:ln w="3016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>
            <a:off x="3539232" y="2112987"/>
            <a:ext cx="157162" cy="1588"/>
          </a:xfrm>
          <a:prstGeom prst="line">
            <a:avLst/>
          </a:prstGeom>
          <a:noFill/>
          <a:ln w="3016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3420169" y="2060600"/>
            <a:ext cx="119063" cy="112712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78C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grpSp>
        <p:nvGrpSpPr>
          <p:cNvPr id="15" name="Group 32"/>
          <p:cNvGrpSpPr>
            <a:grpSpLocks/>
          </p:cNvGrpSpPr>
          <p:nvPr/>
        </p:nvGrpSpPr>
        <p:grpSpPr bwMode="auto">
          <a:xfrm>
            <a:off x="4860032" y="1628800"/>
            <a:ext cx="1531937" cy="1460500"/>
            <a:chOff x="2978" y="1792"/>
            <a:chExt cx="965" cy="920"/>
          </a:xfrm>
        </p:grpSpPr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3606" y="2018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9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3711" y="2018"/>
              <a:ext cx="5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900">
                  <a:solidFill>
                    <a:srgbClr val="000000"/>
                  </a:solidFill>
                  <a:latin typeface="Arial" panose="020B0604020202020204" pitchFamily="34" charset="0"/>
                </a:rPr>
                <a:t>’</a:t>
              </a:r>
              <a:endParaRPr lang="en-US" altLang="tr-TR"/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3203" y="2013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9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US" altLang="tr-TR"/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3624" y="2321"/>
              <a:ext cx="11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9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2978" y="2402"/>
              <a:ext cx="107" cy="1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2978" y="2097"/>
              <a:ext cx="182" cy="1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3760" y="2402"/>
              <a:ext cx="183" cy="1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3844" y="2097"/>
              <a:ext cx="99" cy="1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3160" y="1792"/>
              <a:ext cx="600" cy="920"/>
            </a:xfrm>
            <a:prstGeom prst="rect">
              <a:avLst/>
            </a:prstGeom>
            <a:noFill/>
            <a:ln w="22225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3770" y="2064"/>
              <a:ext cx="70" cy="71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3165" y="2327"/>
              <a:ext cx="155" cy="155"/>
            </a:xfrm>
            <a:custGeom>
              <a:avLst/>
              <a:gdLst>
                <a:gd name="T0" fmla="*/ 0 w 155"/>
                <a:gd name="T1" fmla="*/ 155 h 155"/>
                <a:gd name="T2" fmla="*/ 155 w 155"/>
                <a:gd name="T3" fmla="*/ 75 h 155"/>
                <a:gd name="T4" fmla="*/ 0 w 155"/>
                <a:gd name="T5" fmla="*/ 0 h 15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5" h="155">
                  <a:moveTo>
                    <a:pt x="0" y="155"/>
                  </a:moveTo>
                  <a:lnTo>
                    <a:pt x="155" y="75"/>
                  </a:lnTo>
                  <a:lnTo>
                    <a:pt x="0" y="0"/>
                  </a:lnTo>
                </a:path>
              </a:pathLst>
            </a:custGeom>
            <a:noFill/>
            <a:ln w="15875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7" name="Oval 27"/>
            <p:cNvSpPr>
              <a:spLocks noChangeArrowheads="1"/>
            </p:cNvSpPr>
            <p:nvPr/>
          </p:nvSpPr>
          <p:spPr bwMode="auto">
            <a:xfrm>
              <a:off x="3085" y="2369"/>
              <a:ext cx="71" cy="71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2461319" y="1628800"/>
            <a:ext cx="950913" cy="1460500"/>
          </a:xfrm>
          <a:prstGeom prst="rect">
            <a:avLst/>
          </a:prstGeom>
          <a:noFill/>
          <a:ln w="22225">
            <a:solidFill>
              <a:srgbClr val="0078C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1670744" y="3168675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>
                <a:latin typeface="Arial" panose="020B0604020202020204" pitchFamily="34" charset="0"/>
              </a:rPr>
              <a:t>Symbol for rising-edge</a:t>
            </a:r>
          </a:p>
          <a:p>
            <a:pPr algn="ctr" eaLnBrk="1" hangingPunct="1"/>
            <a:r>
              <a:rPr lang="en-US" altLang="tr-TR" sz="1800">
                <a:latin typeface="Arial" panose="020B0604020202020204" pitchFamily="34" charset="0"/>
              </a:rPr>
              <a:t>triggered D flip-flop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4517132" y="3168675"/>
            <a:ext cx="252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800">
                <a:latin typeface="Arial" panose="020B0604020202020204" pitchFamily="34" charset="0"/>
              </a:rPr>
              <a:t>Symbol for falling-edge</a:t>
            </a:r>
          </a:p>
          <a:p>
            <a:pPr algn="ctr" eaLnBrk="1" hangingPunct="1"/>
            <a:r>
              <a:rPr lang="en-US" altLang="tr-TR" sz="1800">
                <a:latin typeface="Arial" panose="020B0604020202020204" pitchFamily="34" charset="0"/>
              </a:rPr>
              <a:t>triggered D flip-flop</a:t>
            </a:r>
          </a:p>
        </p:txBody>
      </p:sp>
      <p:grpSp>
        <p:nvGrpSpPr>
          <p:cNvPr id="31" name="Group 33"/>
          <p:cNvGrpSpPr>
            <a:grpSpLocks/>
          </p:cNvGrpSpPr>
          <p:nvPr/>
        </p:nvGrpSpPr>
        <p:grpSpPr bwMode="auto">
          <a:xfrm>
            <a:off x="2262882" y="3979887"/>
            <a:ext cx="1416050" cy="646113"/>
            <a:chOff x="4637" y="794"/>
            <a:chExt cx="892" cy="407"/>
          </a:xfrm>
        </p:grpSpPr>
        <p:sp>
          <p:nvSpPr>
            <p:cNvPr id="32" name="Line 34"/>
            <p:cNvSpPr>
              <a:spLocks noChangeShapeType="1"/>
            </p:cNvSpPr>
            <p:nvPr/>
          </p:nvSpPr>
          <p:spPr bwMode="auto">
            <a:xfrm>
              <a:off x="4756" y="984"/>
              <a:ext cx="61" cy="8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Freeform 35"/>
            <p:cNvSpPr>
              <a:spLocks/>
            </p:cNvSpPr>
            <p:nvPr/>
          </p:nvSpPr>
          <p:spPr bwMode="auto">
            <a:xfrm>
              <a:off x="4802" y="1059"/>
              <a:ext cx="43" cy="55"/>
            </a:xfrm>
            <a:custGeom>
              <a:avLst/>
              <a:gdLst>
                <a:gd name="T0" fmla="*/ 43 w 47"/>
                <a:gd name="T1" fmla="*/ 55 h 55"/>
                <a:gd name="T2" fmla="*/ 22 w 47"/>
                <a:gd name="T3" fmla="*/ 0 h 55"/>
                <a:gd name="T4" fmla="*/ 0 w 47"/>
                <a:gd name="T5" fmla="*/ 17 h 55"/>
                <a:gd name="T6" fmla="*/ 43 w 47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55">
                  <a:moveTo>
                    <a:pt x="47" y="55"/>
                  </a:moveTo>
                  <a:lnTo>
                    <a:pt x="24" y="0"/>
                  </a:lnTo>
                  <a:lnTo>
                    <a:pt x="0" y="17"/>
                  </a:lnTo>
                  <a:lnTo>
                    <a:pt x="4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4" name="Line 36"/>
            <p:cNvSpPr>
              <a:spLocks noChangeShapeType="1"/>
            </p:cNvSpPr>
            <p:nvPr/>
          </p:nvSpPr>
          <p:spPr bwMode="auto">
            <a:xfrm>
              <a:off x="5026" y="984"/>
              <a:ext cx="61" cy="8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5072" y="1059"/>
              <a:ext cx="44" cy="55"/>
            </a:xfrm>
            <a:custGeom>
              <a:avLst/>
              <a:gdLst>
                <a:gd name="T0" fmla="*/ 44 w 47"/>
                <a:gd name="T1" fmla="*/ 55 h 55"/>
                <a:gd name="T2" fmla="*/ 22 w 47"/>
                <a:gd name="T3" fmla="*/ 0 h 55"/>
                <a:gd name="T4" fmla="*/ 0 w 47"/>
                <a:gd name="T5" fmla="*/ 17 h 55"/>
                <a:gd name="T6" fmla="*/ 44 w 47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55">
                  <a:moveTo>
                    <a:pt x="47" y="55"/>
                  </a:moveTo>
                  <a:lnTo>
                    <a:pt x="24" y="0"/>
                  </a:lnTo>
                  <a:lnTo>
                    <a:pt x="0" y="17"/>
                  </a:lnTo>
                  <a:lnTo>
                    <a:pt x="4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6" name="Line 38"/>
            <p:cNvSpPr>
              <a:spLocks noChangeShapeType="1"/>
            </p:cNvSpPr>
            <p:nvPr/>
          </p:nvSpPr>
          <p:spPr bwMode="auto">
            <a:xfrm>
              <a:off x="5299" y="984"/>
              <a:ext cx="61" cy="8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7" name="Freeform 39"/>
            <p:cNvSpPr>
              <a:spLocks/>
            </p:cNvSpPr>
            <p:nvPr/>
          </p:nvSpPr>
          <p:spPr bwMode="auto">
            <a:xfrm>
              <a:off x="5344" y="1059"/>
              <a:ext cx="43" cy="55"/>
            </a:xfrm>
            <a:custGeom>
              <a:avLst/>
              <a:gdLst>
                <a:gd name="T0" fmla="*/ 43 w 47"/>
                <a:gd name="T1" fmla="*/ 55 h 55"/>
                <a:gd name="T2" fmla="*/ 22 w 47"/>
                <a:gd name="T3" fmla="*/ 0 h 55"/>
                <a:gd name="T4" fmla="*/ 0 w 47"/>
                <a:gd name="T5" fmla="*/ 17 h 55"/>
                <a:gd name="T6" fmla="*/ 43 w 47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55">
                  <a:moveTo>
                    <a:pt x="47" y="55"/>
                  </a:moveTo>
                  <a:lnTo>
                    <a:pt x="24" y="0"/>
                  </a:lnTo>
                  <a:lnTo>
                    <a:pt x="0" y="17"/>
                  </a:lnTo>
                  <a:lnTo>
                    <a:pt x="4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4715" y="1055"/>
              <a:ext cx="814" cy="146"/>
            </a:xfrm>
            <a:custGeom>
              <a:avLst/>
              <a:gdLst>
                <a:gd name="T0" fmla="*/ 814 w 884"/>
                <a:gd name="T1" fmla="*/ 146 h 146"/>
                <a:gd name="T2" fmla="*/ 812 w 884"/>
                <a:gd name="T3" fmla="*/ 146 h 146"/>
                <a:gd name="T4" fmla="*/ 812 w 884"/>
                <a:gd name="T5" fmla="*/ 0 h 146"/>
                <a:gd name="T6" fmla="*/ 675 w 884"/>
                <a:gd name="T7" fmla="*/ 0 h 146"/>
                <a:gd name="T8" fmla="*/ 675 w 884"/>
                <a:gd name="T9" fmla="*/ 146 h 146"/>
                <a:gd name="T10" fmla="*/ 542 w 884"/>
                <a:gd name="T11" fmla="*/ 146 h 146"/>
                <a:gd name="T12" fmla="*/ 542 w 884"/>
                <a:gd name="T13" fmla="*/ 0 h 146"/>
                <a:gd name="T14" fmla="*/ 405 w 884"/>
                <a:gd name="T15" fmla="*/ 0 h 146"/>
                <a:gd name="T16" fmla="*/ 405 w 884"/>
                <a:gd name="T17" fmla="*/ 146 h 146"/>
                <a:gd name="T18" fmla="*/ 405 w 884"/>
                <a:gd name="T19" fmla="*/ 146 h 146"/>
                <a:gd name="T20" fmla="*/ 270 w 884"/>
                <a:gd name="T21" fmla="*/ 146 h 146"/>
                <a:gd name="T22" fmla="*/ 270 w 884"/>
                <a:gd name="T23" fmla="*/ 0 h 146"/>
                <a:gd name="T24" fmla="*/ 135 w 884"/>
                <a:gd name="T25" fmla="*/ 0 h 146"/>
                <a:gd name="T26" fmla="*/ 135 w 884"/>
                <a:gd name="T27" fmla="*/ 146 h 146"/>
                <a:gd name="T28" fmla="*/ 0 w 884"/>
                <a:gd name="T29" fmla="*/ 146 h 14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84" h="146">
                  <a:moveTo>
                    <a:pt x="884" y="146"/>
                  </a:moveTo>
                  <a:lnTo>
                    <a:pt x="882" y="146"/>
                  </a:lnTo>
                  <a:lnTo>
                    <a:pt x="882" y="0"/>
                  </a:lnTo>
                  <a:lnTo>
                    <a:pt x="733" y="0"/>
                  </a:lnTo>
                  <a:lnTo>
                    <a:pt x="733" y="146"/>
                  </a:lnTo>
                  <a:lnTo>
                    <a:pt x="589" y="146"/>
                  </a:lnTo>
                  <a:lnTo>
                    <a:pt x="589" y="0"/>
                  </a:lnTo>
                  <a:lnTo>
                    <a:pt x="440" y="0"/>
                  </a:lnTo>
                  <a:lnTo>
                    <a:pt x="440" y="146"/>
                  </a:lnTo>
                  <a:lnTo>
                    <a:pt x="293" y="146"/>
                  </a:lnTo>
                  <a:lnTo>
                    <a:pt x="293" y="0"/>
                  </a:lnTo>
                  <a:lnTo>
                    <a:pt x="147" y="0"/>
                  </a:lnTo>
                  <a:lnTo>
                    <a:pt x="147" y="146"/>
                  </a:lnTo>
                  <a:lnTo>
                    <a:pt x="0" y="146"/>
                  </a:lnTo>
                </a:path>
              </a:pathLst>
            </a:custGeom>
            <a:noFill/>
            <a:ln w="14288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9" name="Rectangle 41"/>
            <p:cNvSpPr>
              <a:spLocks noChangeArrowheads="1"/>
            </p:cNvSpPr>
            <p:nvPr/>
          </p:nvSpPr>
          <p:spPr bwMode="auto">
            <a:xfrm>
              <a:off x="4669" y="1101"/>
              <a:ext cx="12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Clk</a:t>
              </a:r>
              <a:endParaRPr lang="en-US" altLang="tr-TR" b="1">
                <a:latin typeface="Arial" panose="020B0604020202020204" pitchFamily="34" charset="0"/>
              </a:endParaRPr>
            </a:p>
          </p:txBody>
        </p:sp>
        <p:sp>
          <p:nvSpPr>
            <p:cNvPr id="40" name="Text Box 42"/>
            <p:cNvSpPr txBox="1">
              <a:spLocks noChangeArrowheads="1"/>
            </p:cNvSpPr>
            <p:nvPr/>
          </p:nvSpPr>
          <p:spPr bwMode="auto">
            <a:xfrm>
              <a:off x="4637" y="794"/>
              <a:ext cx="8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latin typeface="Arial" panose="020B0604020202020204" pitchFamily="34" charset="0"/>
                </a:rPr>
                <a:t>rising edges</a:t>
              </a:r>
            </a:p>
          </p:txBody>
        </p:sp>
      </p:grpSp>
      <p:grpSp>
        <p:nvGrpSpPr>
          <p:cNvPr id="41" name="Group 53"/>
          <p:cNvGrpSpPr>
            <a:grpSpLocks/>
          </p:cNvGrpSpPr>
          <p:nvPr/>
        </p:nvGrpSpPr>
        <p:grpSpPr bwMode="auto">
          <a:xfrm flipH="1">
            <a:off x="5585519" y="4294212"/>
            <a:ext cx="1001713" cy="206375"/>
            <a:chOff x="3211" y="3398"/>
            <a:chExt cx="631" cy="130"/>
          </a:xfrm>
        </p:grpSpPr>
        <p:sp>
          <p:nvSpPr>
            <p:cNvPr id="42" name="Line 44"/>
            <p:cNvSpPr>
              <a:spLocks noChangeShapeType="1"/>
            </p:cNvSpPr>
            <p:nvPr/>
          </p:nvSpPr>
          <p:spPr bwMode="auto">
            <a:xfrm>
              <a:off x="3211" y="3398"/>
              <a:ext cx="61" cy="8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3257" y="3473"/>
              <a:ext cx="43" cy="55"/>
            </a:xfrm>
            <a:custGeom>
              <a:avLst/>
              <a:gdLst>
                <a:gd name="T0" fmla="*/ 43 w 47"/>
                <a:gd name="T1" fmla="*/ 55 h 55"/>
                <a:gd name="T2" fmla="*/ 22 w 47"/>
                <a:gd name="T3" fmla="*/ 0 h 55"/>
                <a:gd name="T4" fmla="*/ 0 w 47"/>
                <a:gd name="T5" fmla="*/ 17 h 55"/>
                <a:gd name="T6" fmla="*/ 43 w 47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55">
                  <a:moveTo>
                    <a:pt x="47" y="55"/>
                  </a:moveTo>
                  <a:lnTo>
                    <a:pt x="24" y="0"/>
                  </a:lnTo>
                  <a:lnTo>
                    <a:pt x="0" y="17"/>
                  </a:lnTo>
                  <a:lnTo>
                    <a:pt x="4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4" name="Line 46"/>
            <p:cNvSpPr>
              <a:spLocks noChangeShapeType="1"/>
            </p:cNvSpPr>
            <p:nvPr/>
          </p:nvSpPr>
          <p:spPr bwMode="auto">
            <a:xfrm>
              <a:off x="3481" y="3398"/>
              <a:ext cx="61" cy="8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3527" y="3473"/>
              <a:ext cx="44" cy="55"/>
            </a:xfrm>
            <a:custGeom>
              <a:avLst/>
              <a:gdLst>
                <a:gd name="T0" fmla="*/ 44 w 47"/>
                <a:gd name="T1" fmla="*/ 55 h 55"/>
                <a:gd name="T2" fmla="*/ 22 w 47"/>
                <a:gd name="T3" fmla="*/ 0 h 55"/>
                <a:gd name="T4" fmla="*/ 0 w 47"/>
                <a:gd name="T5" fmla="*/ 17 h 55"/>
                <a:gd name="T6" fmla="*/ 44 w 47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55">
                  <a:moveTo>
                    <a:pt x="47" y="55"/>
                  </a:moveTo>
                  <a:lnTo>
                    <a:pt x="24" y="0"/>
                  </a:lnTo>
                  <a:lnTo>
                    <a:pt x="0" y="17"/>
                  </a:lnTo>
                  <a:lnTo>
                    <a:pt x="4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6" name="Line 48"/>
            <p:cNvSpPr>
              <a:spLocks noChangeShapeType="1"/>
            </p:cNvSpPr>
            <p:nvPr/>
          </p:nvSpPr>
          <p:spPr bwMode="auto">
            <a:xfrm>
              <a:off x="3754" y="3398"/>
              <a:ext cx="61" cy="8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7" name="Freeform 49"/>
            <p:cNvSpPr>
              <a:spLocks/>
            </p:cNvSpPr>
            <p:nvPr/>
          </p:nvSpPr>
          <p:spPr bwMode="auto">
            <a:xfrm>
              <a:off x="3799" y="3473"/>
              <a:ext cx="43" cy="55"/>
            </a:xfrm>
            <a:custGeom>
              <a:avLst/>
              <a:gdLst>
                <a:gd name="T0" fmla="*/ 43 w 47"/>
                <a:gd name="T1" fmla="*/ 55 h 55"/>
                <a:gd name="T2" fmla="*/ 22 w 47"/>
                <a:gd name="T3" fmla="*/ 0 h 55"/>
                <a:gd name="T4" fmla="*/ 0 w 47"/>
                <a:gd name="T5" fmla="*/ 17 h 55"/>
                <a:gd name="T6" fmla="*/ 43 w 47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55">
                  <a:moveTo>
                    <a:pt x="47" y="55"/>
                  </a:moveTo>
                  <a:lnTo>
                    <a:pt x="24" y="0"/>
                  </a:lnTo>
                  <a:lnTo>
                    <a:pt x="0" y="17"/>
                  </a:lnTo>
                  <a:lnTo>
                    <a:pt x="47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8" name="Freeform 50"/>
          <p:cNvSpPr>
            <a:spLocks/>
          </p:cNvSpPr>
          <p:nvPr/>
        </p:nvSpPr>
        <p:spPr bwMode="auto">
          <a:xfrm>
            <a:off x="5153719" y="4406925"/>
            <a:ext cx="1292225" cy="231775"/>
          </a:xfrm>
          <a:custGeom>
            <a:avLst/>
            <a:gdLst>
              <a:gd name="T0" fmla="*/ 1292225 w 884"/>
              <a:gd name="T1" fmla="*/ 231775 h 146"/>
              <a:gd name="T2" fmla="*/ 1289301 w 884"/>
              <a:gd name="T3" fmla="*/ 231775 h 146"/>
              <a:gd name="T4" fmla="*/ 1289301 w 884"/>
              <a:gd name="T5" fmla="*/ 0 h 146"/>
              <a:gd name="T6" fmla="*/ 1071494 w 884"/>
              <a:gd name="T7" fmla="*/ 0 h 146"/>
              <a:gd name="T8" fmla="*/ 1071494 w 884"/>
              <a:gd name="T9" fmla="*/ 231775 h 146"/>
              <a:gd name="T10" fmla="*/ 860996 w 884"/>
              <a:gd name="T11" fmla="*/ 231775 h 146"/>
              <a:gd name="T12" fmla="*/ 860996 w 884"/>
              <a:gd name="T13" fmla="*/ 0 h 146"/>
              <a:gd name="T14" fmla="*/ 643189 w 884"/>
              <a:gd name="T15" fmla="*/ 0 h 146"/>
              <a:gd name="T16" fmla="*/ 643189 w 884"/>
              <a:gd name="T17" fmla="*/ 231775 h 146"/>
              <a:gd name="T18" fmla="*/ 643189 w 884"/>
              <a:gd name="T19" fmla="*/ 231775 h 146"/>
              <a:gd name="T20" fmla="*/ 428305 w 884"/>
              <a:gd name="T21" fmla="*/ 231775 h 146"/>
              <a:gd name="T22" fmla="*/ 428305 w 884"/>
              <a:gd name="T23" fmla="*/ 0 h 146"/>
              <a:gd name="T24" fmla="*/ 214884 w 884"/>
              <a:gd name="T25" fmla="*/ 0 h 146"/>
              <a:gd name="T26" fmla="*/ 214884 w 884"/>
              <a:gd name="T27" fmla="*/ 231775 h 146"/>
              <a:gd name="T28" fmla="*/ 0 w 884"/>
              <a:gd name="T29" fmla="*/ 231775 h 14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884" h="146">
                <a:moveTo>
                  <a:pt x="884" y="146"/>
                </a:moveTo>
                <a:lnTo>
                  <a:pt x="882" y="146"/>
                </a:lnTo>
                <a:lnTo>
                  <a:pt x="882" y="0"/>
                </a:lnTo>
                <a:lnTo>
                  <a:pt x="733" y="0"/>
                </a:lnTo>
                <a:lnTo>
                  <a:pt x="733" y="146"/>
                </a:lnTo>
                <a:lnTo>
                  <a:pt x="589" y="146"/>
                </a:lnTo>
                <a:lnTo>
                  <a:pt x="589" y="0"/>
                </a:lnTo>
                <a:lnTo>
                  <a:pt x="440" y="0"/>
                </a:lnTo>
                <a:lnTo>
                  <a:pt x="440" y="146"/>
                </a:lnTo>
                <a:lnTo>
                  <a:pt x="293" y="146"/>
                </a:lnTo>
                <a:lnTo>
                  <a:pt x="293" y="0"/>
                </a:lnTo>
                <a:lnTo>
                  <a:pt x="147" y="0"/>
                </a:lnTo>
                <a:lnTo>
                  <a:pt x="147" y="146"/>
                </a:lnTo>
                <a:lnTo>
                  <a:pt x="0" y="146"/>
                </a:lnTo>
              </a:path>
            </a:pathLst>
          </a:custGeom>
          <a:noFill/>
          <a:ln w="14288" cap="flat">
            <a:solidFill>
              <a:srgbClr val="0078C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5080694" y="4479950"/>
            <a:ext cx="196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000" b="1">
                <a:solidFill>
                  <a:srgbClr val="000000"/>
                </a:solidFill>
                <a:latin typeface="Arial" panose="020B0604020202020204" pitchFamily="34" charset="0"/>
              </a:rPr>
              <a:t>Clk</a:t>
            </a:r>
            <a:endParaRPr lang="en-US" altLang="tr-TR" b="1"/>
          </a:p>
        </p:txBody>
      </p:sp>
      <p:sp>
        <p:nvSpPr>
          <p:cNvPr id="50" name="Text Box 52"/>
          <p:cNvSpPr txBox="1">
            <a:spLocks noChangeArrowheads="1"/>
          </p:cNvSpPr>
          <p:nvPr/>
        </p:nvSpPr>
        <p:spPr bwMode="auto">
          <a:xfrm>
            <a:off x="5596632" y="4003700"/>
            <a:ext cx="1322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600">
                <a:latin typeface="Arial" panose="020B0604020202020204" pitchFamily="34" charset="0"/>
              </a:rPr>
              <a:t>falling edges</a:t>
            </a: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6522144" y="1974875"/>
            <a:ext cx="21986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600">
                <a:latin typeface="Arial" panose="020B0604020202020204" pitchFamily="34" charset="0"/>
              </a:rPr>
              <a:t>Internal design: Just invert servant clock rather than master</a:t>
            </a:r>
          </a:p>
        </p:txBody>
      </p:sp>
      <p:sp>
        <p:nvSpPr>
          <p:cNvPr id="52" name="Text Box 56"/>
          <p:cNvSpPr txBox="1">
            <a:spLocks noChangeArrowheads="1"/>
          </p:cNvSpPr>
          <p:nvPr/>
        </p:nvSpPr>
        <p:spPr bwMode="auto">
          <a:xfrm>
            <a:off x="353119" y="2244750"/>
            <a:ext cx="18510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600">
                <a:latin typeface="Arial" panose="020B0604020202020204" pitchFamily="34" charset="0"/>
              </a:rPr>
              <a:t>The triangle means clock input, edge triggered</a:t>
            </a:r>
          </a:p>
        </p:txBody>
      </p:sp>
      <p:sp>
        <p:nvSpPr>
          <p:cNvPr id="53" name="Line 57"/>
          <p:cNvSpPr>
            <a:spLocks noChangeShapeType="1"/>
          </p:cNvSpPr>
          <p:nvPr/>
        </p:nvSpPr>
        <p:spPr bwMode="auto">
          <a:xfrm flipV="1">
            <a:off x="1812032" y="2708300"/>
            <a:ext cx="612775" cy="13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05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D Flip-Flop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1219200"/>
            <a:ext cx="8610600" cy="20177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tr-TR" sz="2000" smtClean="0"/>
              <a:t>Solves problem of not knowing through how many latches a signal travels when C=1 </a:t>
            </a:r>
          </a:p>
          <a:p>
            <a:pPr lvl="1">
              <a:lnSpc>
                <a:spcPct val="90000"/>
              </a:lnSpc>
            </a:pPr>
            <a:r>
              <a:rPr lang="en-US" altLang="tr-TR" sz="1800" smtClean="0"/>
              <a:t>In figure below, signal travels through exactly one flip-flop, for Clk_A or Clk_B</a:t>
            </a:r>
          </a:p>
          <a:p>
            <a:pPr lvl="1">
              <a:lnSpc>
                <a:spcPct val="90000"/>
              </a:lnSpc>
            </a:pPr>
            <a:r>
              <a:rPr lang="en-US" altLang="tr-TR" sz="1800" smtClean="0"/>
              <a:t>Why? Because on rising edge of Clk, all four flip-flops are loaded simultaneously -- then all four no longer pay attention to their input, until the next rising edge. Doesn’t matter how long Clk is 1. </a:t>
            </a:r>
            <a:endParaRPr lang="en-US" altLang="tr-TR" sz="1800" dirty="0" smtClean="0"/>
          </a:p>
        </p:txBody>
      </p:sp>
      <p:grpSp>
        <p:nvGrpSpPr>
          <p:cNvPr id="6" name="Group 53"/>
          <p:cNvGrpSpPr>
            <a:grpSpLocks noChangeAspect="1"/>
          </p:cNvGrpSpPr>
          <p:nvPr/>
        </p:nvGrpSpPr>
        <p:grpSpPr bwMode="auto">
          <a:xfrm>
            <a:off x="1685925" y="3482975"/>
            <a:ext cx="5873750" cy="2032000"/>
            <a:chOff x="1062" y="2194"/>
            <a:chExt cx="3700" cy="1280"/>
          </a:xfrm>
        </p:grpSpPr>
        <p:sp>
          <p:nvSpPr>
            <p:cNvPr id="7" name="AutoShape 52"/>
            <p:cNvSpPr>
              <a:spLocks noChangeAspect="1" noChangeArrowheads="1" noTextEdit="1"/>
            </p:cNvSpPr>
            <p:nvPr/>
          </p:nvSpPr>
          <p:spPr bwMode="auto">
            <a:xfrm>
              <a:off x="1062" y="2194"/>
              <a:ext cx="3700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Rectangle 54"/>
            <p:cNvSpPr>
              <a:spLocks noChangeArrowheads="1"/>
            </p:cNvSpPr>
            <p:nvPr/>
          </p:nvSpPr>
          <p:spPr bwMode="auto">
            <a:xfrm>
              <a:off x="1557" y="2326"/>
              <a:ext cx="22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D1</a:t>
              </a:r>
              <a:endParaRPr lang="en-US" altLang="tr-TR"/>
            </a:p>
          </p:txBody>
        </p:sp>
        <p:sp>
          <p:nvSpPr>
            <p:cNvPr id="9" name="Rectangle 55"/>
            <p:cNvSpPr>
              <a:spLocks noChangeArrowheads="1"/>
            </p:cNvSpPr>
            <p:nvPr/>
          </p:nvSpPr>
          <p:spPr bwMode="auto">
            <a:xfrm>
              <a:off x="1868" y="2326"/>
              <a:ext cx="23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Q1</a:t>
              </a:r>
              <a:endParaRPr lang="en-US" altLang="tr-TR"/>
            </a:p>
          </p:txBody>
        </p:sp>
        <p:sp>
          <p:nvSpPr>
            <p:cNvPr id="10" name="Line 56"/>
            <p:cNvSpPr>
              <a:spLocks noChangeShapeType="1"/>
            </p:cNvSpPr>
            <p:nvPr/>
          </p:nvSpPr>
          <p:spPr bwMode="auto">
            <a:xfrm>
              <a:off x="1265" y="2394"/>
              <a:ext cx="25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Line 57"/>
            <p:cNvSpPr>
              <a:spLocks noChangeShapeType="1"/>
            </p:cNvSpPr>
            <p:nvPr/>
          </p:nvSpPr>
          <p:spPr bwMode="auto">
            <a:xfrm>
              <a:off x="2049" y="2394"/>
              <a:ext cx="219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Freeform 58"/>
            <p:cNvSpPr>
              <a:spLocks/>
            </p:cNvSpPr>
            <p:nvPr/>
          </p:nvSpPr>
          <p:spPr bwMode="auto">
            <a:xfrm>
              <a:off x="1399" y="2773"/>
              <a:ext cx="121" cy="263"/>
            </a:xfrm>
            <a:custGeom>
              <a:avLst/>
              <a:gdLst>
                <a:gd name="T0" fmla="*/ 121 w 121"/>
                <a:gd name="T1" fmla="*/ 0 h 263"/>
                <a:gd name="T2" fmla="*/ 0 w 121"/>
                <a:gd name="T3" fmla="*/ 0 h 263"/>
                <a:gd name="T4" fmla="*/ 0 w 121"/>
                <a:gd name="T5" fmla="*/ 263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1" h="263">
                  <a:moveTo>
                    <a:pt x="121" y="0"/>
                  </a:moveTo>
                  <a:lnTo>
                    <a:pt x="0" y="0"/>
                  </a:lnTo>
                  <a:lnTo>
                    <a:pt x="0" y="263"/>
                  </a:ln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" name="Rectangle 59"/>
            <p:cNvSpPr>
              <a:spLocks noChangeArrowheads="1"/>
            </p:cNvSpPr>
            <p:nvPr/>
          </p:nvSpPr>
          <p:spPr bwMode="auto">
            <a:xfrm>
              <a:off x="2303" y="2326"/>
              <a:ext cx="22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D2</a:t>
              </a:r>
              <a:endParaRPr lang="en-US" altLang="tr-TR"/>
            </a:p>
          </p:txBody>
        </p:sp>
        <p:sp>
          <p:nvSpPr>
            <p:cNvPr id="14" name="Rectangle 60"/>
            <p:cNvSpPr>
              <a:spLocks noChangeArrowheads="1"/>
            </p:cNvSpPr>
            <p:nvPr/>
          </p:nvSpPr>
          <p:spPr bwMode="auto">
            <a:xfrm>
              <a:off x="2615" y="2326"/>
              <a:ext cx="23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Q2</a:t>
              </a:r>
              <a:endParaRPr lang="en-US" altLang="tr-TR"/>
            </a:p>
          </p:txBody>
        </p:sp>
        <p:sp>
          <p:nvSpPr>
            <p:cNvPr id="15" name="Freeform 61"/>
            <p:cNvSpPr>
              <a:spLocks/>
            </p:cNvSpPr>
            <p:nvPr/>
          </p:nvSpPr>
          <p:spPr bwMode="auto">
            <a:xfrm>
              <a:off x="2174" y="2773"/>
              <a:ext cx="94" cy="263"/>
            </a:xfrm>
            <a:custGeom>
              <a:avLst/>
              <a:gdLst>
                <a:gd name="T0" fmla="*/ 94 w 94"/>
                <a:gd name="T1" fmla="*/ 0 h 263"/>
                <a:gd name="T2" fmla="*/ 0 w 94"/>
                <a:gd name="T3" fmla="*/ 0 h 263"/>
                <a:gd name="T4" fmla="*/ 0 w 94"/>
                <a:gd name="T5" fmla="*/ 263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4" h="263">
                  <a:moveTo>
                    <a:pt x="94" y="0"/>
                  </a:moveTo>
                  <a:lnTo>
                    <a:pt x="0" y="0"/>
                  </a:lnTo>
                  <a:lnTo>
                    <a:pt x="0" y="263"/>
                  </a:ln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Line 62"/>
            <p:cNvSpPr>
              <a:spLocks noChangeShapeType="1"/>
            </p:cNvSpPr>
            <p:nvPr/>
          </p:nvSpPr>
          <p:spPr bwMode="auto">
            <a:xfrm>
              <a:off x="2796" y="2394"/>
              <a:ext cx="216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Rectangle 63"/>
            <p:cNvSpPr>
              <a:spLocks noChangeArrowheads="1"/>
            </p:cNvSpPr>
            <p:nvPr/>
          </p:nvSpPr>
          <p:spPr bwMode="auto">
            <a:xfrm>
              <a:off x="3048" y="2326"/>
              <a:ext cx="22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D3</a:t>
              </a:r>
              <a:endParaRPr lang="en-US" altLang="tr-TR"/>
            </a:p>
          </p:txBody>
        </p:sp>
        <p:sp>
          <p:nvSpPr>
            <p:cNvPr id="18" name="Rectangle 64"/>
            <p:cNvSpPr>
              <a:spLocks noChangeArrowheads="1"/>
            </p:cNvSpPr>
            <p:nvPr/>
          </p:nvSpPr>
          <p:spPr bwMode="auto">
            <a:xfrm>
              <a:off x="3360" y="2326"/>
              <a:ext cx="23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Q3</a:t>
              </a:r>
              <a:endParaRPr lang="en-US" altLang="tr-TR"/>
            </a:p>
          </p:txBody>
        </p:sp>
        <p:sp>
          <p:nvSpPr>
            <p:cNvPr id="19" name="Freeform 65"/>
            <p:cNvSpPr>
              <a:spLocks/>
            </p:cNvSpPr>
            <p:nvPr/>
          </p:nvSpPr>
          <p:spPr bwMode="auto">
            <a:xfrm>
              <a:off x="2918" y="2773"/>
              <a:ext cx="94" cy="263"/>
            </a:xfrm>
            <a:custGeom>
              <a:avLst/>
              <a:gdLst>
                <a:gd name="T0" fmla="*/ 94 w 94"/>
                <a:gd name="T1" fmla="*/ 0 h 263"/>
                <a:gd name="T2" fmla="*/ 0 w 94"/>
                <a:gd name="T3" fmla="*/ 0 h 263"/>
                <a:gd name="T4" fmla="*/ 0 w 94"/>
                <a:gd name="T5" fmla="*/ 263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4" h="263">
                  <a:moveTo>
                    <a:pt x="94" y="0"/>
                  </a:moveTo>
                  <a:lnTo>
                    <a:pt x="0" y="0"/>
                  </a:lnTo>
                  <a:lnTo>
                    <a:pt x="0" y="263"/>
                  </a:ln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Line 66"/>
            <p:cNvSpPr>
              <a:spLocks noChangeShapeType="1"/>
            </p:cNvSpPr>
            <p:nvPr/>
          </p:nvSpPr>
          <p:spPr bwMode="auto">
            <a:xfrm>
              <a:off x="3540" y="2394"/>
              <a:ext cx="223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Rectangle 67"/>
            <p:cNvSpPr>
              <a:spLocks noChangeArrowheads="1"/>
            </p:cNvSpPr>
            <p:nvPr/>
          </p:nvSpPr>
          <p:spPr bwMode="auto">
            <a:xfrm>
              <a:off x="3798" y="2326"/>
              <a:ext cx="22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D4</a:t>
              </a:r>
              <a:endParaRPr lang="en-US" altLang="tr-TR"/>
            </a:p>
          </p:txBody>
        </p:sp>
        <p:sp>
          <p:nvSpPr>
            <p:cNvPr id="22" name="Rectangle 68"/>
            <p:cNvSpPr>
              <a:spLocks noChangeArrowheads="1"/>
            </p:cNvSpPr>
            <p:nvPr/>
          </p:nvSpPr>
          <p:spPr bwMode="auto">
            <a:xfrm>
              <a:off x="4109" y="2326"/>
              <a:ext cx="23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Q4</a:t>
              </a:r>
              <a:endParaRPr lang="en-US" altLang="tr-TR"/>
            </a:p>
          </p:txBody>
        </p:sp>
        <p:sp>
          <p:nvSpPr>
            <p:cNvPr id="23" name="Freeform 69"/>
            <p:cNvSpPr>
              <a:spLocks/>
            </p:cNvSpPr>
            <p:nvPr/>
          </p:nvSpPr>
          <p:spPr bwMode="auto">
            <a:xfrm>
              <a:off x="1273" y="2773"/>
              <a:ext cx="2490" cy="263"/>
            </a:xfrm>
            <a:custGeom>
              <a:avLst/>
              <a:gdLst>
                <a:gd name="T0" fmla="*/ 2490 w 2490"/>
                <a:gd name="T1" fmla="*/ 0 h 263"/>
                <a:gd name="T2" fmla="*/ 2396 w 2490"/>
                <a:gd name="T3" fmla="*/ 0 h 263"/>
                <a:gd name="T4" fmla="*/ 2396 w 2490"/>
                <a:gd name="T5" fmla="*/ 263 h 263"/>
                <a:gd name="T6" fmla="*/ 0 w 2490"/>
                <a:gd name="T7" fmla="*/ 263 h 2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90" h="263">
                  <a:moveTo>
                    <a:pt x="2490" y="0"/>
                  </a:moveTo>
                  <a:lnTo>
                    <a:pt x="2396" y="0"/>
                  </a:lnTo>
                  <a:lnTo>
                    <a:pt x="2396" y="263"/>
                  </a:lnTo>
                  <a:lnTo>
                    <a:pt x="0" y="263"/>
                  </a:ln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4" name="Oval 70"/>
            <p:cNvSpPr>
              <a:spLocks noChangeArrowheads="1"/>
            </p:cNvSpPr>
            <p:nvPr/>
          </p:nvSpPr>
          <p:spPr bwMode="auto">
            <a:xfrm>
              <a:off x="2142" y="3008"/>
              <a:ext cx="63" cy="5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5" name="Oval 71"/>
            <p:cNvSpPr>
              <a:spLocks noChangeArrowheads="1"/>
            </p:cNvSpPr>
            <p:nvPr/>
          </p:nvSpPr>
          <p:spPr bwMode="auto">
            <a:xfrm>
              <a:off x="2890" y="3008"/>
              <a:ext cx="59" cy="5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6" name="Oval 72"/>
            <p:cNvSpPr>
              <a:spLocks noChangeArrowheads="1"/>
            </p:cNvSpPr>
            <p:nvPr/>
          </p:nvSpPr>
          <p:spPr bwMode="auto">
            <a:xfrm>
              <a:off x="1367" y="3008"/>
              <a:ext cx="59" cy="5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7" name="Rectangle 73"/>
            <p:cNvSpPr>
              <a:spLocks noChangeArrowheads="1"/>
            </p:cNvSpPr>
            <p:nvPr/>
          </p:nvSpPr>
          <p:spPr bwMode="auto">
            <a:xfrm>
              <a:off x="1177" y="2325"/>
              <a:ext cx="14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Y</a:t>
              </a:r>
              <a:endParaRPr lang="en-US" altLang="tr-TR"/>
            </a:p>
          </p:txBody>
        </p:sp>
        <p:sp>
          <p:nvSpPr>
            <p:cNvPr id="28" name="Rectangle 74"/>
            <p:cNvSpPr>
              <a:spLocks noChangeArrowheads="1"/>
            </p:cNvSpPr>
            <p:nvPr/>
          </p:nvSpPr>
          <p:spPr bwMode="auto">
            <a:xfrm>
              <a:off x="1084" y="2960"/>
              <a:ext cx="1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Clk</a:t>
              </a:r>
              <a:endParaRPr lang="en-US" altLang="tr-TR"/>
            </a:p>
          </p:txBody>
        </p:sp>
        <p:sp>
          <p:nvSpPr>
            <p:cNvPr id="29" name="Rectangle 75"/>
            <p:cNvSpPr>
              <a:spLocks noChangeArrowheads="1"/>
            </p:cNvSpPr>
            <p:nvPr/>
          </p:nvSpPr>
          <p:spPr bwMode="auto">
            <a:xfrm>
              <a:off x="1367" y="3320"/>
              <a:ext cx="3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Clk_A</a:t>
              </a:r>
              <a:endParaRPr lang="en-US" altLang="tr-TR"/>
            </a:p>
          </p:txBody>
        </p:sp>
        <p:sp>
          <p:nvSpPr>
            <p:cNvPr id="30" name="Rectangle 76"/>
            <p:cNvSpPr>
              <a:spLocks noChangeArrowheads="1"/>
            </p:cNvSpPr>
            <p:nvPr/>
          </p:nvSpPr>
          <p:spPr bwMode="auto">
            <a:xfrm>
              <a:off x="2990" y="3320"/>
              <a:ext cx="33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600">
                  <a:solidFill>
                    <a:srgbClr val="000000"/>
                  </a:solidFill>
                  <a:latin typeface="Arial" panose="020B0604020202020204" pitchFamily="34" charset="0"/>
                </a:rPr>
                <a:t>Clk_B</a:t>
              </a:r>
              <a:endParaRPr lang="en-US" altLang="tr-TR"/>
            </a:p>
          </p:txBody>
        </p:sp>
        <p:sp>
          <p:nvSpPr>
            <p:cNvPr id="31" name="Freeform 77"/>
            <p:cNvSpPr>
              <a:spLocks/>
            </p:cNvSpPr>
            <p:nvPr/>
          </p:nvSpPr>
          <p:spPr bwMode="auto">
            <a:xfrm>
              <a:off x="1716" y="3255"/>
              <a:ext cx="939" cy="192"/>
            </a:xfrm>
            <a:custGeom>
              <a:avLst/>
              <a:gdLst>
                <a:gd name="T0" fmla="*/ 0 w 939"/>
                <a:gd name="T1" fmla="*/ 184 h 192"/>
                <a:gd name="T2" fmla="*/ 235 w 939"/>
                <a:gd name="T3" fmla="*/ 184 h 192"/>
                <a:gd name="T4" fmla="*/ 235 w 939"/>
                <a:gd name="T5" fmla="*/ 0 h 192"/>
                <a:gd name="T6" fmla="*/ 470 w 939"/>
                <a:gd name="T7" fmla="*/ 0 h 192"/>
                <a:gd name="T8" fmla="*/ 470 w 939"/>
                <a:gd name="T9" fmla="*/ 184 h 192"/>
                <a:gd name="T10" fmla="*/ 704 w 939"/>
                <a:gd name="T11" fmla="*/ 184 h 192"/>
                <a:gd name="T12" fmla="*/ 704 w 939"/>
                <a:gd name="T13" fmla="*/ 0 h 192"/>
                <a:gd name="T14" fmla="*/ 939 w 939"/>
                <a:gd name="T15" fmla="*/ 0 h 192"/>
                <a:gd name="T16" fmla="*/ 939 w 939"/>
                <a:gd name="T17" fmla="*/ 192 h 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39" h="192">
                  <a:moveTo>
                    <a:pt x="0" y="184"/>
                  </a:moveTo>
                  <a:lnTo>
                    <a:pt x="235" y="184"/>
                  </a:lnTo>
                  <a:lnTo>
                    <a:pt x="235" y="0"/>
                  </a:lnTo>
                  <a:lnTo>
                    <a:pt x="470" y="0"/>
                  </a:lnTo>
                  <a:lnTo>
                    <a:pt x="470" y="184"/>
                  </a:lnTo>
                  <a:lnTo>
                    <a:pt x="704" y="184"/>
                  </a:lnTo>
                  <a:lnTo>
                    <a:pt x="704" y="0"/>
                  </a:lnTo>
                  <a:lnTo>
                    <a:pt x="939" y="0"/>
                  </a:lnTo>
                  <a:lnTo>
                    <a:pt x="939" y="192"/>
                  </a:lnTo>
                </a:path>
              </a:pathLst>
            </a:custGeom>
            <a:noFill/>
            <a:ln w="23813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Freeform 78"/>
            <p:cNvSpPr>
              <a:spLocks/>
            </p:cNvSpPr>
            <p:nvPr/>
          </p:nvSpPr>
          <p:spPr bwMode="auto">
            <a:xfrm>
              <a:off x="3325" y="3255"/>
              <a:ext cx="583" cy="192"/>
            </a:xfrm>
            <a:custGeom>
              <a:avLst/>
              <a:gdLst>
                <a:gd name="T0" fmla="*/ 0 w 583"/>
                <a:gd name="T1" fmla="*/ 184 h 192"/>
                <a:gd name="T2" fmla="*/ 215 w 583"/>
                <a:gd name="T3" fmla="*/ 184 h 192"/>
                <a:gd name="T4" fmla="*/ 215 w 583"/>
                <a:gd name="T5" fmla="*/ 0 h 192"/>
                <a:gd name="T6" fmla="*/ 290 w 583"/>
                <a:gd name="T7" fmla="*/ 0 h 192"/>
                <a:gd name="T8" fmla="*/ 290 w 583"/>
                <a:gd name="T9" fmla="*/ 184 h 192"/>
                <a:gd name="T10" fmla="*/ 509 w 583"/>
                <a:gd name="T11" fmla="*/ 184 h 192"/>
                <a:gd name="T12" fmla="*/ 509 w 583"/>
                <a:gd name="T13" fmla="*/ 0 h 192"/>
                <a:gd name="T14" fmla="*/ 583 w 583"/>
                <a:gd name="T15" fmla="*/ 0 h 192"/>
                <a:gd name="T16" fmla="*/ 583 w 583"/>
                <a:gd name="T17" fmla="*/ 192 h 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83" h="192">
                  <a:moveTo>
                    <a:pt x="0" y="184"/>
                  </a:moveTo>
                  <a:lnTo>
                    <a:pt x="215" y="184"/>
                  </a:lnTo>
                  <a:lnTo>
                    <a:pt x="215" y="0"/>
                  </a:lnTo>
                  <a:lnTo>
                    <a:pt x="290" y="0"/>
                  </a:lnTo>
                  <a:lnTo>
                    <a:pt x="290" y="184"/>
                  </a:lnTo>
                  <a:lnTo>
                    <a:pt x="509" y="184"/>
                  </a:lnTo>
                  <a:lnTo>
                    <a:pt x="509" y="0"/>
                  </a:lnTo>
                  <a:lnTo>
                    <a:pt x="583" y="0"/>
                  </a:lnTo>
                  <a:lnTo>
                    <a:pt x="583" y="192"/>
                  </a:lnTo>
                </a:path>
              </a:pathLst>
            </a:custGeom>
            <a:noFill/>
            <a:ln w="23813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Rectangle 79"/>
            <p:cNvSpPr>
              <a:spLocks noChangeArrowheads="1"/>
            </p:cNvSpPr>
            <p:nvPr/>
          </p:nvSpPr>
          <p:spPr bwMode="auto">
            <a:xfrm>
              <a:off x="4639" y="2298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tr-TR" dirty="0"/>
            </a:p>
          </p:txBody>
        </p:sp>
        <p:sp>
          <p:nvSpPr>
            <p:cNvPr id="34" name="Rectangle 80"/>
            <p:cNvSpPr>
              <a:spLocks noChangeArrowheads="1"/>
            </p:cNvSpPr>
            <p:nvPr/>
          </p:nvSpPr>
          <p:spPr bwMode="auto">
            <a:xfrm>
              <a:off x="4639" y="2355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tr-TR" dirty="0"/>
            </a:p>
          </p:txBody>
        </p:sp>
        <p:sp>
          <p:nvSpPr>
            <p:cNvPr id="35" name="Rectangle 81"/>
            <p:cNvSpPr>
              <a:spLocks noChangeArrowheads="1"/>
            </p:cNvSpPr>
            <p:nvPr/>
          </p:nvSpPr>
          <p:spPr bwMode="auto">
            <a:xfrm>
              <a:off x="4639" y="2446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tr-TR" dirty="0"/>
            </a:p>
          </p:txBody>
        </p:sp>
        <p:sp>
          <p:nvSpPr>
            <p:cNvPr id="36" name="Rectangle 82"/>
            <p:cNvSpPr>
              <a:spLocks noChangeArrowheads="1"/>
            </p:cNvSpPr>
            <p:nvPr/>
          </p:nvSpPr>
          <p:spPr bwMode="auto">
            <a:xfrm>
              <a:off x="4639" y="2571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tr-TR" dirty="0"/>
            </a:p>
          </p:txBody>
        </p:sp>
        <p:sp>
          <p:nvSpPr>
            <p:cNvPr id="37" name="Rectangle 83"/>
            <p:cNvSpPr>
              <a:spLocks noChangeArrowheads="1"/>
            </p:cNvSpPr>
            <p:nvPr/>
          </p:nvSpPr>
          <p:spPr bwMode="auto">
            <a:xfrm>
              <a:off x="4639" y="2631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tr-TR" dirty="0"/>
            </a:p>
          </p:txBody>
        </p:sp>
        <p:sp>
          <p:nvSpPr>
            <p:cNvPr id="40" name="Rectangle 86"/>
            <p:cNvSpPr>
              <a:spLocks noChangeArrowheads="1"/>
            </p:cNvSpPr>
            <p:nvPr/>
          </p:nvSpPr>
          <p:spPr bwMode="auto">
            <a:xfrm>
              <a:off x="4357" y="2398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tr-TR" dirty="0"/>
            </a:p>
          </p:txBody>
        </p:sp>
        <p:sp>
          <p:nvSpPr>
            <p:cNvPr id="41" name="Rectangle 87"/>
            <p:cNvSpPr>
              <a:spLocks noChangeArrowheads="1"/>
            </p:cNvSpPr>
            <p:nvPr/>
          </p:nvSpPr>
          <p:spPr bwMode="auto">
            <a:xfrm>
              <a:off x="4357" y="2493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tr-TR" dirty="0"/>
            </a:p>
          </p:txBody>
        </p:sp>
        <p:sp>
          <p:nvSpPr>
            <p:cNvPr id="42" name="Rectangle 88"/>
            <p:cNvSpPr>
              <a:spLocks noChangeArrowheads="1"/>
            </p:cNvSpPr>
            <p:nvPr/>
          </p:nvSpPr>
          <p:spPr bwMode="auto">
            <a:xfrm>
              <a:off x="4357" y="2566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tr-TR" dirty="0"/>
            </a:p>
          </p:txBody>
        </p:sp>
        <p:sp>
          <p:nvSpPr>
            <p:cNvPr id="43" name="Freeform 89"/>
            <p:cNvSpPr>
              <a:spLocks/>
            </p:cNvSpPr>
            <p:nvPr/>
          </p:nvSpPr>
          <p:spPr bwMode="auto">
            <a:xfrm>
              <a:off x="1528" y="2707"/>
              <a:ext cx="129" cy="133"/>
            </a:xfrm>
            <a:custGeom>
              <a:avLst/>
              <a:gdLst>
                <a:gd name="T0" fmla="*/ 0 w 129"/>
                <a:gd name="T1" fmla="*/ 133 h 133"/>
                <a:gd name="T2" fmla="*/ 129 w 129"/>
                <a:gd name="T3" fmla="*/ 66 h 133"/>
                <a:gd name="T4" fmla="*/ 0 w 129"/>
                <a:gd name="T5" fmla="*/ 0 h 1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9" h="133">
                  <a:moveTo>
                    <a:pt x="0" y="133"/>
                  </a:moveTo>
                  <a:lnTo>
                    <a:pt x="129" y="66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4" name="Freeform 90"/>
            <p:cNvSpPr>
              <a:spLocks/>
            </p:cNvSpPr>
            <p:nvPr/>
          </p:nvSpPr>
          <p:spPr bwMode="auto">
            <a:xfrm>
              <a:off x="2272" y="2707"/>
              <a:ext cx="129" cy="133"/>
            </a:xfrm>
            <a:custGeom>
              <a:avLst/>
              <a:gdLst>
                <a:gd name="T0" fmla="*/ 0 w 129"/>
                <a:gd name="T1" fmla="*/ 133 h 133"/>
                <a:gd name="T2" fmla="*/ 129 w 129"/>
                <a:gd name="T3" fmla="*/ 66 h 133"/>
                <a:gd name="T4" fmla="*/ 0 w 129"/>
                <a:gd name="T5" fmla="*/ 0 h 1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9" h="133">
                  <a:moveTo>
                    <a:pt x="0" y="133"/>
                  </a:moveTo>
                  <a:lnTo>
                    <a:pt x="129" y="66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5" name="Freeform 91"/>
            <p:cNvSpPr>
              <a:spLocks/>
            </p:cNvSpPr>
            <p:nvPr/>
          </p:nvSpPr>
          <p:spPr bwMode="auto">
            <a:xfrm>
              <a:off x="3016" y="2707"/>
              <a:ext cx="129" cy="133"/>
            </a:xfrm>
            <a:custGeom>
              <a:avLst/>
              <a:gdLst>
                <a:gd name="T0" fmla="*/ 0 w 129"/>
                <a:gd name="T1" fmla="*/ 133 h 133"/>
                <a:gd name="T2" fmla="*/ 129 w 129"/>
                <a:gd name="T3" fmla="*/ 66 h 133"/>
                <a:gd name="T4" fmla="*/ 0 w 129"/>
                <a:gd name="T5" fmla="*/ 0 h 1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9" h="133">
                  <a:moveTo>
                    <a:pt x="0" y="133"/>
                  </a:moveTo>
                  <a:lnTo>
                    <a:pt x="129" y="66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6" name="Freeform 92"/>
            <p:cNvSpPr>
              <a:spLocks/>
            </p:cNvSpPr>
            <p:nvPr/>
          </p:nvSpPr>
          <p:spPr bwMode="auto">
            <a:xfrm>
              <a:off x="3763" y="2707"/>
              <a:ext cx="130" cy="133"/>
            </a:xfrm>
            <a:custGeom>
              <a:avLst/>
              <a:gdLst>
                <a:gd name="T0" fmla="*/ 0 w 130"/>
                <a:gd name="T1" fmla="*/ 133 h 133"/>
                <a:gd name="T2" fmla="*/ 130 w 130"/>
                <a:gd name="T3" fmla="*/ 66 h 133"/>
                <a:gd name="T4" fmla="*/ 0 w 130"/>
                <a:gd name="T5" fmla="*/ 0 h 1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0" h="133">
                  <a:moveTo>
                    <a:pt x="0" y="133"/>
                  </a:moveTo>
                  <a:lnTo>
                    <a:pt x="130" y="66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7" name="Rectangle 93"/>
            <p:cNvSpPr>
              <a:spLocks noChangeArrowheads="1"/>
            </p:cNvSpPr>
            <p:nvPr/>
          </p:nvSpPr>
          <p:spPr bwMode="auto">
            <a:xfrm>
              <a:off x="1524" y="2202"/>
              <a:ext cx="525" cy="759"/>
            </a:xfrm>
            <a:prstGeom prst="rect">
              <a:avLst/>
            </a:prstGeom>
            <a:noFill/>
            <a:ln w="1746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8" name="Rectangle 94"/>
            <p:cNvSpPr>
              <a:spLocks noChangeArrowheads="1"/>
            </p:cNvSpPr>
            <p:nvPr/>
          </p:nvSpPr>
          <p:spPr bwMode="auto">
            <a:xfrm>
              <a:off x="2272" y="2202"/>
              <a:ext cx="524" cy="759"/>
            </a:xfrm>
            <a:prstGeom prst="rect">
              <a:avLst/>
            </a:prstGeom>
            <a:noFill/>
            <a:ln w="1746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9" name="Rectangle 95"/>
            <p:cNvSpPr>
              <a:spLocks noChangeArrowheads="1"/>
            </p:cNvSpPr>
            <p:nvPr/>
          </p:nvSpPr>
          <p:spPr bwMode="auto">
            <a:xfrm>
              <a:off x="3016" y="2202"/>
              <a:ext cx="524" cy="759"/>
            </a:xfrm>
            <a:prstGeom prst="rect">
              <a:avLst/>
            </a:prstGeom>
            <a:noFill/>
            <a:ln w="1746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50" name="Rectangle 96"/>
            <p:cNvSpPr>
              <a:spLocks noChangeArrowheads="1"/>
            </p:cNvSpPr>
            <p:nvPr/>
          </p:nvSpPr>
          <p:spPr bwMode="auto">
            <a:xfrm>
              <a:off x="3767" y="2202"/>
              <a:ext cx="525" cy="759"/>
            </a:xfrm>
            <a:prstGeom prst="rect">
              <a:avLst/>
            </a:prstGeom>
            <a:noFill/>
            <a:ln w="1746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51" name="Freeform 97"/>
            <p:cNvSpPr>
              <a:spLocks/>
            </p:cNvSpPr>
            <p:nvPr/>
          </p:nvSpPr>
          <p:spPr bwMode="auto">
            <a:xfrm>
              <a:off x="4077" y="2848"/>
              <a:ext cx="383" cy="372"/>
            </a:xfrm>
            <a:custGeom>
              <a:avLst/>
              <a:gdLst>
                <a:gd name="T0" fmla="*/ 383 w 98"/>
                <a:gd name="T1" fmla="*/ 0 h 95"/>
                <a:gd name="T2" fmla="*/ 0 w 98"/>
                <a:gd name="T3" fmla="*/ 12 h 9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8" h="95">
                  <a:moveTo>
                    <a:pt x="98" y="0"/>
                  </a:moveTo>
                  <a:cubicBezTo>
                    <a:pt x="98" y="0"/>
                    <a:pt x="28" y="95"/>
                    <a:pt x="0" y="3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2" name="Text Box 51"/>
          <p:cNvSpPr txBox="1">
            <a:spLocks noChangeArrowheads="1"/>
          </p:cNvSpPr>
          <p:nvPr/>
        </p:nvSpPr>
        <p:spPr bwMode="auto">
          <a:xfrm>
            <a:off x="6934200" y="4054475"/>
            <a:ext cx="1752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400" i="1" dirty="0">
                <a:latin typeface="Arial" panose="020B0604020202020204" pitchFamily="34" charset="0"/>
              </a:rPr>
              <a:t>Two latches inside each flip-flop</a:t>
            </a:r>
          </a:p>
        </p:txBody>
      </p:sp>
    </p:spTree>
    <p:extLst>
      <p:ext uri="{BB962C8B-B14F-4D97-AF65-F5344CB8AC3E}">
        <p14:creationId xmlns:p14="http://schemas.microsoft.com/office/powerpoint/2010/main" val="252897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D-Latch vs. D-Flip-Flop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1219200"/>
            <a:ext cx="8610600" cy="2644775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tr-TR" smtClean="0"/>
              <a:t>Latch is level-sensitive: Stores D when C=1</a:t>
            </a:r>
          </a:p>
          <a:p>
            <a:pPr>
              <a:lnSpc>
                <a:spcPct val="90000"/>
              </a:lnSpc>
            </a:pPr>
            <a:r>
              <a:rPr lang="en-US" altLang="tr-TR" smtClean="0"/>
              <a:t>Flip-flop is edge triggered: Stores D when C changes from 0 to 1</a:t>
            </a:r>
          </a:p>
          <a:p>
            <a:pPr lvl="1">
              <a:lnSpc>
                <a:spcPct val="90000"/>
              </a:lnSpc>
            </a:pPr>
            <a:r>
              <a:rPr lang="en-US" altLang="tr-TR" smtClean="0"/>
              <a:t>Saying “level-sensitive latch,” or “edge-triggered flip-flop,” is redundant</a:t>
            </a:r>
          </a:p>
          <a:p>
            <a:pPr lvl="1">
              <a:lnSpc>
                <a:spcPct val="90000"/>
              </a:lnSpc>
            </a:pPr>
            <a:r>
              <a:rPr lang="en-US" altLang="tr-TR" smtClean="0"/>
              <a:t>Two types of flip-flops -- rising or falling edge triggered.</a:t>
            </a:r>
          </a:p>
          <a:p>
            <a:pPr>
              <a:lnSpc>
                <a:spcPct val="90000"/>
              </a:lnSpc>
            </a:pPr>
            <a:r>
              <a:rPr lang="en-US" altLang="tr-TR" smtClean="0"/>
              <a:t>Comparing behavior of latch and flip-flop: </a:t>
            </a:r>
          </a:p>
          <a:p>
            <a:pPr lvl="1">
              <a:lnSpc>
                <a:spcPct val="90000"/>
              </a:lnSpc>
            </a:pPr>
            <a:endParaRPr lang="en-US" altLang="tr-TR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413" y="3643313"/>
            <a:ext cx="3746500" cy="288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994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altLang="tr-TR" sz="2800" dirty="0"/>
              <a:t>Flight-Attendant Call Button Using D Flip-Flop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1219200"/>
            <a:ext cx="5311775" cy="14859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z="2000" smtClean="0"/>
              <a:t>D flip-flop will store bit</a:t>
            </a:r>
          </a:p>
          <a:p>
            <a:r>
              <a:rPr lang="en-US" altLang="tr-TR" sz="2000" smtClean="0"/>
              <a:t>Inputs are Call, Cancel, and present value of D flip-flop, Q</a:t>
            </a:r>
          </a:p>
          <a:p>
            <a:r>
              <a:rPr lang="en-US" altLang="tr-TR" sz="2000" smtClean="0"/>
              <a:t>Truth table shown below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2903538"/>
            <a:ext cx="3059112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96"/>
          <p:cNvSpPr txBox="1">
            <a:spLocks noChangeArrowheads="1"/>
          </p:cNvSpPr>
          <p:nvPr/>
        </p:nvSpPr>
        <p:spPr bwMode="auto">
          <a:xfrm>
            <a:off x="3783013" y="3203575"/>
            <a:ext cx="18557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600">
                <a:latin typeface="Arial" panose="020B0604020202020204" pitchFamily="34" charset="0"/>
              </a:rPr>
              <a:t>Preserve value: if Q=0, make D=0; if Q=1, make D=1</a:t>
            </a:r>
          </a:p>
        </p:txBody>
      </p:sp>
      <p:sp>
        <p:nvSpPr>
          <p:cNvPr id="8" name="Text Box 97"/>
          <p:cNvSpPr txBox="1">
            <a:spLocks noChangeArrowheads="1"/>
          </p:cNvSpPr>
          <p:nvPr/>
        </p:nvSpPr>
        <p:spPr bwMode="auto">
          <a:xfrm>
            <a:off x="3783013" y="4059238"/>
            <a:ext cx="18557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600">
                <a:latin typeface="Arial" panose="020B0604020202020204" pitchFamily="34" charset="0"/>
              </a:rPr>
              <a:t>Cancel -- make D=0</a:t>
            </a:r>
          </a:p>
        </p:txBody>
      </p:sp>
      <p:sp>
        <p:nvSpPr>
          <p:cNvPr id="9" name="Text Box 98"/>
          <p:cNvSpPr txBox="1">
            <a:spLocks noChangeArrowheads="1"/>
          </p:cNvSpPr>
          <p:nvPr/>
        </p:nvSpPr>
        <p:spPr bwMode="auto">
          <a:xfrm>
            <a:off x="3783013" y="4765675"/>
            <a:ext cx="1855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600">
                <a:latin typeface="Arial" panose="020B0604020202020204" pitchFamily="34" charset="0"/>
              </a:rPr>
              <a:t>Call -- make D=1</a:t>
            </a:r>
          </a:p>
        </p:txBody>
      </p:sp>
      <p:sp>
        <p:nvSpPr>
          <p:cNvPr id="10" name="AutoShape 99"/>
          <p:cNvSpPr>
            <a:spLocks/>
          </p:cNvSpPr>
          <p:nvPr/>
        </p:nvSpPr>
        <p:spPr bwMode="auto">
          <a:xfrm>
            <a:off x="3705225" y="3275013"/>
            <a:ext cx="104775" cy="636587"/>
          </a:xfrm>
          <a:prstGeom prst="rightBrace">
            <a:avLst>
              <a:gd name="adj1" fmla="val 5063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1" name="AutoShape 100"/>
          <p:cNvSpPr>
            <a:spLocks/>
          </p:cNvSpPr>
          <p:nvPr/>
        </p:nvSpPr>
        <p:spPr bwMode="auto">
          <a:xfrm>
            <a:off x="3705225" y="3933825"/>
            <a:ext cx="104775" cy="636588"/>
          </a:xfrm>
          <a:prstGeom prst="rightBrace">
            <a:avLst>
              <a:gd name="adj1" fmla="val 5063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2" name="AutoShape 101"/>
          <p:cNvSpPr>
            <a:spLocks/>
          </p:cNvSpPr>
          <p:nvPr/>
        </p:nvSpPr>
        <p:spPr bwMode="auto">
          <a:xfrm>
            <a:off x="3705225" y="4572000"/>
            <a:ext cx="104775" cy="636588"/>
          </a:xfrm>
          <a:prstGeom prst="rightBrace">
            <a:avLst>
              <a:gd name="adj1" fmla="val 5063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3" name="AutoShape 102"/>
          <p:cNvSpPr>
            <a:spLocks/>
          </p:cNvSpPr>
          <p:nvPr/>
        </p:nvSpPr>
        <p:spPr bwMode="auto">
          <a:xfrm>
            <a:off x="3705225" y="5253038"/>
            <a:ext cx="104775" cy="636587"/>
          </a:xfrm>
          <a:prstGeom prst="rightBrace">
            <a:avLst>
              <a:gd name="adj1" fmla="val 5063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4" name="Text Box 103"/>
          <p:cNvSpPr txBox="1">
            <a:spLocks noChangeArrowheads="1"/>
          </p:cNvSpPr>
          <p:nvPr/>
        </p:nvSpPr>
        <p:spPr bwMode="auto">
          <a:xfrm>
            <a:off x="3783013" y="5262563"/>
            <a:ext cx="18557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600">
                <a:latin typeface="Arial" panose="020B0604020202020204" pitchFamily="34" charset="0"/>
              </a:rPr>
              <a:t>Let’s give priority to Call -- make D=1</a:t>
            </a:r>
          </a:p>
        </p:txBody>
      </p:sp>
      <p:sp>
        <p:nvSpPr>
          <p:cNvPr id="15" name="Text Box 105"/>
          <p:cNvSpPr txBox="1">
            <a:spLocks noChangeArrowheads="1"/>
          </p:cNvSpPr>
          <p:nvPr/>
        </p:nvSpPr>
        <p:spPr bwMode="auto">
          <a:xfrm>
            <a:off x="5867400" y="3276600"/>
            <a:ext cx="2819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400" dirty="0">
                <a:latin typeface="Arial" panose="020B0604020202020204" pitchFamily="34" charset="0"/>
              </a:rPr>
              <a:t>Circuit derived from truth table, using </a:t>
            </a:r>
            <a:r>
              <a:rPr lang="en-US" altLang="tr-TR" sz="1400" dirty="0" smtClean="0">
                <a:latin typeface="Arial" panose="020B0604020202020204" pitchFamily="34" charset="0"/>
              </a:rPr>
              <a:t>combinational </a:t>
            </a:r>
            <a:r>
              <a:rPr lang="en-US" altLang="tr-TR" sz="1400" dirty="0">
                <a:latin typeface="Arial" panose="020B0604020202020204" pitchFamily="34" charset="0"/>
              </a:rPr>
              <a:t>logic design process</a:t>
            </a:r>
          </a:p>
        </p:txBody>
      </p:sp>
      <p:sp>
        <p:nvSpPr>
          <p:cNvPr id="16" name="Oval 106"/>
          <p:cNvSpPr>
            <a:spLocks noChangeArrowheads="1"/>
          </p:cNvSpPr>
          <p:nvPr/>
        </p:nvSpPr>
        <p:spPr bwMode="auto">
          <a:xfrm>
            <a:off x="6562725" y="4051300"/>
            <a:ext cx="1019175" cy="1122363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grpSp>
        <p:nvGrpSpPr>
          <p:cNvPr id="17" name="Group 110"/>
          <p:cNvGrpSpPr>
            <a:grpSpLocks/>
          </p:cNvGrpSpPr>
          <p:nvPr/>
        </p:nvGrpSpPr>
        <p:grpSpPr bwMode="auto">
          <a:xfrm>
            <a:off x="5707063" y="1303338"/>
            <a:ext cx="2927350" cy="1162050"/>
            <a:chOff x="3595" y="821"/>
            <a:chExt cx="1844" cy="732"/>
          </a:xfrm>
        </p:grpSpPr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219" y="1151"/>
              <a:ext cx="220" cy="320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5259" y="1215"/>
              <a:ext cx="141" cy="194"/>
            </a:xfrm>
            <a:prstGeom prst="ellipse">
              <a:avLst/>
            </a:prstGeom>
            <a:solidFill>
              <a:srgbClr val="7BA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0" name="Rectangle 9"/>
            <p:cNvSpPr>
              <a:spLocks noChangeArrowheads="1"/>
            </p:cNvSpPr>
            <p:nvPr/>
          </p:nvSpPr>
          <p:spPr bwMode="auto">
            <a:xfrm>
              <a:off x="4355" y="821"/>
              <a:ext cx="660" cy="732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4031" y="1334"/>
              <a:ext cx="324" cy="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>
              <a:off x="5012" y="1313"/>
              <a:ext cx="210" cy="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4031" y="1040"/>
              <a:ext cx="324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3863" y="980"/>
              <a:ext cx="168" cy="122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3901" y="913"/>
              <a:ext cx="89" cy="67"/>
            </a:xfrm>
            <a:prstGeom prst="rect">
              <a:avLst/>
            </a:prstGeom>
            <a:solidFill>
              <a:srgbClr val="0078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3863" y="1267"/>
              <a:ext cx="168" cy="124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3901" y="1200"/>
              <a:ext cx="89" cy="67"/>
            </a:xfrm>
            <a:prstGeom prst="rect">
              <a:avLst/>
            </a:prstGeom>
            <a:solidFill>
              <a:srgbClr val="0078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8" name="Rectangle 17"/>
            <p:cNvSpPr>
              <a:spLocks noChangeArrowheads="1"/>
            </p:cNvSpPr>
            <p:nvPr/>
          </p:nvSpPr>
          <p:spPr bwMode="auto">
            <a:xfrm>
              <a:off x="3703" y="886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 sz="2800"/>
            </a:p>
          </p:txBody>
        </p:sp>
        <p:sp>
          <p:nvSpPr>
            <p:cNvPr id="29" name="Rectangle 18"/>
            <p:cNvSpPr>
              <a:spLocks noChangeArrowheads="1"/>
            </p:cNvSpPr>
            <p:nvPr/>
          </p:nvSpPr>
          <p:spPr bwMode="auto">
            <a:xfrm>
              <a:off x="3749" y="886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all</a:t>
              </a:r>
              <a:endParaRPr lang="en-US" altLang="tr-TR" sz="2800"/>
            </a:p>
          </p:txBody>
        </p:sp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>
              <a:off x="3595" y="1013"/>
              <a:ext cx="11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but</a:t>
              </a:r>
              <a:endParaRPr lang="en-US" altLang="tr-TR" sz="2800"/>
            </a:p>
          </p:txBody>
        </p: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>
              <a:off x="3711" y="1013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US" altLang="tr-TR" sz="2800"/>
            </a:p>
          </p:txBody>
        </p:sp>
        <p:sp>
          <p:nvSpPr>
            <p:cNvPr id="32" name="Rectangle 21"/>
            <p:cNvSpPr>
              <a:spLocks noChangeArrowheads="1"/>
            </p:cNvSpPr>
            <p:nvPr/>
          </p:nvSpPr>
          <p:spPr bwMode="auto">
            <a:xfrm>
              <a:off x="3737" y="1013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on</a:t>
              </a:r>
              <a:endParaRPr lang="en-US" altLang="tr-TR" sz="2800"/>
            </a:p>
          </p:txBody>
        </p:sp>
        <p:sp>
          <p:nvSpPr>
            <p:cNvPr id="33" name="Rectangle 22"/>
            <p:cNvSpPr>
              <a:spLocks noChangeArrowheads="1"/>
            </p:cNvSpPr>
            <p:nvPr/>
          </p:nvSpPr>
          <p:spPr bwMode="auto">
            <a:xfrm>
              <a:off x="3602" y="1186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 sz="2800"/>
            </a:p>
          </p:txBody>
        </p:sp>
        <p:sp>
          <p:nvSpPr>
            <p:cNvPr id="34" name="Rectangle 23"/>
            <p:cNvSpPr>
              <a:spLocks noChangeArrowheads="1"/>
            </p:cNvSpPr>
            <p:nvPr/>
          </p:nvSpPr>
          <p:spPr bwMode="auto">
            <a:xfrm>
              <a:off x="3648" y="118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an</a:t>
              </a:r>
              <a:endParaRPr lang="en-US" altLang="tr-TR" sz="2800"/>
            </a:p>
          </p:txBody>
        </p:sp>
        <p:sp>
          <p:nvSpPr>
            <p:cNvPr id="35" name="Rectangle 24"/>
            <p:cNvSpPr>
              <a:spLocks noChangeArrowheads="1"/>
            </p:cNvSpPr>
            <p:nvPr/>
          </p:nvSpPr>
          <p:spPr bwMode="auto">
            <a:xfrm>
              <a:off x="3731" y="1186"/>
              <a:ext cx="4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 sz="2800"/>
            </a:p>
          </p:txBody>
        </p:sp>
        <p:sp>
          <p:nvSpPr>
            <p:cNvPr id="36" name="Rectangle 25"/>
            <p:cNvSpPr>
              <a:spLocks noChangeArrowheads="1"/>
            </p:cNvSpPr>
            <p:nvPr/>
          </p:nvSpPr>
          <p:spPr bwMode="auto">
            <a:xfrm>
              <a:off x="3766" y="1186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el</a:t>
              </a:r>
              <a:endParaRPr lang="en-US" altLang="tr-TR" sz="2800"/>
            </a:p>
          </p:txBody>
        </p:sp>
        <p:sp>
          <p:nvSpPr>
            <p:cNvPr id="37" name="Rectangle 26"/>
            <p:cNvSpPr>
              <a:spLocks noChangeArrowheads="1"/>
            </p:cNvSpPr>
            <p:nvPr/>
          </p:nvSpPr>
          <p:spPr bwMode="auto">
            <a:xfrm>
              <a:off x="3595" y="1312"/>
              <a:ext cx="11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but</a:t>
              </a:r>
              <a:endParaRPr lang="en-US" altLang="tr-TR" sz="2800"/>
            </a:p>
          </p:txBody>
        </p:sp>
        <p:sp>
          <p:nvSpPr>
            <p:cNvPr id="38" name="Rectangle 27"/>
            <p:cNvSpPr>
              <a:spLocks noChangeArrowheads="1"/>
            </p:cNvSpPr>
            <p:nvPr/>
          </p:nvSpPr>
          <p:spPr bwMode="auto">
            <a:xfrm>
              <a:off x="3711" y="1312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US" altLang="tr-TR" sz="2800"/>
            </a:p>
          </p:txBody>
        </p:sp>
        <p:sp>
          <p:nvSpPr>
            <p:cNvPr id="39" name="Rectangle 28"/>
            <p:cNvSpPr>
              <a:spLocks noChangeArrowheads="1"/>
            </p:cNvSpPr>
            <p:nvPr/>
          </p:nvSpPr>
          <p:spPr bwMode="auto">
            <a:xfrm>
              <a:off x="3737" y="1312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on</a:t>
              </a:r>
              <a:endParaRPr lang="en-US" altLang="tr-TR" sz="2800"/>
            </a:p>
          </p:txBody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4464" y="934"/>
              <a:ext cx="441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Flight</a:t>
              </a:r>
            </a:p>
            <a:p>
              <a:pPr algn="ct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attendant</a:t>
              </a:r>
            </a:p>
            <a:p>
              <a:pPr algn="ct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call-button</a:t>
              </a:r>
            </a:p>
            <a:p>
              <a:pPr algn="ct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system</a:t>
              </a:r>
              <a:endParaRPr lang="en-US" altLang="tr-TR" sz="2800"/>
            </a:p>
          </p:txBody>
        </p:sp>
        <p:sp>
          <p:nvSpPr>
            <p:cNvPr id="41" name="Rectangle 107"/>
            <p:cNvSpPr>
              <a:spLocks noChangeArrowheads="1"/>
            </p:cNvSpPr>
            <p:nvPr/>
          </p:nvSpPr>
          <p:spPr bwMode="auto">
            <a:xfrm>
              <a:off x="5232" y="912"/>
              <a:ext cx="19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Blue</a:t>
              </a:r>
            </a:p>
            <a:p>
              <a:pPr algn="ct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light</a:t>
              </a:r>
              <a:endParaRPr lang="en-US" altLang="tr-TR" sz="2800"/>
            </a:p>
          </p:txBody>
        </p:sp>
      </p:grpSp>
      <p:grpSp>
        <p:nvGrpSpPr>
          <p:cNvPr id="42" name="Group 109"/>
          <p:cNvGrpSpPr>
            <a:grpSpLocks/>
          </p:cNvGrpSpPr>
          <p:nvPr/>
        </p:nvGrpSpPr>
        <p:grpSpPr bwMode="auto">
          <a:xfrm>
            <a:off x="5637213" y="4154488"/>
            <a:ext cx="3179762" cy="1122362"/>
            <a:chOff x="3551" y="2617"/>
            <a:chExt cx="2003" cy="707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4742" y="2795"/>
              <a:ext cx="61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4" name="Freeform 53"/>
            <p:cNvSpPr>
              <a:spLocks/>
            </p:cNvSpPr>
            <p:nvPr/>
          </p:nvSpPr>
          <p:spPr bwMode="auto">
            <a:xfrm>
              <a:off x="4474" y="2857"/>
              <a:ext cx="82" cy="175"/>
            </a:xfrm>
            <a:custGeom>
              <a:avLst/>
              <a:gdLst>
                <a:gd name="T0" fmla="*/ 0 w 79"/>
                <a:gd name="T1" fmla="*/ 175 h 165"/>
                <a:gd name="T2" fmla="*/ 27 w 79"/>
                <a:gd name="T3" fmla="*/ 175 h 165"/>
                <a:gd name="T4" fmla="*/ 27 w 79"/>
                <a:gd name="T5" fmla="*/ 0 h 165"/>
                <a:gd name="T6" fmla="*/ 82 w 79"/>
                <a:gd name="T7" fmla="*/ 0 h 1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9" h="165">
                  <a:moveTo>
                    <a:pt x="0" y="165"/>
                  </a:moveTo>
                  <a:lnTo>
                    <a:pt x="26" y="165"/>
                  </a:lnTo>
                  <a:lnTo>
                    <a:pt x="26" y="0"/>
                  </a:lnTo>
                  <a:lnTo>
                    <a:pt x="79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5" name="Freeform 54"/>
            <p:cNvSpPr>
              <a:spLocks/>
            </p:cNvSpPr>
            <p:nvPr/>
          </p:nvSpPr>
          <p:spPr bwMode="auto">
            <a:xfrm>
              <a:off x="4116" y="3071"/>
              <a:ext cx="1096" cy="181"/>
            </a:xfrm>
            <a:custGeom>
              <a:avLst/>
              <a:gdLst>
                <a:gd name="T0" fmla="*/ 104 w 1056"/>
                <a:gd name="T1" fmla="*/ 17 h 170"/>
                <a:gd name="T2" fmla="*/ 0 w 1056"/>
                <a:gd name="T3" fmla="*/ 17 h 170"/>
                <a:gd name="T4" fmla="*/ 0 w 1056"/>
                <a:gd name="T5" fmla="*/ 181 h 170"/>
                <a:gd name="T6" fmla="*/ 1096 w 1056"/>
                <a:gd name="T7" fmla="*/ 181 h 170"/>
                <a:gd name="T8" fmla="*/ 1096 w 1056"/>
                <a:gd name="T9" fmla="*/ 0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6" h="170">
                  <a:moveTo>
                    <a:pt x="100" y="16"/>
                  </a:moveTo>
                  <a:lnTo>
                    <a:pt x="0" y="16"/>
                  </a:lnTo>
                  <a:lnTo>
                    <a:pt x="0" y="170"/>
                  </a:lnTo>
                  <a:lnTo>
                    <a:pt x="1056" y="170"/>
                  </a:lnTo>
                  <a:lnTo>
                    <a:pt x="1056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6" name="Oval 55"/>
            <p:cNvSpPr>
              <a:spLocks noChangeArrowheads="1"/>
            </p:cNvSpPr>
            <p:nvPr/>
          </p:nvSpPr>
          <p:spPr bwMode="auto">
            <a:xfrm>
              <a:off x="5196" y="3051"/>
              <a:ext cx="32" cy="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7" name="Oval 56"/>
            <p:cNvSpPr>
              <a:spLocks noChangeArrowheads="1"/>
            </p:cNvSpPr>
            <p:nvPr/>
          </p:nvSpPr>
          <p:spPr bwMode="auto">
            <a:xfrm>
              <a:off x="4186" y="2960"/>
              <a:ext cx="33" cy="3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8" name="Oval 57"/>
            <p:cNvSpPr>
              <a:spLocks noChangeArrowheads="1"/>
            </p:cNvSpPr>
            <p:nvPr/>
          </p:nvSpPr>
          <p:spPr bwMode="auto">
            <a:xfrm>
              <a:off x="5171" y="2781"/>
              <a:ext cx="30" cy="3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4824" y="2750"/>
              <a:ext cx="5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US" altLang="tr-TR"/>
            </a:p>
          </p:txBody>
        </p:sp>
        <p:sp>
          <p:nvSpPr>
            <p:cNvPr id="50" name="Rectangle 59"/>
            <p:cNvSpPr>
              <a:spLocks noChangeArrowheads="1"/>
            </p:cNvSpPr>
            <p:nvPr/>
          </p:nvSpPr>
          <p:spPr bwMode="auto">
            <a:xfrm>
              <a:off x="5040" y="2750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Q’</a:t>
              </a:r>
              <a:endParaRPr lang="en-US" altLang="tr-TR"/>
            </a:p>
          </p:txBody>
        </p:sp>
        <p:sp>
          <p:nvSpPr>
            <p:cNvPr id="51" name="Rectangle 61"/>
            <p:cNvSpPr>
              <a:spLocks noChangeArrowheads="1"/>
            </p:cNvSpPr>
            <p:nvPr/>
          </p:nvSpPr>
          <p:spPr bwMode="auto">
            <a:xfrm>
              <a:off x="5084" y="3018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52" name="Line 62"/>
            <p:cNvSpPr>
              <a:spLocks noChangeShapeType="1"/>
            </p:cNvSpPr>
            <p:nvPr/>
          </p:nvSpPr>
          <p:spPr bwMode="auto">
            <a:xfrm flipH="1">
              <a:off x="4734" y="3068"/>
              <a:ext cx="66" cy="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auto">
            <a:xfrm>
              <a:off x="4803" y="3021"/>
              <a:ext cx="89" cy="91"/>
            </a:xfrm>
            <a:custGeom>
              <a:avLst/>
              <a:gdLst>
                <a:gd name="T0" fmla="*/ 0 w 86"/>
                <a:gd name="T1" fmla="*/ 91 h 86"/>
                <a:gd name="T2" fmla="*/ 89 w 86"/>
                <a:gd name="T3" fmla="*/ 48 h 86"/>
                <a:gd name="T4" fmla="*/ 0 w 86"/>
                <a:gd name="T5" fmla="*/ 0 h 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" h="86">
                  <a:moveTo>
                    <a:pt x="0" y="86"/>
                  </a:moveTo>
                  <a:lnTo>
                    <a:pt x="86" y="45"/>
                  </a:ln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4" name="Rectangle 64"/>
            <p:cNvSpPr>
              <a:spLocks noChangeArrowheads="1"/>
            </p:cNvSpPr>
            <p:nvPr/>
          </p:nvSpPr>
          <p:spPr bwMode="auto">
            <a:xfrm>
              <a:off x="4072" y="2617"/>
              <a:ext cx="1186" cy="707"/>
            </a:xfrm>
            <a:prstGeom prst="rect">
              <a:avLst/>
            </a:prstGeom>
            <a:noFill/>
            <a:ln w="127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55" name="Line 65"/>
            <p:cNvSpPr>
              <a:spLocks noChangeShapeType="1"/>
            </p:cNvSpPr>
            <p:nvPr/>
          </p:nvSpPr>
          <p:spPr bwMode="auto">
            <a:xfrm>
              <a:off x="4021" y="2976"/>
              <a:ext cx="165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6" name="Line 66"/>
            <p:cNvSpPr>
              <a:spLocks noChangeShapeType="1"/>
            </p:cNvSpPr>
            <p:nvPr/>
          </p:nvSpPr>
          <p:spPr bwMode="auto">
            <a:xfrm>
              <a:off x="4021" y="2737"/>
              <a:ext cx="532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7" name="Line 67"/>
            <p:cNvSpPr>
              <a:spLocks noChangeShapeType="1"/>
            </p:cNvSpPr>
            <p:nvPr/>
          </p:nvSpPr>
          <p:spPr bwMode="auto">
            <a:xfrm>
              <a:off x="5204" y="2795"/>
              <a:ext cx="8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8" name="Line 68"/>
            <p:cNvSpPr>
              <a:spLocks noChangeShapeType="1"/>
            </p:cNvSpPr>
            <p:nvPr/>
          </p:nvSpPr>
          <p:spPr bwMode="auto">
            <a:xfrm flipH="1">
              <a:off x="5166" y="3068"/>
              <a:ext cx="149" cy="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9" name="Freeform 69"/>
            <p:cNvSpPr>
              <a:spLocks/>
            </p:cNvSpPr>
            <p:nvPr/>
          </p:nvSpPr>
          <p:spPr bwMode="auto">
            <a:xfrm>
              <a:off x="4522" y="2684"/>
              <a:ext cx="220" cy="223"/>
            </a:xfrm>
            <a:custGeom>
              <a:avLst/>
              <a:gdLst>
                <a:gd name="T0" fmla="*/ 220 w 81"/>
                <a:gd name="T1" fmla="*/ 112 h 80"/>
                <a:gd name="T2" fmla="*/ 0 w 81"/>
                <a:gd name="T3" fmla="*/ 223 h 80"/>
                <a:gd name="T4" fmla="*/ 33 w 81"/>
                <a:gd name="T5" fmla="*/ 114 h 80"/>
                <a:gd name="T6" fmla="*/ 33 w 81"/>
                <a:gd name="T7" fmla="*/ 112 h 80"/>
                <a:gd name="T8" fmla="*/ 0 w 81"/>
                <a:gd name="T9" fmla="*/ 0 h 80"/>
                <a:gd name="T10" fmla="*/ 220 w 81"/>
                <a:gd name="T11" fmla="*/ 112 h 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1" h="80">
                  <a:moveTo>
                    <a:pt x="81" y="40"/>
                  </a:moveTo>
                  <a:cubicBezTo>
                    <a:pt x="81" y="40"/>
                    <a:pt x="62" y="80"/>
                    <a:pt x="0" y="80"/>
                  </a:cubicBezTo>
                  <a:cubicBezTo>
                    <a:pt x="0" y="80"/>
                    <a:pt x="12" y="76"/>
                    <a:pt x="12" y="41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5"/>
                    <a:pt x="0" y="0"/>
                    <a:pt x="0" y="0"/>
                  </a:cubicBezTo>
                  <a:cubicBezTo>
                    <a:pt x="62" y="0"/>
                    <a:pt x="81" y="40"/>
                    <a:pt x="81" y="4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auto">
            <a:xfrm>
              <a:off x="4219" y="2917"/>
              <a:ext cx="249" cy="226"/>
            </a:xfrm>
            <a:custGeom>
              <a:avLst/>
              <a:gdLst>
                <a:gd name="T0" fmla="*/ 0 w 92"/>
                <a:gd name="T1" fmla="*/ 226 h 81"/>
                <a:gd name="T2" fmla="*/ 141 w 92"/>
                <a:gd name="T3" fmla="*/ 226 h 81"/>
                <a:gd name="T4" fmla="*/ 249 w 92"/>
                <a:gd name="T5" fmla="*/ 112 h 81"/>
                <a:gd name="T6" fmla="*/ 141 w 92"/>
                <a:gd name="T7" fmla="*/ 0 h 81"/>
                <a:gd name="T8" fmla="*/ 0 w 92"/>
                <a:gd name="T9" fmla="*/ 0 h 81"/>
                <a:gd name="T10" fmla="*/ 0 w 92"/>
                <a:gd name="T11" fmla="*/ 226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81">
                  <a:moveTo>
                    <a:pt x="0" y="81"/>
                  </a:moveTo>
                  <a:cubicBezTo>
                    <a:pt x="52" y="81"/>
                    <a:pt x="52" y="81"/>
                    <a:pt x="52" y="81"/>
                  </a:cubicBezTo>
                  <a:cubicBezTo>
                    <a:pt x="74" y="81"/>
                    <a:pt x="92" y="63"/>
                    <a:pt x="92" y="40"/>
                  </a:cubicBezTo>
                  <a:cubicBezTo>
                    <a:pt x="92" y="18"/>
                    <a:pt x="74" y="0"/>
                    <a:pt x="5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1" name="Rectangle 71"/>
            <p:cNvSpPr>
              <a:spLocks noChangeArrowheads="1"/>
            </p:cNvSpPr>
            <p:nvPr/>
          </p:nvSpPr>
          <p:spPr bwMode="auto">
            <a:xfrm>
              <a:off x="4803" y="2662"/>
              <a:ext cx="363" cy="540"/>
            </a:xfrm>
            <a:prstGeom prst="rect">
              <a:avLst/>
            </a:prstGeom>
            <a:noFill/>
            <a:ln w="127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62" name="Freeform 72"/>
            <p:cNvSpPr>
              <a:spLocks/>
            </p:cNvSpPr>
            <p:nvPr/>
          </p:nvSpPr>
          <p:spPr bwMode="auto">
            <a:xfrm>
              <a:off x="4507" y="3124"/>
              <a:ext cx="227" cy="67"/>
            </a:xfrm>
            <a:custGeom>
              <a:avLst/>
              <a:gdLst>
                <a:gd name="T0" fmla="*/ 227 w 219"/>
                <a:gd name="T1" fmla="*/ 67 h 63"/>
                <a:gd name="T2" fmla="*/ 195 w 219"/>
                <a:gd name="T3" fmla="*/ 67 h 63"/>
                <a:gd name="T4" fmla="*/ 195 w 219"/>
                <a:gd name="T5" fmla="*/ 0 h 63"/>
                <a:gd name="T6" fmla="*/ 163 w 219"/>
                <a:gd name="T7" fmla="*/ 0 h 63"/>
                <a:gd name="T8" fmla="*/ 163 w 219"/>
                <a:gd name="T9" fmla="*/ 67 h 63"/>
                <a:gd name="T10" fmla="*/ 130 w 219"/>
                <a:gd name="T11" fmla="*/ 67 h 63"/>
                <a:gd name="T12" fmla="*/ 130 w 219"/>
                <a:gd name="T13" fmla="*/ 0 h 63"/>
                <a:gd name="T14" fmla="*/ 97 w 219"/>
                <a:gd name="T15" fmla="*/ 0 h 63"/>
                <a:gd name="T16" fmla="*/ 97 w 219"/>
                <a:gd name="T17" fmla="*/ 67 h 63"/>
                <a:gd name="T18" fmla="*/ 64 w 219"/>
                <a:gd name="T19" fmla="*/ 67 h 63"/>
                <a:gd name="T20" fmla="*/ 64 w 219"/>
                <a:gd name="T21" fmla="*/ 0 h 63"/>
                <a:gd name="T22" fmla="*/ 32 w 219"/>
                <a:gd name="T23" fmla="*/ 0 h 63"/>
                <a:gd name="T24" fmla="*/ 32 w 219"/>
                <a:gd name="T25" fmla="*/ 67 h 63"/>
                <a:gd name="T26" fmla="*/ 0 w 219"/>
                <a:gd name="T27" fmla="*/ 6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19" h="63">
                  <a:moveTo>
                    <a:pt x="219" y="63"/>
                  </a:moveTo>
                  <a:lnTo>
                    <a:pt x="188" y="63"/>
                  </a:lnTo>
                  <a:lnTo>
                    <a:pt x="188" y="0"/>
                  </a:lnTo>
                  <a:lnTo>
                    <a:pt x="157" y="0"/>
                  </a:lnTo>
                  <a:lnTo>
                    <a:pt x="157" y="63"/>
                  </a:lnTo>
                  <a:lnTo>
                    <a:pt x="125" y="63"/>
                  </a:lnTo>
                  <a:lnTo>
                    <a:pt x="125" y="0"/>
                  </a:lnTo>
                  <a:lnTo>
                    <a:pt x="94" y="0"/>
                  </a:lnTo>
                  <a:lnTo>
                    <a:pt x="94" y="63"/>
                  </a:lnTo>
                  <a:lnTo>
                    <a:pt x="62" y="63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31" y="63"/>
                  </a:lnTo>
                  <a:lnTo>
                    <a:pt x="0" y="63"/>
                  </a:lnTo>
                </a:path>
              </a:pathLst>
            </a:custGeom>
            <a:noFill/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3" name="Rectangle 73"/>
            <p:cNvSpPr>
              <a:spLocks noChangeArrowheads="1"/>
            </p:cNvSpPr>
            <p:nvPr/>
          </p:nvSpPr>
          <p:spPr bwMode="auto">
            <a:xfrm>
              <a:off x="4608" y="3014"/>
              <a:ext cx="11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Clk</a:t>
              </a:r>
              <a:endParaRPr lang="en-US" altLang="tr-TR"/>
            </a:p>
          </p:txBody>
        </p:sp>
        <p:sp>
          <p:nvSpPr>
            <p:cNvPr id="64" name="Rectangle 74"/>
            <p:cNvSpPr>
              <a:spLocks noChangeArrowheads="1"/>
            </p:cNvSpPr>
            <p:nvPr/>
          </p:nvSpPr>
          <p:spPr bwMode="auto">
            <a:xfrm>
              <a:off x="3668" y="2635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/>
            </a:p>
          </p:txBody>
        </p:sp>
        <p:sp>
          <p:nvSpPr>
            <p:cNvPr id="65" name="Rectangle 75"/>
            <p:cNvSpPr>
              <a:spLocks noChangeArrowheads="1"/>
            </p:cNvSpPr>
            <p:nvPr/>
          </p:nvSpPr>
          <p:spPr bwMode="auto">
            <a:xfrm>
              <a:off x="3718" y="2635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all</a:t>
              </a:r>
              <a:endParaRPr lang="en-US" altLang="tr-TR"/>
            </a:p>
          </p:txBody>
        </p:sp>
        <p:sp>
          <p:nvSpPr>
            <p:cNvPr id="66" name="Rectangle 76"/>
            <p:cNvSpPr>
              <a:spLocks noChangeArrowheads="1"/>
            </p:cNvSpPr>
            <p:nvPr/>
          </p:nvSpPr>
          <p:spPr bwMode="auto">
            <a:xfrm>
              <a:off x="3551" y="2734"/>
              <a:ext cx="11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but</a:t>
              </a:r>
              <a:endParaRPr lang="en-US" altLang="tr-TR"/>
            </a:p>
          </p:txBody>
        </p:sp>
        <p:sp>
          <p:nvSpPr>
            <p:cNvPr id="67" name="Rectangle 77"/>
            <p:cNvSpPr>
              <a:spLocks noChangeArrowheads="1"/>
            </p:cNvSpPr>
            <p:nvPr/>
          </p:nvSpPr>
          <p:spPr bwMode="auto">
            <a:xfrm>
              <a:off x="3677" y="2734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US" altLang="tr-TR"/>
            </a:p>
          </p:txBody>
        </p:sp>
        <p:sp>
          <p:nvSpPr>
            <p:cNvPr id="68" name="Rectangle 78"/>
            <p:cNvSpPr>
              <a:spLocks noChangeArrowheads="1"/>
            </p:cNvSpPr>
            <p:nvPr/>
          </p:nvSpPr>
          <p:spPr bwMode="auto">
            <a:xfrm>
              <a:off x="3706" y="2734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on</a:t>
              </a:r>
              <a:endParaRPr lang="en-US" altLang="tr-TR"/>
            </a:p>
          </p:txBody>
        </p:sp>
        <p:sp>
          <p:nvSpPr>
            <p:cNvPr id="69" name="Rectangle 79"/>
            <p:cNvSpPr>
              <a:spLocks noChangeArrowheads="1"/>
            </p:cNvSpPr>
            <p:nvPr/>
          </p:nvSpPr>
          <p:spPr bwMode="auto">
            <a:xfrm>
              <a:off x="3559" y="2865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/>
            </a:p>
          </p:txBody>
        </p:sp>
        <p:sp>
          <p:nvSpPr>
            <p:cNvPr id="70" name="Rectangle 80"/>
            <p:cNvSpPr>
              <a:spLocks noChangeArrowheads="1"/>
            </p:cNvSpPr>
            <p:nvPr/>
          </p:nvSpPr>
          <p:spPr bwMode="auto">
            <a:xfrm>
              <a:off x="3608" y="2865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an</a:t>
              </a:r>
              <a:endParaRPr lang="en-US" altLang="tr-TR"/>
            </a:p>
          </p:txBody>
        </p:sp>
        <p:sp>
          <p:nvSpPr>
            <p:cNvPr id="71" name="Rectangle 81"/>
            <p:cNvSpPr>
              <a:spLocks noChangeArrowheads="1"/>
            </p:cNvSpPr>
            <p:nvPr/>
          </p:nvSpPr>
          <p:spPr bwMode="auto">
            <a:xfrm>
              <a:off x="3698" y="2865"/>
              <a:ext cx="4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/>
            </a:p>
          </p:txBody>
        </p:sp>
        <p:sp>
          <p:nvSpPr>
            <p:cNvPr id="72" name="Rectangle 82"/>
            <p:cNvSpPr>
              <a:spLocks noChangeArrowheads="1"/>
            </p:cNvSpPr>
            <p:nvPr/>
          </p:nvSpPr>
          <p:spPr bwMode="auto">
            <a:xfrm>
              <a:off x="3737" y="2865"/>
              <a:ext cx="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el</a:t>
              </a:r>
              <a:endParaRPr lang="en-US" altLang="tr-TR"/>
            </a:p>
          </p:txBody>
        </p:sp>
        <p:sp>
          <p:nvSpPr>
            <p:cNvPr id="73" name="Rectangle 83"/>
            <p:cNvSpPr>
              <a:spLocks noChangeArrowheads="1"/>
            </p:cNvSpPr>
            <p:nvPr/>
          </p:nvSpPr>
          <p:spPr bwMode="auto">
            <a:xfrm>
              <a:off x="3551" y="2967"/>
              <a:ext cx="11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but</a:t>
              </a:r>
              <a:endParaRPr lang="en-US" altLang="tr-TR"/>
            </a:p>
          </p:txBody>
        </p:sp>
        <p:sp>
          <p:nvSpPr>
            <p:cNvPr id="74" name="Rectangle 84"/>
            <p:cNvSpPr>
              <a:spLocks noChangeArrowheads="1"/>
            </p:cNvSpPr>
            <p:nvPr/>
          </p:nvSpPr>
          <p:spPr bwMode="auto">
            <a:xfrm>
              <a:off x="3677" y="2967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n-US" altLang="tr-TR"/>
            </a:p>
          </p:txBody>
        </p:sp>
        <p:sp>
          <p:nvSpPr>
            <p:cNvPr id="75" name="Rectangle 85"/>
            <p:cNvSpPr>
              <a:spLocks noChangeArrowheads="1"/>
            </p:cNvSpPr>
            <p:nvPr/>
          </p:nvSpPr>
          <p:spPr bwMode="auto">
            <a:xfrm>
              <a:off x="3706" y="2967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000">
                  <a:solidFill>
                    <a:srgbClr val="000000"/>
                  </a:solidFill>
                  <a:latin typeface="Arial" panose="020B0604020202020204" pitchFamily="34" charset="0"/>
                </a:rPr>
                <a:t>on</a:t>
              </a:r>
              <a:endParaRPr lang="en-US" altLang="tr-TR"/>
            </a:p>
          </p:txBody>
        </p:sp>
        <p:sp>
          <p:nvSpPr>
            <p:cNvPr id="76" name="Rectangle 90"/>
            <p:cNvSpPr>
              <a:spLocks noChangeArrowheads="1"/>
            </p:cNvSpPr>
            <p:nvPr/>
          </p:nvSpPr>
          <p:spPr bwMode="auto">
            <a:xfrm>
              <a:off x="5315" y="2940"/>
              <a:ext cx="239" cy="256"/>
            </a:xfrm>
            <a:prstGeom prst="rect">
              <a:avLst/>
            </a:prstGeom>
            <a:noFill/>
            <a:ln w="127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77" name="Oval 91"/>
            <p:cNvSpPr>
              <a:spLocks noChangeArrowheads="1"/>
            </p:cNvSpPr>
            <p:nvPr/>
          </p:nvSpPr>
          <p:spPr bwMode="auto">
            <a:xfrm>
              <a:off x="5359" y="2990"/>
              <a:ext cx="151" cy="153"/>
            </a:xfrm>
            <a:prstGeom prst="ellipse">
              <a:avLst/>
            </a:prstGeom>
            <a:solidFill>
              <a:srgbClr val="7BA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78" name="Rectangle 92"/>
            <p:cNvSpPr>
              <a:spLocks noChangeArrowheads="1"/>
            </p:cNvSpPr>
            <p:nvPr/>
          </p:nvSpPr>
          <p:spPr bwMode="auto">
            <a:xfrm>
              <a:off x="3842" y="2924"/>
              <a:ext cx="181" cy="100"/>
            </a:xfrm>
            <a:prstGeom prst="rect">
              <a:avLst/>
            </a:prstGeom>
            <a:noFill/>
            <a:ln w="127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79" name="Rectangle 93"/>
            <p:cNvSpPr>
              <a:spLocks noChangeArrowheads="1"/>
            </p:cNvSpPr>
            <p:nvPr/>
          </p:nvSpPr>
          <p:spPr bwMode="auto">
            <a:xfrm>
              <a:off x="3882" y="2874"/>
              <a:ext cx="98" cy="50"/>
            </a:xfrm>
            <a:prstGeom prst="rect">
              <a:avLst/>
            </a:prstGeom>
            <a:solidFill>
              <a:srgbClr val="0078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80" name="Rectangle 94"/>
            <p:cNvSpPr>
              <a:spLocks noChangeArrowheads="1"/>
            </p:cNvSpPr>
            <p:nvPr/>
          </p:nvSpPr>
          <p:spPr bwMode="auto">
            <a:xfrm>
              <a:off x="3842" y="2689"/>
              <a:ext cx="181" cy="100"/>
            </a:xfrm>
            <a:prstGeom prst="rect">
              <a:avLst/>
            </a:prstGeom>
            <a:noFill/>
            <a:ln w="127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81" name="Rectangle 95"/>
            <p:cNvSpPr>
              <a:spLocks noChangeArrowheads="1"/>
            </p:cNvSpPr>
            <p:nvPr/>
          </p:nvSpPr>
          <p:spPr bwMode="auto">
            <a:xfrm>
              <a:off x="3882" y="2639"/>
              <a:ext cx="98" cy="50"/>
            </a:xfrm>
            <a:prstGeom prst="rect">
              <a:avLst/>
            </a:prstGeom>
            <a:solidFill>
              <a:srgbClr val="0078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82" name="Rectangle 108"/>
            <p:cNvSpPr>
              <a:spLocks noChangeArrowheads="1"/>
            </p:cNvSpPr>
            <p:nvPr/>
          </p:nvSpPr>
          <p:spPr bwMode="auto">
            <a:xfrm>
              <a:off x="5328" y="2688"/>
              <a:ext cx="19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Blue</a:t>
              </a:r>
            </a:p>
            <a:p>
              <a:pPr algn="ct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light</a:t>
              </a:r>
              <a:endParaRPr lang="en-US" altLang="tr-TR" sz="2800"/>
            </a:p>
          </p:txBody>
        </p:sp>
      </p:grpSp>
      <p:sp>
        <p:nvSpPr>
          <p:cNvPr id="83" name="Text Box 111"/>
          <p:cNvSpPr txBox="1">
            <a:spLocks noChangeArrowheads="1"/>
          </p:cNvSpPr>
          <p:nvPr/>
        </p:nvSpPr>
        <p:spPr bwMode="auto">
          <a:xfrm>
            <a:off x="6372939" y="4123760"/>
            <a:ext cx="4187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 dirty="0"/>
              <a:t>Call</a:t>
            </a:r>
          </a:p>
        </p:txBody>
      </p:sp>
      <p:sp>
        <p:nvSpPr>
          <p:cNvPr id="84" name="Text Box 112"/>
          <p:cNvSpPr txBox="1">
            <a:spLocks noChangeArrowheads="1"/>
          </p:cNvSpPr>
          <p:nvPr/>
        </p:nvSpPr>
        <p:spPr bwMode="auto">
          <a:xfrm>
            <a:off x="6205982" y="4513828"/>
            <a:ext cx="57579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100" dirty="0"/>
              <a:t>Cancel</a:t>
            </a:r>
            <a:endParaRPr lang="en-US" altLang="tr-TR" sz="1400" dirty="0"/>
          </a:p>
        </p:txBody>
      </p:sp>
      <p:sp>
        <p:nvSpPr>
          <p:cNvPr id="85" name="Text Box 113"/>
          <p:cNvSpPr txBox="1">
            <a:spLocks noChangeArrowheads="1"/>
          </p:cNvSpPr>
          <p:nvPr/>
        </p:nvSpPr>
        <p:spPr bwMode="auto">
          <a:xfrm>
            <a:off x="6400800" y="48006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600"/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1229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D Flip-Flop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7504" y="1124744"/>
            <a:ext cx="7848600" cy="12954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smtClean="0">
                <a:sym typeface="Symbol" panose="05050102010706020507" pitchFamily="18" charset="2"/>
              </a:rPr>
              <a:t>Application: </a:t>
            </a:r>
            <a:r>
              <a:rPr lang="en-GB" altLang="tr-TR" i="1" smtClean="0">
                <a:sym typeface="Symbol" panose="05050102010706020507" pitchFamily="18" charset="2"/>
              </a:rPr>
              <a:t>Parallel data transfer</a:t>
            </a:r>
            <a:r>
              <a:rPr lang="en-GB" altLang="tr-TR" smtClean="0">
                <a:sym typeface="Symbol" panose="05050102010706020507" pitchFamily="18" charset="2"/>
              </a:rPr>
              <a:t>.</a:t>
            </a:r>
          </a:p>
          <a:p>
            <a:pPr>
              <a:spcBef>
                <a:spcPct val="10000"/>
              </a:spcBef>
              <a:buFont typeface="Monotype Sorts" pitchFamily="2" charset="2"/>
              <a:buNone/>
            </a:pPr>
            <a:r>
              <a:rPr lang="en-GB" altLang="tr-TR" smtClean="0">
                <a:sym typeface="Symbol" panose="05050102010706020507" pitchFamily="18" charset="2"/>
              </a:rPr>
              <a:t>	To transfer logic-circuit outputs </a:t>
            </a:r>
            <a:r>
              <a:rPr lang="en-GB" altLang="tr-TR" i="1" smtClean="0">
                <a:sym typeface="Symbol" panose="05050102010706020507" pitchFamily="18" charset="2"/>
              </a:rPr>
              <a:t>X</a:t>
            </a:r>
            <a:r>
              <a:rPr lang="en-GB" altLang="tr-TR" smtClean="0">
                <a:sym typeface="Symbol" panose="05050102010706020507" pitchFamily="18" charset="2"/>
              </a:rPr>
              <a:t>, </a:t>
            </a:r>
            <a:r>
              <a:rPr lang="en-GB" altLang="tr-TR" i="1" smtClean="0">
                <a:sym typeface="Symbol" panose="05050102010706020507" pitchFamily="18" charset="2"/>
              </a:rPr>
              <a:t>Y</a:t>
            </a:r>
            <a:r>
              <a:rPr lang="en-GB" altLang="tr-TR" smtClean="0">
                <a:sym typeface="Symbol" panose="05050102010706020507" pitchFamily="18" charset="2"/>
              </a:rPr>
              <a:t>, </a:t>
            </a:r>
            <a:r>
              <a:rPr lang="en-GB" altLang="tr-TR" i="1" smtClean="0">
                <a:sym typeface="Symbol" panose="05050102010706020507" pitchFamily="18" charset="2"/>
              </a:rPr>
              <a:t>Z</a:t>
            </a:r>
            <a:r>
              <a:rPr lang="en-GB" altLang="tr-TR" smtClean="0">
                <a:sym typeface="Symbol" panose="05050102010706020507" pitchFamily="18" charset="2"/>
              </a:rPr>
              <a:t> to flip-flops </a:t>
            </a:r>
            <a:r>
              <a:rPr lang="en-GB" altLang="tr-TR" i="1" smtClean="0">
                <a:sym typeface="Symbol" panose="05050102010706020507" pitchFamily="18" charset="2"/>
              </a:rPr>
              <a:t>Q</a:t>
            </a:r>
            <a:r>
              <a:rPr lang="en-GB" altLang="tr-TR" i="1" baseline="-25000" smtClean="0">
                <a:sym typeface="Symbol" panose="05050102010706020507" pitchFamily="18" charset="2"/>
              </a:rPr>
              <a:t>1</a:t>
            </a:r>
            <a:r>
              <a:rPr lang="en-GB" altLang="tr-TR" smtClean="0">
                <a:sym typeface="Symbol" panose="05050102010706020507" pitchFamily="18" charset="2"/>
              </a:rPr>
              <a:t>, </a:t>
            </a:r>
            <a:r>
              <a:rPr lang="en-GB" altLang="tr-TR" i="1" smtClean="0">
                <a:sym typeface="Symbol" panose="05050102010706020507" pitchFamily="18" charset="2"/>
              </a:rPr>
              <a:t>Q</a:t>
            </a:r>
            <a:r>
              <a:rPr lang="en-GB" altLang="tr-TR" i="1" baseline="-25000" smtClean="0">
                <a:sym typeface="Symbol" panose="05050102010706020507" pitchFamily="18" charset="2"/>
              </a:rPr>
              <a:t>2</a:t>
            </a:r>
            <a:r>
              <a:rPr lang="en-GB" altLang="tr-TR" smtClean="0">
                <a:sym typeface="Symbol" panose="05050102010706020507" pitchFamily="18" charset="2"/>
              </a:rPr>
              <a:t> and </a:t>
            </a:r>
            <a:r>
              <a:rPr lang="en-GB" altLang="tr-TR" i="1" smtClean="0">
                <a:sym typeface="Symbol" panose="05050102010706020507" pitchFamily="18" charset="2"/>
              </a:rPr>
              <a:t>Q</a:t>
            </a:r>
            <a:r>
              <a:rPr lang="en-GB" altLang="tr-TR" i="1" baseline="-25000" smtClean="0">
                <a:sym typeface="Symbol" panose="05050102010706020507" pitchFamily="18" charset="2"/>
              </a:rPr>
              <a:t>3</a:t>
            </a:r>
            <a:r>
              <a:rPr lang="en-GB" altLang="tr-TR" smtClean="0">
                <a:sym typeface="Symbol" panose="05050102010706020507" pitchFamily="18" charset="2"/>
              </a:rPr>
              <a:t> for storage.</a:t>
            </a:r>
            <a:endParaRPr lang="en-GB" altLang="tr-TR" dirty="0" smtClean="0">
              <a:sym typeface="Symbol" panose="05050102010706020507" pitchFamily="18" charset="2"/>
            </a:endParaRPr>
          </a:p>
        </p:txBody>
      </p:sp>
      <p:grpSp>
        <p:nvGrpSpPr>
          <p:cNvPr id="6" name="Group 173"/>
          <p:cNvGrpSpPr>
            <a:grpSpLocks/>
          </p:cNvGrpSpPr>
          <p:nvPr/>
        </p:nvGrpSpPr>
        <p:grpSpPr bwMode="auto">
          <a:xfrm>
            <a:off x="1326704" y="2343944"/>
            <a:ext cx="6400800" cy="3657600"/>
            <a:chOff x="1488" y="1584"/>
            <a:chExt cx="4032" cy="2304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880" y="3696"/>
              <a:ext cx="26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tr-TR"/>
                <a:t>* After occurrence of negative-going transition</a:t>
              </a:r>
              <a:endParaRPr lang="en-US" altLang="tr-TR" sz="1600" b="0"/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3024" y="1728"/>
              <a:ext cx="6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" name="Rectangle 16"/>
            <p:cNvSpPr>
              <a:spLocks noChangeArrowheads="1"/>
            </p:cNvSpPr>
            <p:nvPr/>
          </p:nvSpPr>
          <p:spPr bwMode="auto">
            <a:xfrm>
              <a:off x="4432" y="1632"/>
              <a:ext cx="52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25000"/>
                </a:spcBef>
              </a:pPr>
              <a:r>
                <a:rPr lang="en-US" altLang="tr-TR" i="1"/>
                <a:t>Q1 </a:t>
              </a:r>
              <a:r>
                <a:rPr lang="en-US" altLang="tr-TR"/>
                <a:t>=</a:t>
              </a:r>
              <a:r>
                <a:rPr lang="en-US" altLang="tr-TR" i="1"/>
                <a:t> X*</a:t>
              </a:r>
            </a:p>
          </p:txBody>
        </p:sp>
        <p:sp>
          <p:nvSpPr>
            <p:cNvPr id="10" name="Line 17"/>
            <p:cNvSpPr>
              <a:spLocks noChangeShapeType="1"/>
            </p:cNvSpPr>
            <p:nvPr/>
          </p:nvSpPr>
          <p:spPr bwMode="auto">
            <a:xfrm>
              <a:off x="3504" y="1968"/>
              <a:ext cx="1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1" name="Group 21"/>
            <p:cNvGrpSpPr>
              <a:grpSpLocks/>
            </p:cNvGrpSpPr>
            <p:nvPr/>
          </p:nvGrpSpPr>
          <p:grpSpPr bwMode="auto">
            <a:xfrm>
              <a:off x="3648" y="1584"/>
              <a:ext cx="784" cy="624"/>
              <a:chOff x="3344" y="1632"/>
              <a:chExt cx="784" cy="624"/>
            </a:xfrm>
          </p:grpSpPr>
          <p:sp>
            <p:nvSpPr>
              <p:cNvPr id="60" name="Rectangle 10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28" cy="6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61" name="Oval 12"/>
              <p:cNvSpPr>
                <a:spLocks noChangeArrowheads="1"/>
              </p:cNvSpPr>
              <p:nvPr/>
            </p:nvSpPr>
            <p:spPr bwMode="auto">
              <a:xfrm>
                <a:off x="3936" y="208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62" name="Line 13"/>
              <p:cNvSpPr>
                <a:spLocks noChangeShapeType="1"/>
              </p:cNvSpPr>
              <p:nvPr/>
            </p:nvSpPr>
            <p:spPr bwMode="auto">
              <a:xfrm>
                <a:off x="3936" y="177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3" name="Line 14"/>
              <p:cNvSpPr>
                <a:spLocks noChangeShapeType="1"/>
              </p:cNvSpPr>
              <p:nvPr/>
            </p:nvSpPr>
            <p:spPr bwMode="auto">
              <a:xfrm flipV="1">
                <a:off x="3984" y="2112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4" name="Text Box 15"/>
              <p:cNvSpPr txBox="1">
                <a:spLocks noChangeArrowheads="1"/>
              </p:cNvSpPr>
              <p:nvPr/>
            </p:nvSpPr>
            <p:spPr bwMode="auto">
              <a:xfrm>
                <a:off x="3408" y="1680"/>
                <a:ext cx="384" cy="4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D</a:t>
                </a:r>
              </a:p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 CLK</a:t>
                </a:r>
                <a:endParaRPr lang="en-US" altLang="tr-TR" sz="1600" i="1"/>
              </a:p>
            </p:txBody>
          </p:sp>
          <p:sp>
            <p:nvSpPr>
              <p:cNvPr id="65" name="AutoShape 18"/>
              <p:cNvSpPr>
                <a:spLocks noChangeArrowheads="1"/>
              </p:cNvSpPr>
              <p:nvPr/>
            </p:nvSpPr>
            <p:spPr bwMode="auto">
              <a:xfrm rot="5400000">
                <a:off x="3408" y="1968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66" name="Oval 19"/>
              <p:cNvSpPr>
                <a:spLocks noChangeArrowheads="1"/>
              </p:cNvSpPr>
              <p:nvPr/>
            </p:nvSpPr>
            <p:spPr bwMode="auto">
              <a:xfrm>
                <a:off x="3344" y="1984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67" name="Rectangle 20"/>
              <p:cNvSpPr>
                <a:spLocks noChangeArrowheads="1"/>
              </p:cNvSpPr>
              <p:nvPr/>
            </p:nvSpPr>
            <p:spPr bwMode="auto">
              <a:xfrm>
                <a:off x="3696" y="1680"/>
                <a:ext cx="288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5000"/>
                  </a:spcBef>
                </a:pPr>
                <a:r>
                  <a:rPr lang="en-US" altLang="tr-TR" i="1"/>
                  <a:t>Q</a:t>
                </a:r>
              </a:p>
              <a:p>
                <a:pPr algn="ctr">
                  <a:spcBef>
                    <a:spcPct val="25000"/>
                  </a:spcBef>
                </a:pPr>
                <a:endParaRPr lang="en-US" altLang="tr-TR" i="1"/>
              </a:p>
              <a:p>
                <a:pPr algn="ctr">
                  <a:spcBef>
                    <a:spcPct val="25000"/>
                  </a:spcBef>
                </a:pPr>
                <a:r>
                  <a:rPr lang="en-US" altLang="tr-TR" i="1"/>
                  <a:t>Q'</a:t>
                </a:r>
              </a:p>
            </p:txBody>
          </p:sp>
        </p:grpSp>
        <p:sp>
          <p:nvSpPr>
            <p:cNvPr id="12" name="Line 22"/>
            <p:cNvSpPr>
              <a:spLocks noChangeShapeType="1"/>
            </p:cNvSpPr>
            <p:nvPr/>
          </p:nvSpPr>
          <p:spPr bwMode="auto">
            <a:xfrm>
              <a:off x="2784" y="2448"/>
              <a:ext cx="9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4432" y="2352"/>
              <a:ext cx="52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25000"/>
                </a:spcBef>
              </a:pPr>
              <a:r>
                <a:rPr lang="en-US" altLang="tr-TR" i="1"/>
                <a:t>Q2 </a:t>
              </a:r>
              <a:r>
                <a:rPr lang="en-US" altLang="tr-TR"/>
                <a:t>=</a:t>
              </a:r>
              <a:r>
                <a:rPr lang="en-US" altLang="tr-TR" i="1"/>
                <a:t> Y*</a:t>
              </a:r>
            </a:p>
          </p:txBody>
        </p:sp>
        <p:sp>
          <p:nvSpPr>
            <p:cNvPr id="14" name="Line 24"/>
            <p:cNvSpPr>
              <a:spLocks noChangeShapeType="1"/>
            </p:cNvSpPr>
            <p:nvPr/>
          </p:nvSpPr>
          <p:spPr bwMode="auto">
            <a:xfrm>
              <a:off x="3504" y="2688"/>
              <a:ext cx="1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5" name="Group 25"/>
            <p:cNvGrpSpPr>
              <a:grpSpLocks/>
            </p:cNvGrpSpPr>
            <p:nvPr/>
          </p:nvGrpSpPr>
          <p:grpSpPr bwMode="auto">
            <a:xfrm>
              <a:off x="3648" y="2304"/>
              <a:ext cx="784" cy="624"/>
              <a:chOff x="3344" y="1632"/>
              <a:chExt cx="784" cy="624"/>
            </a:xfrm>
          </p:grpSpPr>
          <p:sp>
            <p:nvSpPr>
              <p:cNvPr id="52" name="Rectangle 26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28" cy="6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3" name="Oval 27"/>
              <p:cNvSpPr>
                <a:spLocks noChangeArrowheads="1"/>
              </p:cNvSpPr>
              <p:nvPr/>
            </p:nvSpPr>
            <p:spPr bwMode="auto">
              <a:xfrm>
                <a:off x="3936" y="208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4" name="Line 28"/>
              <p:cNvSpPr>
                <a:spLocks noChangeShapeType="1"/>
              </p:cNvSpPr>
              <p:nvPr/>
            </p:nvSpPr>
            <p:spPr bwMode="auto">
              <a:xfrm>
                <a:off x="3936" y="177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5" name="Line 29"/>
              <p:cNvSpPr>
                <a:spLocks noChangeShapeType="1"/>
              </p:cNvSpPr>
              <p:nvPr/>
            </p:nvSpPr>
            <p:spPr bwMode="auto">
              <a:xfrm flipV="1">
                <a:off x="3984" y="2112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6" name="Text Box 30"/>
              <p:cNvSpPr txBox="1">
                <a:spLocks noChangeArrowheads="1"/>
              </p:cNvSpPr>
              <p:nvPr/>
            </p:nvSpPr>
            <p:spPr bwMode="auto">
              <a:xfrm>
                <a:off x="3408" y="1680"/>
                <a:ext cx="384" cy="4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D</a:t>
                </a:r>
              </a:p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 CLK</a:t>
                </a:r>
                <a:endParaRPr lang="en-US" altLang="tr-TR" sz="1600" i="1"/>
              </a:p>
            </p:txBody>
          </p:sp>
          <p:sp>
            <p:nvSpPr>
              <p:cNvPr id="57" name="AutoShape 31"/>
              <p:cNvSpPr>
                <a:spLocks noChangeArrowheads="1"/>
              </p:cNvSpPr>
              <p:nvPr/>
            </p:nvSpPr>
            <p:spPr bwMode="auto">
              <a:xfrm rot="5400000">
                <a:off x="3408" y="1968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8" name="Oval 32"/>
              <p:cNvSpPr>
                <a:spLocks noChangeArrowheads="1"/>
              </p:cNvSpPr>
              <p:nvPr/>
            </p:nvSpPr>
            <p:spPr bwMode="auto">
              <a:xfrm>
                <a:off x="3344" y="1984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9" name="Rectangle 33"/>
              <p:cNvSpPr>
                <a:spLocks noChangeArrowheads="1"/>
              </p:cNvSpPr>
              <p:nvPr/>
            </p:nvSpPr>
            <p:spPr bwMode="auto">
              <a:xfrm>
                <a:off x="3696" y="1680"/>
                <a:ext cx="288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5000"/>
                  </a:spcBef>
                </a:pPr>
                <a:r>
                  <a:rPr lang="en-US" altLang="tr-TR" i="1"/>
                  <a:t>Q</a:t>
                </a:r>
              </a:p>
              <a:p>
                <a:pPr algn="ctr">
                  <a:spcBef>
                    <a:spcPct val="25000"/>
                  </a:spcBef>
                </a:pPr>
                <a:endParaRPr lang="en-US" altLang="tr-TR" i="1"/>
              </a:p>
              <a:p>
                <a:pPr algn="ctr">
                  <a:spcBef>
                    <a:spcPct val="25000"/>
                  </a:spcBef>
                </a:pPr>
                <a:r>
                  <a:rPr lang="en-US" altLang="tr-TR" i="1"/>
                  <a:t>Q'</a:t>
                </a:r>
              </a:p>
            </p:txBody>
          </p:sp>
        </p:grpSp>
        <p:sp>
          <p:nvSpPr>
            <p:cNvPr id="16" name="Line 46"/>
            <p:cNvSpPr>
              <a:spLocks noChangeShapeType="1"/>
            </p:cNvSpPr>
            <p:nvPr/>
          </p:nvSpPr>
          <p:spPr bwMode="auto">
            <a:xfrm>
              <a:off x="3024" y="3168"/>
              <a:ext cx="6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7" name="Rectangle 47"/>
            <p:cNvSpPr>
              <a:spLocks noChangeArrowheads="1"/>
            </p:cNvSpPr>
            <p:nvPr/>
          </p:nvSpPr>
          <p:spPr bwMode="auto">
            <a:xfrm>
              <a:off x="4432" y="3072"/>
              <a:ext cx="52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25000"/>
                </a:spcBef>
              </a:pPr>
              <a:r>
                <a:rPr lang="en-US" altLang="tr-TR" i="1"/>
                <a:t>Q3 </a:t>
              </a:r>
              <a:r>
                <a:rPr lang="en-US" altLang="tr-TR"/>
                <a:t>=</a:t>
              </a:r>
              <a:r>
                <a:rPr lang="en-US" altLang="tr-TR" i="1"/>
                <a:t> Z*</a:t>
              </a:r>
            </a:p>
          </p:txBody>
        </p:sp>
        <p:sp>
          <p:nvSpPr>
            <p:cNvPr id="18" name="Line 48"/>
            <p:cNvSpPr>
              <a:spLocks noChangeShapeType="1"/>
            </p:cNvSpPr>
            <p:nvPr/>
          </p:nvSpPr>
          <p:spPr bwMode="auto">
            <a:xfrm>
              <a:off x="2880" y="3408"/>
              <a:ext cx="7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9" name="Group 49"/>
            <p:cNvGrpSpPr>
              <a:grpSpLocks/>
            </p:cNvGrpSpPr>
            <p:nvPr/>
          </p:nvGrpSpPr>
          <p:grpSpPr bwMode="auto">
            <a:xfrm>
              <a:off x="3648" y="3024"/>
              <a:ext cx="784" cy="624"/>
              <a:chOff x="3344" y="1632"/>
              <a:chExt cx="784" cy="624"/>
            </a:xfrm>
          </p:grpSpPr>
          <p:sp>
            <p:nvSpPr>
              <p:cNvPr id="44" name="Rectangle 50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28" cy="6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45" name="Oval 51"/>
              <p:cNvSpPr>
                <a:spLocks noChangeArrowheads="1"/>
              </p:cNvSpPr>
              <p:nvPr/>
            </p:nvSpPr>
            <p:spPr bwMode="auto">
              <a:xfrm>
                <a:off x="3936" y="208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46" name="Line 52"/>
              <p:cNvSpPr>
                <a:spLocks noChangeShapeType="1"/>
              </p:cNvSpPr>
              <p:nvPr/>
            </p:nvSpPr>
            <p:spPr bwMode="auto">
              <a:xfrm>
                <a:off x="3936" y="177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7" name="Line 53"/>
              <p:cNvSpPr>
                <a:spLocks noChangeShapeType="1"/>
              </p:cNvSpPr>
              <p:nvPr/>
            </p:nvSpPr>
            <p:spPr bwMode="auto">
              <a:xfrm flipV="1">
                <a:off x="3984" y="2112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8" name="Text Box 54"/>
              <p:cNvSpPr txBox="1">
                <a:spLocks noChangeArrowheads="1"/>
              </p:cNvSpPr>
              <p:nvPr/>
            </p:nvSpPr>
            <p:spPr bwMode="auto">
              <a:xfrm>
                <a:off x="3408" y="1680"/>
                <a:ext cx="384" cy="4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D</a:t>
                </a:r>
              </a:p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 CLK</a:t>
                </a:r>
                <a:endParaRPr lang="en-US" altLang="tr-TR" sz="1600" i="1"/>
              </a:p>
            </p:txBody>
          </p:sp>
          <p:sp>
            <p:nvSpPr>
              <p:cNvPr id="49" name="AutoShape 55"/>
              <p:cNvSpPr>
                <a:spLocks noChangeArrowheads="1"/>
              </p:cNvSpPr>
              <p:nvPr/>
            </p:nvSpPr>
            <p:spPr bwMode="auto">
              <a:xfrm rot="5400000">
                <a:off x="3408" y="1968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0" name="Oval 56"/>
              <p:cNvSpPr>
                <a:spLocks noChangeArrowheads="1"/>
              </p:cNvSpPr>
              <p:nvPr/>
            </p:nvSpPr>
            <p:spPr bwMode="auto">
              <a:xfrm>
                <a:off x="3344" y="1984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1" name="Rectangle 57"/>
              <p:cNvSpPr>
                <a:spLocks noChangeArrowheads="1"/>
              </p:cNvSpPr>
              <p:nvPr/>
            </p:nvSpPr>
            <p:spPr bwMode="auto">
              <a:xfrm>
                <a:off x="3696" y="1680"/>
                <a:ext cx="288" cy="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5000"/>
                  </a:spcBef>
                </a:pPr>
                <a:r>
                  <a:rPr lang="en-US" altLang="tr-TR" i="1"/>
                  <a:t>Q</a:t>
                </a:r>
              </a:p>
              <a:p>
                <a:pPr algn="ctr">
                  <a:spcBef>
                    <a:spcPct val="25000"/>
                  </a:spcBef>
                </a:pPr>
                <a:endParaRPr lang="en-US" altLang="tr-TR" i="1"/>
              </a:p>
              <a:p>
                <a:pPr algn="ctr">
                  <a:spcBef>
                    <a:spcPct val="25000"/>
                  </a:spcBef>
                </a:pPr>
                <a:r>
                  <a:rPr lang="en-US" altLang="tr-TR" i="1"/>
                  <a:t>Q'</a:t>
                </a:r>
              </a:p>
            </p:txBody>
          </p:sp>
        </p:grpSp>
        <p:sp>
          <p:nvSpPr>
            <p:cNvPr id="20" name="Line 58"/>
            <p:cNvSpPr>
              <a:spLocks noChangeShapeType="1"/>
            </p:cNvSpPr>
            <p:nvPr/>
          </p:nvSpPr>
          <p:spPr bwMode="auto">
            <a:xfrm>
              <a:off x="1584" y="2112"/>
              <a:ext cx="10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" name="Line 59"/>
            <p:cNvSpPr>
              <a:spLocks noChangeShapeType="1"/>
            </p:cNvSpPr>
            <p:nvPr/>
          </p:nvSpPr>
          <p:spPr bwMode="auto">
            <a:xfrm>
              <a:off x="1584" y="2736"/>
              <a:ext cx="10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2" name="Line 60"/>
            <p:cNvSpPr>
              <a:spLocks noChangeShapeType="1"/>
            </p:cNvSpPr>
            <p:nvPr/>
          </p:nvSpPr>
          <p:spPr bwMode="auto">
            <a:xfrm rot="5400000">
              <a:off x="2280" y="2424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" name="Text Box 61"/>
            <p:cNvSpPr txBox="1">
              <a:spLocks noChangeArrowheads="1"/>
            </p:cNvSpPr>
            <p:nvPr/>
          </p:nvSpPr>
          <p:spPr bwMode="auto">
            <a:xfrm>
              <a:off x="1488" y="2256"/>
              <a:ext cx="105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tr-TR" sz="1600"/>
                <a:t>Combinational logic circuit</a:t>
              </a:r>
            </a:p>
          </p:txBody>
        </p:sp>
        <p:sp>
          <p:nvSpPr>
            <p:cNvPr id="24" name="Line 62"/>
            <p:cNvSpPr>
              <a:spLocks noChangeShapeType="1"/>
            </p:cNvSpPr>
            <p:nvPr/>
          </p:nvSpPr>
          <p:spPr bwMode="auto">
            <a:xfrm>
              <a:off x="2592" y="244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5" name="Line 63"/>
            <p:cNvSpPr>
              <a:spLocks noChangeShapeType="1"/>
            </p:cNvSpPr>
            <p:nvPr/>
          </p:nvSpPr>
          <p:spPr bwMode="auto">
            <a:xfrm>
              <a:off x="2592" y="220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6" name="Line 64"/>
            <p:cNvSpPr>
              <a:spLocks noChangeShapeType="1"/>
            </p:cNvSpPr>
            <p:nvPr/>
          </p:nvSpPr>
          <p:spPr bwMode="auto">
            <a:xfrm>
              <a:off x="2592" y="26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7" name="Line 65"/>
            <p:cNvSpPr>
              <a:spLocks noChangeShapeType="1"/>
            </p:cNvSpPr>
            <p:nvPr/>
          </p:nvSpPr>
          <p:spPr bwMode="auto">
            <a:xfrm>
              <a:off x="2784" y="220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8" name="Line 66"/>
            <p:cNvSpPr>
              <a:spLocks noChangeShapeType="1"/>
            </p:cNvSpPr>
            <p:nvPr/>
          </p:nvSpPr>
          <p:spPr bwMode="auto">
            <a:xfrm>
              <a:off x="2784" y="26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9" name="Line 67"/>
            <p:cNvSpPr>
              <a:spLocks noChangeShapeType="1"/>
            </p:cNvSpPr>
            <p:nvPr/>
          </p:nvSpPr>
          <p:spPr bwMode="auto">
            <a:xfrm rot="5400000">
              <a:off x="2784" y="292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0" name="Line 68"/>
            <p:cNvSpPr>
              <a:spLocks noChangeShapeType="1"/>
            </p:cNvSpPr>
            <p:nvPr/>
          </p:nvSpPr>
          <p:spPr bwMode="auto">
            <a:xfrm rot="5400000">
              <a:off x="2784" y="196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1" name="Line 69"/>
            <p:cNvSpPr>
              <a:spLocks noChangeShapeType="1"/>
            </p:cNvSpPr>
            <p:nvPr/>
          </p:nvSpPr>
          <p:spPr bwMode="auto">
            <a:xfrm rot="16200000" flipH="1">
              <a:off x="2784" y="2688"/>
              <a:ext cx="14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" name="Oval 83"/>
            <p:cNvSpPr>
              <a:spLocks noChangeArrowheads="1"/>
            </p:cNvSpPr>
            <p:nvPr/>
          </p:nvSpPr>
          <p:spPr bwMode="auto">
            <a:xfrm>
              <a:off x="3464" y="2665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3" name="Oval 108"/>
            <p:cNvSpPr>
              <a:spLocks noChangeArrowheads="1"/>
            </p:cNvSpPr>
            <p:nvPr/>
          </p:nvSpPr>
          <p:spPr bwMode="auto">
            <a:xfrm>
              <a:off x="3464" y="3385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4" name="Text Box 156"/>
            <p:cNvSpPr txBox="1">
              <a:spLocks noChangeArrowheads="1"/>
            </p:cNvSpPr>
            <p:nvPr/>
          </p:nvSpPr>
          <p:spPr bwMode="auto">
            <a:xfrm>
              <a:off x="2064" y="3264"/>
              <a:ext cx="6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Transfer</a:t>
              </a:r>
              <a:endParaRPr lang="en-GB" altLang="tr-TR"/>
            </a:p>
          </p:txBody>
        </p:sp>
        <p:grpSp>
          <p:nvGrpSpPr>
            <p:cNvPr id="35" name="Group 167"/>
            <p:cNvGrpSpPr>
              <a:grpSpLocks/>
            </p:cNvGrpSpPr>
            <p:nvPr/>
          </p:nvGrpSpPr>
          <p:grpSpPr bwMode="auto">
            <a:xfrm>
              <a:off x="2640" y="3264"/>
              <a:ext cx="336" cy="96"/>
              <a:chOff x="2640" y="3264"/>
              <a:chExt cx="336" cy="96"/>
            </a:xfrm>
          </p:grpSpPr>
          <p:sp>
            <p:nvSpPr>
              <p:cNvPr id="39" name="Line 162"/>
              <p:cNvSpPr>
                <a:spLocks noChangeShapeType="1"/>
              </p:cNvSpPr>
              <p:nvPr/>
            </p:nvSpPr>
            <p:spPr bwMode="auto">
              <a:xfrm>
                <a:off x="2640" y="336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0" name="Line 163"/>
              <p:cNvSpPr>
                <a:spLocks noChangeShapeType="1"/>
              </p:cNvSpPr>
              <p:nvPr/>
            </p:nvSpPr>
            <p:spPr bwMode="auto">
              <a:xfrm>
                <a:off x="2736" y="326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" name="Line 164"/>
              <p:cNvSpPr>
                <a:spLocks noChangeShapeType="1"/>
              </p:cNvSpPr>
              <p:nvPr/>
            </p:nvSpPr>
            <p:spPr bwMode="auto">
              <a:xfrm>
                <a:off x="2880" y="336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2" name="Line 165"/>
              <p:cNvSpPr>
                <a:spLocks noChangeShapeType="1"/>
              </p:cNvSpPr>
              <p:nvPr/>
            </p:nvSpPr>
            <p:spPr bwMode="auto">
              <a:xfrm rot="5400000">
                <a:off x="2688" y="331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3" name="Line 166"/>
              <p:cNvSpPr>
                <a:spLocks noChangeShapeType="1"/>
              </p:cNvSpPr>
              <p:nvPr/>
            </p:nvSpPr>
            <p:spPr bwMode="auto">
              <a:xfrm rot="5400000">
                <a:off x="2832" y="331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36" name="Rectangle 168"/>
            <p:cNvSpPr>
              <a:spLocks noChangeArrowheads="1"/>
            </p:cNvSpPr>
            <p:nvPr/>
          </p:nvSpPr>
          <p:spPr bwMode="auto">
            <a:xfrm>
              <a:off x="2592" y="206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25000"/>
                </a:spcBef>
              </a:pPr>
              <a:r>
                <a:rPr lang="en-US" altLang="tr-TR" i="1"/>
                <a:t>X</a:t>
              </a:r>
            </a:p>
          </p:txBody>
        </p:sp>
        <p:sp>
          <p:nvSpPr>
            <p:cNvPr id="37" name="Rectangle 169"/>
            <p:cNvSpPr>
              <a:spLocks noChangeArrowheads="1"/>
            </p:cNvSpPr>
            <p:nvPr/>
          </p:nvSpPr>
          <p:spPr bwMode="auto">
            <a:xfrm>
              <a:off x="2592" y="230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25000"/>
                </a:spcBef>
              </a:pPr>
              <a:r>
                <a:rPr lang="en-US" altLang="tr-TR" i="1"/>
                <a:t>Y</a:t>
              </a:r>
            </a:p>
          </p:txBody>
        </p:sp>
        <p:sp>
          <p:nvSpPr>
            <p:cNvPr id="38" name="Rectangle 170"/>
            <p:cNvSpPr>
              <a:spLocks noChangeArrowheads="1"/>
            </p:cNvSpPr>
            <p:nvPr/>
          </p:nvSpPr>
          <p:spPr bwMode="auto">
            <a:xfrm>
              <a:off x="2592" y="254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25000"/>
                </a:spcBef>
              </a:pPr>
              <a:r>
                <a:rPr lang="en-US" altLang="tr-TR" i="1"/>
                <a:t>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6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J-K Flip-Flop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7504" y="1124744"/>
            <a:ext cx="8352928" cy="3429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sz="2400" dirty="0" smtClean="0">
                <a:solidFill>
                  <a:srgbClr val="0000CC"/>
                </a:solidFill>
                <a:sym typeface="Symbol" panose="05050102010706020507" pitchFamily="18" charset="2"/>
              </a:rPr>
              <a:t>J-K flip-flop</a:t>
            </a:r>
            <a:r>
              <a:rPr lang="en-GB" altLang="tr-TR" sz="2400" dirty="0" smtClean="0">
                <a:sym typeface="Symbol" panose="05050102010706020507" pitchFamily="18" charset="2"/>
              </a:rPr>
              <a:t>: Q and Q' are fed back to the pulse-steering NAND gates.</a:t>
            </a:r>
          </a:p>
          <a:p>
            <a:pPr>
              <a:spcBef>
                <a:spcPct val="4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sz="2400" dirty="0" smtClean="0">
                <a:sym typeface="Symbol" panose="05050102010706020507" pitchFamily="18" charset="2"/>
              </a:rPr>
              <a:t>No invalid state.</a:t>
            </a:r>
          </a:p>
          <a:p>
            <a:pPr>
              <a:spcBef>
                <a:spcPct val="4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sz="2400" dirty="0" smtClean="0">
                <a:sym typeface="Symbol" panose="05050102010706020507" pitchFamily="18" charset="2"/>
              </a:rPr>
              <a:t>Include a </a:t>
            </a:r>
            <a:r>
              <a:rPr lang="en-GB" altLang="tr-TR" sz="2400" i="1" dirty="0" smtClean="0">
                <a:sym typeface="Symbol" panose="05050102010706020507" pitchFamily="18" charset="2"/>
              </a:rPr>
              <a:t>toggle</a:t>
            </a:r>
            <a:r>
              <a:rPr lang="en-GB" altLang="tr-TR" sz="2400" dirty="0" smtClean="0">
                <a:sym typeface="Symbol" panose="05050102010706020507" pitchFamily="18" charset="2"/>
              </a:rPr>
              <a:t> state.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GB" altLang="tr-TR" sz="2000" i="1" dirty="0" smtClean="0">
                <a:sym typeface="Symbol" panose="05050102010706020507" pitchFamily="18" charset="2"/>
              </a:rPr>
              <a:t>J</a:t>
            </a:r>
            <a:r>
              <a:rPr lang="en-GB" altLang="tr-TR" sz="2000" dirty="0" smtClean="0">
                <a:sym typeface="Symbol" panose="05050102010706020507" pitchFamily="18" charset="2"/>
              </a:rPr>
              <a:t>=HIGH (and </a:t>
            </a:r>
            <a:r>
              <a:rPr lang="en-GB" altLang="tr-TR" sz="2000" i="1" dirty="0" smtClean="0">
                <a:sym typeface="Symbol" panose="05050102010706020507" pitchFamily="18" charset="2"/>
              </a:rPr>
              <a:t>K</a:t>
            </a:r>
            <a:r>
              <a:rPr lang="en-GB" altLang="tr-TR" sz="2000" dirty="0" smtClean="0">
                <a:sym typeface="Symbol" panose="05050102010706020507" pitchFamily="18" charset="2"/>
              </a:rPr>
              <a:t>=LOW) </a:t>
            </a:r>
            <a:r>
              <a:rPr lang="en-GB" altLang="tr-TR" sz="2000" dirty="0" smtClean="0">
                <a:latin typeface="Wingdings 3" panose="05040102010807070707" pitchFamily="18" charset="2"/>
                <a:sym typeface="ZapfDingbats" pitchFamily="82" charset="2"/>
              </a:rPr>
              <a:t>a</a:t>
            </a:r>
            <a:r>
              <a:rPr lang="en-GB" altLang="tr-TR" sz="2000" dirty="0" smtClean="0">
                <a:sym typeface="Symbol" panose="05050102010706020507" pitchFamily="18" charset="2"/>
              </a:rPr>
              <a:t> SET state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GB" altLang="tr-TR" sz="2000" i="1" dirty="0" smtClean="0">
                <a:sym typeface="Symbol" panose="05050102010706020507" pitchFamily="18" charset="2"/>
              </a:rPr>
              <a:t>K</a:t>
            </a:r>
            <a:r>
              <a:rPr lang="en-GB" altLang="tr-TR" sz="2000" dirty="0" smtClean="0">
                <a:sym typeface="Symbol" panose="05050102010706020507" pitchFamily="18" charset="2"/>
              </a:rPr>
              <a:t>=HIGH (and </a:t>
            </a:r>
            <a:r>
              <a:rPr lang="en-GB" altLang="tr-TR" sz="2000" i="1" dirty="0" smtClean="0">
                <a:sym typeface="Symbol" panose="05050102010706020507" pitchFamily="18" charset="2"/>
              </a:rPr>
              <a:t>J</a:t>
            </a:r>
            <a:r>
              <a:rPr lang="en-GB" altLang="tr-TR" sz="2000" dirty="0" smtClean="0">
                <a:sym typeface="Symbol" panose="05050102010706020507" pitchFamily="18" charset="2"/>
              </a:rPr>
              <a:t>=LOW) </a:t>
            </a:r>
            <a:r>
              <a:rPr lang="en-GB" altLang="tr-TR" sz="2000" dirty="0" smtClean="0">
                <a:latin typeface="Wingdings 3" panose="05040102010807070707" pitchFamily="18" charset="2"/>
                <a:sym typeface="ZapfDingbats" pitchFamily="82" charset="2"/>
              </a:rPr>
              <a:t>a</a:t>
            </a:r>
            <a:r>
              <a:rPr lang="en-GB" altLang="tr-TR" sz="2000" dirty="0" smtClean="0">
                <a:sym typeface="Symbol" panose="05050102010706020507" pitchFamily="18" charset="2"/>
              </a:rPr>
              <a:t> RESET state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GB" altLang="tr-TR" sz="2000" dirty="0" smtClean="0">
                <a:sym typeface="Symbol" panose="05050102010706020507" pitchFamily="18" charset="2"/>
              </a:rPr>
              <a:t>both inputs LOW </a:t>
            </a:r>
            <a:r>
              <a:rPr lang="en-GB" altLang="tr-TR" sz="2000" dirty="0" smtClean="0">
                <a:latin typeface="Wingdings 3" panose="05040102010807070707" pitchFamily="18" charset="2"/>
                <a:sym typeface="ZapfDingbats" pitchFamily="82" charset="2"/>
              </a:rPr>
              <a:t>a</a:t>
            </a:r>
            <a:r>
              <a:rPr lang="en-GB" altLang="tr-TR" sz="2000" dirty="0" smtClean="0">
                <a:sym typeface="Symbol" panose="05050102010706020507" pitchFamily="18" charset="2"/>
              </a:rPr>
              <a:t> no change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GB" altLang="tr-TR" sz="2000" dirty="0" smtClean="0">
                <a:sym typeface="Symbol" panose="05050102010706020507" pitchFamily="18" charset="2"/>
              </a:rPr>
              <a:t>both inputs HIGH </a:t>
            </a:r>
            <a:r>
              <a:rPr lang="en-GB" altLang="tr-TR" sz="2000" dirty="0" smtClean="0">
                <a:latin typeface="Wingdings 3" panose="05040102010807070707" pitchFamily="18" charset="2"/>
                <a:sym typeface="ZapfDingbats" pitchFamily="82" charset="2"/>
              </a:rPr>
              <a:t>a</a:t>
            </a:r>
            <a:r>
              <a:rPr lang="en-GB" altLang="tr-TR" sz="2000" dirty="0" smtClean="0">
                <a:sym typeface="Symbol" panose="05050102010706020507" pitchFamily="18" charset="2"/>
              </a:rPr>
              <a:t> toggle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190662" y="6236800"/>
            <a:ext cx="4343400" cy="61348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ct val="40000"/>
              </a:spcBef>
              <a:buSzPct val="120000"/>
              <a:buNone/>
            </a:pPr>
            <a:r>
              <a:rPr lang="en-GB" altLang="tr-TR" dirty="0" smtClean="0">
                <a:sym typeface="Symbol" panose="05050102010706020507" pitchFamily="18" charset="2"/>
              </a:rPr>
              <a:t>J-K flip-flop.</a:t>
            </a:r>
          </a:p>
        </p:txBody>
      </p:sp>
      <p:grpSp>
        <p:nvGrpSpPr>
          <p:cNvPr id="7" name="Group 68"/>
          <p:cNvGrpSpPr>
            <a:grpSpLocks/>
          </p:cNvGrpSpPr>
          <p:nvPr/>
        </p:nvGrpSpPr>
        <p:grpSpPr bwMode="auto">
          <a:xfrm>
            <a:off x="2251992" y="4709728"/>
            <a:ext cx="5072063" cy="1371600"/>
            <a:chOff x="1296" y="1200"/>
            <a:chExt cx="3195" cy="864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440" y="120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J</a:t>
              </a:r>
              <a:endParaRPr lang="en-GB" altLang="tr-TR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224" y="1344"/>
              <a:ext cx="2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Q</a:t>
              </a:r>
              <a:endParaRPr lang="en-GB" altLang="tr-TR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224" y="1776"/>
              <a:ext cx="2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Q'</a:t>
              </a:r>
              <a:endParaRPr lang="en-GB" altLang="tr-TR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3470" y="1388"/>
              <a:ext cx="208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3466" y="1920"/>
              <a:ext cx="217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3581" y="1511"/>
              <a:ext cx="9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3581" y="1795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rot="5400000">
              <a:off x="3540" y="1552"/>
              <a:ext cx="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rot="5400000">
              <a:off x="3540" y="1755"/>
              <a:ext cx="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3986" y="1451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3986" y="1858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rot="16200000" flipH="1">
              <a:off x="3944" y="1900"/>
              <a:ext cx="319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rot="5400000">
              <a:off x="3930" y="1387"/>
              <a:ext cx="36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3576" y="1590"/>
              <a:ext cx="528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H="1">
              <a:off x="3577" y="1567"/>
              <a:ext cx="527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4077" y="1839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4" name="Oval 21"/>
            <p:cNvSpPr>
              <a:spLocks noChangeArrowheads="1"/>
            </p:cNvSpPr>
            <p:nvPr/>
          </p:nvSpPr>
          <p:spPr bwMode="auto">
            <a:xfrm>
              <a:off x="4086" y="1438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grpSp>
          <p:nvGrpSpPr>
            <p:cNvPr id="25" name="Group 22"/>
            <p:cNvGrpSpPr>
              <a:grpSpLocks/>
            </p:cNvGrpSpPr>
            <p:nvPr/>
          </p:nvGrpSpPr>
          <p:grpSpPr bwMode="auto">
            <a:xfrm>
              <a:off x="3680" y="1355"/>
              <a:ext cx="307" cy="203"/>
              <a:chOff x="1872" y="3824"/>
              <a:chExt cx="369" cy="240"/>
            </a:xfrm>
          </p:grpSpPr>
          <p:sp>
            <p:nvSpPr>
              <p:cNvPr id="64" name="Freeform 23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44 w 288"/>
                  <a:gd name="T3" fmla="*/ 120 h 864"/>
                  <a:gd name="T4" fmla="*/ 0 w 288"/>
                  <a:gd name="T5" fmla="*/ 240 h 8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5" name="Line 24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7" name="Freeform 26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8" name="Freeform 27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9" name="Oval 28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70" name="Oval 29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26" name="Group 30"/>
            <p:cNvGrpSpPr>
              <a:grpSpLocks/>
            </p:cNvGrpSpPr>
            <p:nvPr/>
          </p:nvGrpSpPr>
          <p:grpSpPr bwMode="auto">
            <a:xfrm>
              <a:off x="3673" y="1761"/>
              <a:ext cx="307" cy="203"/>
              <a:chOff x="1872" y="3824"/>
              <a:chExt cx="369" cy="240"/>
            </a:xfrm>
          </p:grpSpPr>
          <p:sp>
            <p:nvSpPr>
              <p:cNvPr id="57" name="Freeform 31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44 w 288"/>
                  <a:gd name="T3" fmla="*/ 120 h 864"/>
                  <a:gd name="T4" fmla="*/ 0 w 288"/>
                  <a:gd name="T5" fmla="*/ 240 h 8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8" name="Line 32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9" name="Line 33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0" name="Freeform 34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1" name="Freeform 35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2" name="Oval 36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63" name="Oval 37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27" name="Group 38"/>
            <p:cNvGrpSpPr>
              <a:grpSpLocks/>
            </p:cNvGrpSpPr>
            <p:nvPr/>
          </p:nvGrpSpPr>
          <p:grpSpPr bwMode="auto">
            <a:xfrm>
              <a:off x="3125" y="1296"/>
              <a:ext cx="338" cy="193"/>
              <a:chOff x="1648" y="1680"/>
              <a:chExt cx="406" cy="228"/>
            </a:xfrm>
          </p:grpSpPr>
          <p:sp>
            <p:nvSpPr>
              <p:cNvPr id="55" name="Oval 39"/>
              <p:cNvSpPr>
                <a:spLocks noChangeArrowheads="1"/>
              </p:cNvSpPr>
              <p:nvPr/>
            </p:nvSpPr>
            <p:spPr bwMode="auto">
              <a:xfrm>
                <a:off x="1976" y="175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6" name="AutoShape 40"/>
              <p:cNvSpPr>
                <a:spLocks noChangeArrowheads="1"/>
              </p:cNvSpPr>
              <p:nvPr/>
            </p:nvSpPr>
            <p:spPr bwMode="auto">
              <a:xfrm>
                <a:off x="1648" y="1680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28" name="Group 41"/>
            <p:cNvGrpSpPr>
              <a:grpSpLocks/>
            </p:cNvGrpSpPr>
            <p:nvPr/>
          </p:nvGrpSpPr>
          <p:grpSpPr bwMode="auto">
            <a:xfrm>
              <a:off x="3125" y="1823"/>
              <a:ext cx="338" cy="193"/>
              <a:chOff x="1648" y="2304"/>
              <a:chExt cx="406" cy="228"/>
            </a:xfrm>
          </p:grpSpPr>
          <p:sp>
            <p:nvSpPr>
              <p:cNvPr id="53" name="Oval 42"/>
              <p:cNvSpPr>
                <a:spLocks noChangeArrowheads="1"/>
              </p:cNvSpPr>
              <p:nvPr/>
            </p:nvSpPr>
            <p:spPr bwMode="auto">
              <a:xfrm>
                <a:off x="1976" y="237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4" name="AutoShape 43"/>
              <p:cNvSpPr>
                <a:spLocks noChangeArrowheads="1"/>
              </p:cNvSpPr>
              <p:nvPr/>
            </p:nvSpPr>
            <p:spPr bwMode="auto">
              <a:xfrm>
                <a:off x="1648" y="2304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sp>
          <p:nvSpPr>
            <p:cNvPr id="29" name="Line 44"/>
            <p:cNvSpPr>
              <a:spLocks noChangeShapeType="1"/>
            </p:cNvSpPr>
            <p:nvPr/>
          </p:nvSpPr>
          <p:spPr bwMode="auto">
            <a:xfrm>
              <a:off x="1646" y="1326"/>
              <a:ext cx="147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0" name="Line 45"/>
            <p:cNvSpPr>
              <a:spLocks noChangeShapeType="1"/>
            </p:cNvSpPr>
            <p:nvPr/>
          </p:nvSpPr>
          <p:spPr bwMode="auto">
            <a:xfrm flipV="1">
              <a:off x="1660" y="1986"/>
              <a:ext cx="1475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1" name="Line 46"/>
            <p:cNvSpPr>
              <a:spLocks noChangeShapeType="1"/>
            </p:cNvSpPr>
            <p:nvPr/>
          </p:nvSpPr>
          <p:spPr bwMode="auto">
            <a:xfrm>
              <a:off x="3045" y="1458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" name="Line 47"/>
            <p:cNvSpPr>
              <a:spLocks noChangeShapeType="1"/>
            </p:cNvSpPr>
            <p:nvPr/>
          </p:nvSpPr>
          <p:spPr bwMode="auto">
            <a:xfrm>
              <a:off x="3045" y="1864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3" name="Line 48"/>
            <p:cNvSpPr>
              <a:spLocks noChangeShapeType="1"/>
            </p:cNvSpPr>
            <p:nvPr/>
          </p:nvSpPr>
          <p:spPr bwMode="auto">
            <a:xfrm rot="5400000">
              <a:off x="2842" y="1661"/>
              <a:ext cx="4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745" y="1657"/>
              <a:ext cx="310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5" name="Oval 50"/>
            <p:cNvSpPr>
              <a:spLocks noChangeArrowheads="1"/>
            </p:cNvSpPr>
            <p:nvPr/>
          </p:nvSpPr>
          <p:spPr bwMode="auto">
            <a:xfrm>
              <a:off x="3026" y="1647"/>
              <a:ext cx="48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6" name="Text Box 51"/>
            <p:cNvSpPr txBox="1">
              <a:spLocks noChangeArrowheads="1"/>
            </p:cNvSpPr>
            <p:nvPr/>
          </p:nvSpPr>
          <p:spPr bwMode="auto">
            <a:xfrm>
              <a:off x="1296" y="1584"/>
              <a:ext cx="38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CLK</a:t>
              </a:r>
              <a:endParaRPr lang="en-GB" altLang="tr-TR"/>
            </a:p>
          </p:txBody>
        </p:sp>
        <p:sp>
          <p:nvSpPr>
            <p:cNvPr id="37" name="Rectangle 52"/>
            <p:cNvSpPr>
              <a:spLocks noChangeArrowheads="1"/>
            </p:cNvSpPr>
            <p:nvPr/>
          </p:nvSpPr>
          <p:spPr bwMode="auto">
            <a:xfrm>
              <a:off x="2112" y="1440"/>
              <a:ext cx="624" cy="43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8" name="Text Box 53"/>
            <p:cNvSpPr txBox="1">
              <a:spLocks noChangeArrowheads="1"/>
            </p:cNvSpPr>
            <p:nvPr/>
          </p:nvSpPr>
          <p:spPr bwMode="auto">
            <a:xfrm>
              <a:off x="2064" y="1440"/>
              <a:ext cx="672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r>
                <a:rPr lang="en-US" altLang="tr-TR"/>
                <a:t>Pulse transition detector</a:t>
              </a:r>
            </a:p>
          </p:txBody>
        </p:sp>
        <p:sp>
          <p:nvSpPr>
            <p:cNvPr id="39" name="Text Box 54"/>
            <p:cNvSpPr txBox="1">
              <a:spLocks noChangeArrowheads="1"/>
            </p:cNvSpPr>
            <p:nvPr/>
          </p:nvSpPr>
          <p:spPr bwMode="auto">
            <a:xfrm>
              <a:off x="1440" y="1872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K</a:t>
              </a:r>
              <a:endParaRPr lang="en-GB" altLang="tr-TR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 flipV="1">
              <a:off x="1632" y="1680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41" name="Group 56"/>
            <p:cNvGrpSpPr>
              <a:grpSpLocks/>
            </p:cNvGrpSpPr>
            <p:nvPr/>
          </p:nvGrpSpPr>
          <p:grpSpPr bwMode="auto">
            <a:xfrm>
              <a:off x="1632" y="1536"/>
              <a:ext cx="336" cy="96"/>
              <a:chOff x="2064" y="2496"/>
              <a:chExt cx="336" cy="96"/>
            </a:xfrm>
          </p:grpSpPr>
          <p:sp>
            <p:nvSpPr>
              <p:cNvPr id="48" name="Line 57"/>
              <p:cNvSpPr>
                <a:spLocks noChangeShapeType="1"/>
              </p:cNvSpPr>
              <p:nvPr/>
            </p:nvSpPr>
            <p:spPr bwMode="auto">
              <a:xfrm>
                <a:off x="2064" y="259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9" name="Line 58"/>
              <p:cNvSpPr>
                <a:spLocks noChangeShapeType="1"/>
              </p:cNvSpPr>
              <p:nvPr/>
            </p:nvSpPr>
            <p:spPr bwMode="auto">
              <a:xfrm>
                <a:off x="2160" y="249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0" name="Line 59"/>
              <p:cNvSpPr>
                <a:spLocks noChangeShapeType="1"/>
              </p:cNvSpPr>
              <p:nvPr/>
            </p:nvSpPr>
            <p:spPr bwMode="auto">
              <a:xfrm>
                <a:off x="2304" y="259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1" name="Line 60"/>
              <p:cNvSpPr>
                <a:spLocks noChangeShapeType="1"/>
              </p:cNvSpPr>
              <p:nvPr/>
            </p:nvSpPr>
            <p:spPr bwMode="auto">
              <a:xfrm rot="5400000">
                <a:off x="2112" y="25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2" name="Line 61"/>
              <p:cNvSpPr>
                <a:spLocks noChangeShapeType="1"/>
              </p:cNvSpPr>
              <p:nvPr/>
            </p:nvSpPr>
            <p:spPr bwMode="auto">
              <a:xfrm rot="5400000">
                <a:off x="2256" y="25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2" name="Line 62"/>
            <p:cNvSpPr>
              <a:spLocks noChangeShapeType="1"/>
            </p:cNvSpPr>
            <p:nvPr/>
          </p:nvSpPr>
          <p:spPr bwMode="auto">
            <a:xfrm flipV="1">
              <a:off x="2928" y="1200"/>
              <a:ext cx="1200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" name="Line 63"/>
            <p:cNvSpPr>
              <a:spLocks noChangeShapeType="1"/>
            </p:cNvSpPr>
            <p:nvPr/>
          </p:nvSpPr>
          <p:spPr bwMode="auto">
            <a:xfrm flipV="1">
              <a:off x="2976" y="2063"/>
              <a:ext cx="112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" name="Line 64"/>
            <p:cNvSpPr>
              <a:spLocks noChangeShapeType="1"/>
            </p:cNvSpPr>
            <p:nvPr/>
          </p:nvSpPr>
          <p:spPr bwMode="auto">
            <a:xfrm rot="5400000">
              <a:off x="2640" y="1728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5" name="Line 65"/>
            <p:cNvSpPr>
              <a:spLocks noChangeShapeType="1"/>
            </p:cNvSpPr>
            <p:nvPr/>
          </p:nvSpPr>
          <p:spPr bwMode="auto">
            <a:xfrm flipV="1">
              <a:off x="2976" y="1392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6" name="Line 66"/>
            <p:cNvSpPr>
              <a:spLocks noChangeShapeType="1"/>
            </p:cNvSpPr>
            <p:nvPr/>
          </p:nvSpPr>
          <p:spPr bwMode="auto">
            <a:xfrm>
              <a:off x="2928" y="192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7" name="Line 67"/>
            <p:cNvSpPr>
              <a:spLocks noChangeShapeType="1"/>
            </p:cNvSpPr>
            <p:nvPr/>
          </p:nvSpPr>
          <p:spPr bwMode="auto">
            <a:xfrm rot="5400000">
              <a:off x="2568" y="1560"/>
              <a:ext cx="7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26396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Introduction</a:t>
            </a:r>
            <a:endParaRPr lang="tr-TR" sz="2800" dirty="0"/>
          </a:p>
        </p:txBody>
      </p:sp>
      <p:sp>
        <p:nvSpPr>
          <p:cNvPr id="17" name="Text Box 212"/>
          <p:cNvSpPr txBox="1">
            <a:spLocks noChangeArrowheads="1"/>
          </p:cNvSpPr>
          <p:nvPr/>
        </p:nvSpPr>
        <p:spPr bwMode="auto">
          <a:xfrm>
            <a:off x="8731250" y="3309938"/>
            <a:ext cx="2349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800" i="1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99" name="Rectangle 3"/>
          <p:cNvSpPr txBox="1">
            <a:spLocks noChangeArrowheads="1"/>
          </p:cNvSpPr>
          <p:nvPr/>
        </p:nvSpPr>
        <p:spPr>
          <a:xfrm>
            <a:off x="284163" y="1085850"/>
            <a:ext cx="5126038" cy="368458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/>
              <a:t>Flight attendant call button</a:t>
            </a:r>
          </a:p>
          <a:p>
            <a:pPr lvl="1"/>
            <a:r>
              <a:rPr lang="en-US" altLang="tr-TR" smtClean="0"/>
              <a:t>Press call: light turns on</a:t>
            </a:r>
          </a:p>
          <a:p>
            <a:pPr lvl="2"/>
            <a:r>
              <a:rPr lang="en-US" altLang="tr-TR" b="1" i="1" smtClean="0"/>
              <a:t>Stays on</a:t>
            </a:r>
            <a:r>
              <a:rPr lang="en-US" altLang="tr-TR" smtClean="0"/>
              <a:t> after button released</a:t>
            </a:r>
          </a:p>
          <a:p>
            <a:pPr lvl="1"/>
            <a:r>
              <a:rPr lang="en-US" altLang="tr-TR" smtClean="0"/>
              <a:t>Press cancel: light turns off</a:t>
            </a:r>
          </a:p>
          <a:p>
            <a:pPr lvl="1"/>
            <a:r>
              <a:rPr lang="en-US" altLang="tr-TR" smtClean="0"/>
              <a:t>Logic gate circuit to implement this?</a:t>
            </a:r>
            <a:endParaRPr lang="en-US" altLang="tr-TR" dirty="0" smtClean="0"/>
          </a:p>
        </p:txBody>
      </p:sp>
      <p:grpSp>
        <p:nvGrpSpPr>
          <p:cNvPr id="100" name="Group 211"/>
          <p:cNvGrpSpPr>
            <a:grpSpLocks/>
          </p:cNvGrpSpPr>
          <p:nvPr/>
        </p:nvGrpSpPr>
        <p:grpSpPr bwMode="auto">
          <a:xfrm>
            <a:off x="730251" y="4261643"/>
            <a:ext cx="4708525" cy="1833563"/>
            <a:chOff x="454" y="2468"/>
            <a:chExt cx="2966" cy="1155"/>
          </a:xfrm>
        </p:grpSpPr>
        <p:grpSp>
          <p:nvGrpSpPr>
            <p:cNvPr id="101" name="Group 208"/>
            <p:cNvGrpSpPr>
              <a:grpSpLocks/>
            </p:cNvGrpSpPr>
            <p:nvPr/>
          </p:nvGrpSpPr>
          <p:grpSpPr bwMode="auto">
            <a:xfrm>
              <a:off x="1102" y="2468"/>
              <a:ext cx="1453" cy="425"/>
              <a:chOff x="737" y="2423"/>
              <a:chExt cx="1453" cy="425"/>
            </a:xfrm>
          </p:grpSpPr>
          <p:sp>
            <p:nvSpPr>
              <p:cNvPr id="104" name="Line 199"/>
              <p:cNvSpPr>
                <a:spLocks noChangeShapeType="1"/>
              </p:cNvSpPr>
              <p:nvPr/>
            </p:nvSpPr>
            <p:spPr bwMode="auto">
              <a:xfrm>
                <a:off x="1144" y="2526"/>
                <a:ext cx="362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" name="Line 201"/>
              <p:cNvSpPr>
                <a:spLocks noChangeShapeType="1"/>
              </p:cNvSpPr>
              <p:nvPr/>
            </p:nvSpPr>
            <p:spPr bwMode="auto">
              <a:xfrm>
                <a:off x="1880" y="2634"/>
                <a:ext cx="31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" name="Freeform 203"/>
              <p:cNvSpPr>
                <a:spLocks/>
              </p:cNvSpPr>
              <p:nvPr/>
            </p:nvSpPr>
            <p:spPr bwMode="auto">
              <a:xfrm>
                <a:off x="1450" y="2423"/>
                <a:ext cx="430" cy="425"/>
              </a:xfrm>
              <a:custGeom>
                <a:avLst/>
                <a:gdLst>
                  <a:gd name="T0" fmla="*/ 430 w 108"/>
                  <a:gd name="T1" fmla="*/ 211 h 107"/>
                  <a:gd name="T2" fmla="*/ 0 w 108"/>
                  <a:gd name="T3" fmla="*/ 425 h 107"/>
                  <a:gd name="T4" fmla="*/ 64 w 108"/>
                  <a:gd name="T5" fmla="*/ 214 h 107"/>
                  <a:gd name="T6" fmla="*/ 64 w 108"/>
                  <a:gd name="T7" fmla="*/ 211 h 107"/>
                  <a:gd name="T8" fmla="*/ 0 w 108"/>
                  <a:gd name="T9" fmla="*/ 0 h 107"/>
                  <a:gd name="T10" fmla="*/ 430 w 108"/>
                  <a:gd name="T11" fmla="*/ 211 h 10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8" h="107">
                    <a:moveTo>
                      <a:pt x="108" y="53"/>
                    </a:moveTo>
                    <a:cubicBezTo>
                      <a:pt x="108" y="53"/>
                      <a:pt x="83" y="107"/>
                      <a:pt x="0" y="107"/>
                    </a:cubicBezTo>
                    <a:cubicBezTo>
                      <a:pt x="0" y="107"/>
                      <a:pt x="16" y="101"/>
                      <a:pt x="16" y="54"/>
                    </a:cubicBezTo>
                    <a:cubicBezTo>
                      <a:pt x="16" y="53"/>
                      <a:pt x="16" y="53"/>
                      <a:pt x="16" y="53"/>
                    </a:cubicBezTo>
                    <a:cubicBezTo>
                      <a:pt x="16" y="6"/>
                      <a:pt x="0" y="0"/>
                      <a:pt x="0" y="0"/>
                    </a:cubicBezTo>
                    <a:cubicBezTo>
                      <a:pt x="83" y="0"/>
                      <a:pt x="108" y="53"/>
                      <a:pt x="108" y="53"/>
                    </a:cubicBezTo>
                    <a:close/>
                  </a:path>
                </a:pathLst>
              </a:custGeom>
              <a:noFill/>
              <a:ln w="19050" cap="flat">
                <a:solidFill>
                  <a:srgbClr val="0078C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" name="Rectangle 204"/>
              <p:cNvSpPr>
                <a:spLocks noChangeArrowheads="1"/>
              </p:cNvSpPr>
              <p:nvPr/>
            </p:nvSpPr>
            <p:spPr bwMode="auto">
              <a:xfrm>
                <a:off x="1998" y="2455"/>
                <a:ext cx="10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600">
                    <a:solidFill>
                      <a:srgbClr val="000000"/>
                    </a:solidFill>
                    <a:latin typeface="Arial" panose="020B0604020202020204" pitchFamily="34" charset="0"/>
                  </a:rPr>
                  <a:t>Q</a:t>
                </a:r>
                <a:endParaRPr lang="en-US" altLang="tr-TR"/>
              </a:p>
            </p:txBody>
          </p:sp>
          <p:sp>
            <p:nvSpPr>
              <p:cNvPr id="108" name="Rectangle 205"/>
              <p:cNvSpPr>
                <a:spLocks noChangeArrowheads="1"/>
              </p:cNvSpPr>
              <p:nvPr/>
            </p:nvSpPr>
            <p:spPr bwMode="auto">
              <a:xfrm>
                <a:off x="865" y="2463"/>
                <a:ext cx="219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6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Call</a:t>
                </a:r>
                <a:endParaRPr lang="en-US" altLang="tr-TR"/>
              </a:p>
            </p:txBody>
          </p:sp>
          <p:sp>
            <p:nvSpPr>
              <p:cNvPr id="109" name="Line 206"/>
              <p:cNvSpPr>
                <a:spLocks noChangeShapeType="1"/>
              </p:cNvSpPr>
              <p:nvPr/>
            </p:nvSpPr>
            <p:spPr bwMode="auto">
              <a:xfrm>
                <a:off x="1153" y="2736"/>
                <a:ext cx="362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0" name="Rectangle 207"/>
              <p:cNvSpPr>
                <a:spLocks noChangeArrowheads="1"/>
              </p:cNvSpPr>
              <p:nvPr/>
            </p:nvSpPr>
            <p:spPr bwMode="auto">
              <a:xfrm>
                <a:off x="737" y="2674"/>
                <a:ext cx="397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6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Cancel</a:t>
                </a:r>
                <a:endParaRPr lang="en-US" altLang="tr-TR"/>
              </a:p>
            </p:txBody>
          </p:sp>
        </p:grpSp>
        <p:sp>
          <p:nvSpPr>
            <p:cNvPr id="102" name="Text Box 209"/>
            <p:cNvSpPr txBox="1">
              <a:spLocks noChangeArrowheads="1"/>
            </p:cNvSpPr>
            <p:nvPr/>
          </p:nvSpPr>
          <p:spPr bwMode="auto">
            <a:xfrm>
              <a:off x="682" y="2953"/>
              <a:ext cx="262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2000"/>
                <a:t>Doesn’t work. Q=1 when Call=1, but doesn’t stay 1 when Call returns to 0</a:t>
              </a:r>
            </a:p>
          </p:txBody>
        </p:sp>
        <p:sp>
          <p:nvSpPr>
            <p:cNvPr id="103" name="Text Box 210"/>
            <p:cNvSpPr txBox="1">
              <a:spLocks noChangeArrowheads="1"/>
            </p:cNvSpPr>
            <p:nvPr/>
          </p:nvSpPr>
          <p:spPr bwMode="auto">
            <a:xfrm>
              <a:off x="454" y="3373"/>
              <a:ext cx="29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tr-TR" sz="2000" i="1" dirty="0"/>
                <a:t>Need some form of “feedback” in the circuit</a:t>
              </a:r>
            </a:p>
          </p:txBody>
        </p:sp>
      </p:grpSp>
      <p:sp>
        <p:nvSpPr>
          <p:cNvPr id="111" name="Text Box 212"/>
          <p:cNvSpPr txBox="1">
            <a:spLocks noChangeArrowheads="1"/>
          </p:cNvSpPr>
          <p:nvPr/>
        </p:nvSpPr>
        <p:spPr bwMode="auto">
          <a:xfrm>
            <a:off x="8731250" y="3309938"/>
            <a:ext cx="2349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800" i="1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112" name="Text Box 213"/>
          <p:cNvSpPr txBox="1">
            <a:spLocks noChangeArrowheads="1"/>
          </p:cNvSpPr>
          <p:nvPr/>
        </p:nvSpPr>
        <p:spPr bwMode="auto">
          <a:xfrm>
            <a:off x="749300" y="4630738"/>
            <a:ext cx="2349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800" i="1">
                <a:solidFill>
                  <a:schemeClr val="accent2"/>
                </a:solidFill>
              </a:rPr>
              <a:t>a</a:t>
            </a:r>
          </a:p>
        </p:txBody>
      </p:sp>
      <p:grpSp>
        <p:nvGrpSpPr>
          <p:cNvPr id="113" name="Group 252"/>
          <p:cNvGrpSpPr>
            <a:grpSpLocks/>
          </p:cNvGrpSpPr>
          <p:nvPr/>
        </p:nvGrpSpPr>
        <p:grpSpPr bwMode="auto">
          <a:xfrm>
            <a:off x="5608638" y="1293813"/>
            <a:ext cx="3008312" cy="1100137"/>
            <a:chOff x="3533" y="815"/>
            <a:chExt cx="1895" cy="693"/>
          </a:xfrm>
        </p:grpSpPr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195" y="1022"/>
              <a:ext cx="14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>
              <a:off x="4838" y="1163"/>
              <a:ext cx="153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4195" y="1299"/>
              <a:ext cx="14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7" name="Rectangle 42"/>
            <p:cNvSpPr>
              <a:spLocks noChangeArrowheads="1"/>
            </p:cNvSpPr>
            <p:nvPr/>
          </p:nvSpPr>
          <p:spPr bwMode="auto">
            <a:xfrm>
              <a:off x="4991" y="1033"/>
              <a:ext cx="255" cy="251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18" name="Rectangle 44"/>
            <p:cNvSpPr>
              <a:spLocks noChangeArrowheads="1"/>
            </p:cNvSpPr>
            <p:nvPr/>
          </p:nvSpPr>
          <p:spPr bwMode="auto">
            <a:xfrm>
              <a:off x="4346" y="972"/>
              <a:ext cx="494" cy="373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19" name="Rectangle 45"/>
            <p:cNvSpPr>
              <a:spLocks noChangeArrowheads="1"/>
            </p:cNvSpPr>
            <p:nvPr/>
          </p:nvSpPr>
          <p:spPr bwMode="auto">
            <a:xfrm>
              <a:off x="4424" y="1047"/>
              <a:ext cx="33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Bit</a:t>
              </a:r>
            </a:p>
            <a:p>
              <a:pPr algn="ct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Storage</a:t>
              </a:r>
              <a:endParaRPr lang="en-US" altLang="tr-TR" sz="1200"/>
            </a:p>
          </p:txBody>
        </p:sp>
        <p:sp>
          <p:nvSpPr>
            <p:cNvPr id="120" name="Rectangle 51"/>
            <p:cNvSpPr>
              <a:spLocks noChangeArrowheads="1"/>
            </p:cNvSpPr>
            <p:nvPr/>
          </p:nvSpPr>
          <p:spPr bwMode="auto">
            <a:xfrm>
              <a:off x="4933" y="910"/>
              <a:ext cx="39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Blue light</a:t>
              </a:r>
              <a:endParaRPr lang="en-US" altLang="tr-TR" sz="1200"/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4002" y="972"/>
              <a:ext cx="193" cy="100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4042" y="926"/>
              <a:ext cx="108" cy="46"/>
            </a:xfrm>
            <a:prstGeom prst="rect">
              <a:avLst/>
            </a:prstGeom>
            <a:solidFill>
              <a:srgbClr val="0078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4002" y="1245"/>
              <a:ext cx="193" cy="98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4042" y="1193"/>
              <a:ext cx="108" cy="52"/>
            </a:xfrm>
            <a:prstGeom prst="rect">
              <a:avLst/>
            </a:prstGeom>
            <a:solidFill>
              <a:srgbClr val="0078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25" name="Rectangle 70"/>
            <p:cNvSpPr>
              <a:spLocks noChangeArrowheads="1"/>
            </p:cNvSpPr>
            <p:nvPr/>
          </p:nvSpPr>
          <p:spPr bwMode="auto">
            <a:xfrm>
              <a:off x="3533" y="815"/>
              <a:ext cx="1895" cy="693"/>
            </a:xfrm>
            <a:prstGeom prst="rect">
              <a:avLst/>
            </a:prstGeom>
            <a:noFill/>
            <a:ln w="11113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26" name="Oval 99"/>
            <p:cNvSpPr>
              <a:spLocks noChangeArrowheads="1"/>
            </p:cNvSpPr>
            <p:nvPr/>
          </p:nvSpPr>
          <p:spPr bwMode="auto">
            <a:xfrm>
              <a:off x="5035" y="1085"/>
              <a:ext cx="164" cy="140"/>
            </a:xfrm>
            <a:prstGeom prst="ellipse">
              <a:avLst/>
            </a:prstGeom>
            <a:solidFill>
              <a:srgbClr val="7BA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27" name="Rectangle 219"/>
            <p:cNvSpPr>
              <a:spLocks noChangeArrowheads="1"/>
            </p:cNvSpPr>
            <p:nvPr/>
          </p:nvSpPr>
          <p:spPr bwMode="auto">
            <a:xfrm>
              <a:off x="3701" y="908"/>
              <a:ext cx="26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Call</a:t>
              </a:r>
            </a:p>
            <a:p>
              <a:pPr algn="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button</a:t>
              </a:r>
              <a:endParaRPr lang="en-US" altLang="tr-TR" sz="1200"/>
            </a:p>
          </p:txBody>
        </p:sp>
        <p:sp>
          <p:nvSpPr>
            <p:cNvPr id="128" name="Rectangle 220"/>
            <p:cNvSpPr>
              <a:spLocks noChangeArrowheads="1"/>
            </p:cNvSpPr>
            <p:nvPr/>
          </p:nvSpPr>
          <p:spPr bwMode="auto">
            <a:xfrm>
              <a:off x="3675" y="1187"/>
              <a:ext cx="29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Cancel</a:t>
              </a:r>
            </a:p>
            <a:p>
              <a:pPr algn="r" eaLnBrk="1" hangingPunct="1"/>
              <a:r>
                <a:rPr lang="en-US" altLang="tr-TR" sz="1200">
                  <a:solidFill>
                    <a:srgbClr val="000000"/>
                  </a:solidFill>
                  <a:latin typeface="Arial" panose="020B0604020202020204" pitchFamily="34" charset="0"/>
                </a:rPr>
                <a:t>button</a:t>
              </a:r>
              <a:endParaRPr lang="en-US" altLang="tr-TR" sz="1200"/>
            </a:p>
          </p:txBody>
        </p:sp>
      </p:grpSp>
      <p:sp>
        <p:nvSpPr>
          <p:cNvPr id="129" name="Text Box 240"/>
          <p:cNvSpPr txBox="1">
            <a:spLocks noChangeArrowheads="1"/>
          </p:cNvSpPr>
          <p:nvPr/>
        </p:nvSpPr>
        <p:spPr bwMode="auto">
          <a:xfrm>
            <a:off x="5608638" y="2393950"/>
            <a:ext cx="29987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tr-TR" sz="1400" i="1"/>
              <a:t>1. Call button pressed – light turns on</a:t>
            </a:r>
          </a:p>
        </p:txBody>
      </p:sp>
      <p:grpSp>
        <p:nvGrpSpPr>
          <p:cNvPr id="130" name="Group 244"/>
          <p:cNvGrpSpPr>
            <a:grpSpLocks/>
          </p:cNvGrpSpPr>
          <p:nvPr/>
        </p:nvGrpSpPr>
        <p:grpSpPr bwMode="auto">
          <a:xfrm>
            <a:off x="5594350" y="2894013"/>
            <a:ext cx="3013075" cy="1417637"/>
            <a:chOff x="3524" y="1823"/>
            <a:chExt cx="1898" cy="893"/>
          </a:xfrm>
        </p:grpSpPr>
        <p:grpSp>
          <p:nvGrpSpPr>
            <p:cNvPr id="131" name="Group 226"/>
            <p:cNvGrpSpPr>
              <a:grpSpLocks/>
            </p:cNvGrpSpPr>
            <p:nvPr/>
          </p:nvGrpSpPr>
          <p:grpSpPr bwMode="auto">
            <a:xfrm>
              <a:off x="3524" y="1823"/>
              <a:ext cx="1895" cy="693"/>
              <a:chOff x="3524" y="1792"/>
              <a:chExt cx="1895" cy="693"/>
            </a:xfrm>
          </p:grpSpPr>
          <p:sp>
            <p:nvSpPr>
              <p:cNvPr id="133" name="Line 103"/>
              <p:cNvSpPr>
                <a:spLocks noChangeShapeType="1"/>
              </p:cNvSpPr>
              <p:nvPr/>
            </p:nvSpPr>
            <p:spPr bwMode="auto">
              <a:xfrm>
                <a:off x="4186" y="1999"/>
                <a:ext cx="148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34" name="Line 104"/>
              <p:cNvSpPr>
                <a:spLocks noChangeShapeType="1"/>
              </p:cNvSpPr>
              <p:nvPr/>
            </p:nvSpPr>
            <p:spPr bwMode="auto">
              <a:xfrm>
                <a:off x="4829" y="2140"/>
                <a:ext cx="153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35" name="Line 105"/>
              <p:cNvSpPr>
                <a:spLocks noChangeShapeType="1"/>
              </p:cNvSpPr>
              <p:nvPr/>
            </p:nvSpPr>
            <p:spPr bwMode="auto">
              <a:xfrm>
                <a:off x="4186" y="2276"/>
                <a:ext cx="148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36" name="Rectangle 106"/>
              <p:cNvSpPr>
                <a:spLocks noChangeArrowheads="1"/>
              </p:cNvSpPr>
              <p:nvPr/>
            </p:nvSpPr>
            <p:spPr bwMode="auto">
              <a:xfrm>
                <a:off x="4982" y="2010"/>
                <a:ext cx="255" cy="251"/>
              </a:xfrm>
              <a:prstGeom prst="rect">
                <a:avLst/>
              </a:prstGeom>
              <a:noFill/>
              <a:ln w="11113">
                <a:solidFill>
                  <a:srgbClr val="0078C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37" name="Rectangle 107"/>
              <p:cNvSpPr>
                <a:spLocks noChangeArrowheads="1"/>
              </p:cNvSpPr>
              <p:nvPr/>
            </p:nvSpPr>
            <p:spPr bwMode="auto">
              <a:xfrm>
                <a:off x="4337" y="1949"/>
                <a:ext cx="494" cy="373"/>
              </a:xfrm>
              <a:prstGeom prst="rect">
                <a:avLst/>
              </a:prstGeom>
              <a:noFill/>
              <a:ln w="11113">
                <a:solidFill>
                  <a:srgbClr val="0078C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38" name="Rectangle 117"/>
              <p:cNvSpPr>
                <a:spLocks noChangeArrowheads="1"/>
              </p:cNvSpPr>
              <p:nvPr/>
            </p:nvSpPr>
            <p:spPr bwMode="auto">
              <a:xfrm>
                <a:off x="3993" y="1949"/>
                <a:ext cx="193" cy="100"/>
              </a:xfrm>
              <a:prstGeom prst="rect">
                <a:avLst/>
              </a:prstGeom>
              <a:noFill/>
              <a:ln w="11113">
                <a:solidFill>
                  <a:srgbClr val="0078C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39" name="Rectangle 118"/>
              <p:cNvSpPr>
                <a:spLocks noChangeArrowheads="1"/>
              </p:cNvSpPr>
              <p:nvPr/>
            </p:nvSpPr>
            <p:spPr bwMode="auto">
              <a:xfrm>
                <a:off x="4033" y="1903"/>
                <a:ext cx="108" cy="46"/>
              </a:xfrm>
              <a:prstGeom prst="rect">
                <a:avLst/>
              </a:prstGeom>
              <a:solidFill>
                <a:srgbClr val="0078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40" name="Rectangle 119"/>
              <p:cNvSpPr>
                <a:spLocks noChangeArrowheads="1"/>
              </p:cNvSpPr>
              <p:nvPr/>
            </p:nvSpPr>
            <p:spPr bwMode="auto">
              <a:xfrm>
                <a:off x="3993" y="2222"/>
                <a:ext cx="193" cy="98"/>
              </a:xfrm>
              <a:prstGeom prst="rect">
                <a:avLst/>
              </a:prstGeom>
              <a:noFill/>
              <a:ln w="11113">
                <a:solidFill>
                  <a:srgbClr val="0078C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41" name="Rectangle 120"/>
              <p:cNvSpPr>
                <a:spLocks noChangeArrowheads="1"/>
              </p:cNvSpPr>
              <p:nvPr/>
            </p:nvSpPr>
            <p:spPr bwMode="auto">
              <a:xfrm>
                <a:off x="4033" y="2170"/>
                <a:ext cx="108" cy="52"/>
              </a:xfrm>
              <a:prstGeom prst="rect">
                <a:avLst/>
              </a:prstGeom>
              <a:solidFill>
                <a:srgbClr val="0078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42" name="Rectangle 133"/>
              <p:cNvSpPr>
                <a:spLocks noChangeArrowheads="1"/>
              </p:cNvSpPr>
              <p:nvPr/>
            </p:nvSpPr>
            <p:spPr bwMode="auto">
              <a:xfrm>
                <a:off x="3524" y="1792"/>
                <a:ext cx="1895" cy="693"/>
              </a:xfrm>
              <a:prstGeom prst="rect">
                <a:avLst/>
              </a:prstGeom>
              <a:noFill/>
              <a:ln w="11113">
                <a:solidFill>
                  <a:srgbClr val="0078C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43" name="Oval 134"/>
              <p:cNvSpPr>
                <a:spLocks noChangeArrowheads="1"/>
              </p:cNvSpPr>
              <p:nvPr/>
            </p:nvSpPr>
            <p:spPr bwMode="auto">
              <a:xfrm>
                <a:off x="5026" y="2062"/>
                <a:ext cx="164" cy="140"/>
              </a:xfrm>
              <a:prstGeom prst="ellipse">
                <a:avLst/>
              </a:prstGeom>
              <a:solidFill>
                <a:srgbClr val="7BA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grpSp>
            <p:nvGrpSpPr>
              <p:cNvPr id="144" name="Group 135"/>
              <p:cNvGrpSpPr>
                <a:grpSpLocks/>
              </p:cNvGrpSpPr>
              <p:nvPr/>
            </p:nvGrpSpPr>
            <p:grpSpPr bwMode="auto">
              <a:xfrm>
                <a:off x="4956" y="1946"/>
                <a:ext cx="301" cy="384"/>
                <a:chOff x="4206" y="2971"/>
                <a:chExt cx="237" cy="302"/>
              </a:xfrm>
            </p:grpSpPr>
            <p:sp>
              <p:nvSpPr>
                <p:cNvPr id="149" name="Line 136"/>
                <p:cNvSpPr>
                  <a:spLocks noChangeShapeType="1"/>
                </p:cNvSpPr>
                <p:nvPr/>
              </p:nvSpPr>
              <p:spPr bwMode="auto">
                <a:xfrm>
                  <a:off x="4206" y="3127"/>
                  <a:ext cx="237" cy="0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50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4325" y="2999"/>
                  <a:ext cx="0" cy="256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51" name="Line 138"/>
                <p:cNvSpPr>
                  <a:spLocks noChangeShapeType="1"/>
                </p:cNvSpPr>
                <p:nvPr/>
              </p:nvSpPr>
              <p:spPr bwMode="auto">
                <a:xfrm>
                  <a:off x="4206" y="2981"/>
                  <a:ext cx="219" cy="274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52" name="Line 139"/>
                <p:cNvSpPr>
                  <a:spLocks noChangeShapeType="1"/>
                </p:cNvSpPr>
                <p:nvPr/>
              </p:nvSpPr>
              <p:spPr bwMode="auto">
                <a:xfrm flipH="1">
                  <a:off x="4215" y="2971"/>
                  <a:ext cx="228" cy="302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53" name="Oval 140"/>
                <p:cNvSpPr>
                  <a:spLocks noChangeArrowheads="1"/>
                </p:cNvSpPr>
                <p:nvPr/>
              </p:nvSpPr>
              <p:spPr bwMode="auto">
                <a:xfrm>
                  <a:off x="4242" y="3034"/>
                  <a:ext cx="160" cy="18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sp>
            <p:nvSpPr>
              <p:cNvPr id="145" name="Rectangle 215"/>
              <p:cNvSpPr>
                <a:spLocks noChangeArrowheads="1"/>
              </p:cNvSpPr>
              <p:nvPr/>
            </p:nvSpPr>
            <p:spPr bwMode="auto">
              <a:xfrm>
                <a:off x="4424" y="2023"/>
                <a:ext cx="33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Bit</a:t>
                </a:r>
              </a:p>
              <a:p>
                <a:pPr algn="ctr"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Storage</a:t>
                </a:r>
                <a:endParaRPr lang="en-US" altLang="tr-TR" sz="1200"/>
              </a:p>
            </p:txBody>
          </p:sp>
          <p:sp>
            <p:nvSpPr>
              <p:cNvPr id="146" name="Rectangle 217"/>
              <p:cNvSpPr>
                <a:spLocks noChangeArrowheads="1"/>
              </p:cNvSpPr>
              <p:nvPr/>
            </p:nvSpPr>
            <p:spPr bwMode="auto">
              <a:xfrm>
                <a:off x="4933" y="1873"/>
                <a:ext cx="39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Blue light</a:t>
                </a:r>
                <a:endParaRPr lang="en-US" altLang="tr-TR" sz="1200"/>
              </a:p>
            </p:txBody>
          </p:sp>
          <p:sp>
            <p:nvSpPr>
              <p:cNvPr id="147" name="Rectangle 221"/>
              <p:cNvSpPr>
                <a:spLocks noChangeArrowheads="1"/>
              </p:cNvSpPr>
              <p:nvPr/>
            </p:nvSpPr>
            <p:spPr bwMode="auto">
              <a:xfrm>
                <a:off x="3701" y="1875"/>
                <a:ext cx="26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Call</a:t>
                </a:r>
              </a:p>
              <a:p>
                <a:pPr algn="r"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button</a:t>
                </a:r>
                <a:endParaRPr lang="en-US" altLang="tr-TR" sz="1200"/>
              </a:p>
            </p:txBody>
          </p:sp>
          <p:sp>
            <p:nvSpPr>
              <p:cNvPr id="148" name="Rectangle 222"/>
              <p:cNvSpPr>
                <a:spLocks noChangeArrowheads="1"/>
              </p:cNvSpPr>
              <p:nvPr/>
            </p:nvSpPr>
            <p:spPr bwMode="auto">
              <a:xfrm>
                <a:off x="3675" y="2154"/>
                <a:ext cx="29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Cancel</a:t>
                </a:r>
              </a:p>
              <a:p>
                <a:pPr algn="r"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button</a:t>
                </a:r>
                <a:endParaRPr lang="en-US" altLang="tr-TR" sz="1200"/>
              </a:p>
            </p:txBody>
          </p:sp>
        </p:grpSp>
        <p:sp>
          <p:nvSpPr>
            <p:cNvPr id="132" name="Text Box 241"/>
            <p:cNvSpPr txBox="1">
              <a:spLocks noChangeArrowheads="1"/>
            </p:cNvSpPr>
            <p:nvPr/>
          </p:nvSpPr>
          <p:spPr bwMode="auto">
            <a:xfrm>
              <a:off x="3533" y="2524"/>
              <a:ext cx="188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tr-TR" sz="1400" i="1"/>
                <a:t>2. Call button released – light </a:t>
              </a:r>
              <a:r>
                <a:rPr lang="en-US" altLang="tr-TR" sz="1400" b="1" i="1"/>
                <a:t>stays on</a:t>
              </a:r>
            </a:p>
          </p:txBody>
        </p:sp>
      </p:grpSp>
      <p:grpSp>
        <p:nvGrpSpPr>
          <p:cNvPr id="154" name="Group 243"/>
          <p:cNvGrpSpPr>
            <a:grpSpLocks/>
          </p:cNvGrpSpPr>
          <p:nvPr/>
        </p:nvGrpSpPr>
        <p:grpSpPr bwMode="auto">
          <a:xfrm>
            <a:off x="5545138" y="4557713"/>
            <a:ext cx="3125787" cy="1427162"/>
            <a:chOff x="3493" y="2871"/>
            <a:chExt cx="1969" cy="899"/>
          </a:xfrm>
        </p:grpSpPr>
        <p:grpSp>
          <p:nvGrpSpPr>
            <p:cNvPr id="155" name="Group 227"/>
            <p:cNvGrpSpPr>
              <a:grpSpLocks/>
            </p:cNvGrpSpPr>
            <p:nvPr/>
          </p:nvGrpSpPr>
          <p:grpSpPr bwMode="auto">
            <a:xfrm>
              <a:off x="3524" y="2871"/>
              <a:ext cx="1895" cy="693"/>
              <a:chOff x="3524" y="2697"/>
              <a:chExt cx="1895" cy="693"/>
            </a:xfrm>
          </p:grpSpPr>
          <p:sp>
            <p:nvSpPr>
              <p:cNvPr id="157" name="Line 143"/>
              <p:cNvSpPr>
                <a:spLocks noChangeShapeType="1"/>
              </p:cNvSpPr>
              <p:nvPr/>
            </p:nvSpPr>
            <p:spPr bwMode="auto">
              <a:xfrm>
                <a:off x="4186" y="2904"/>
                <a:ext cx="148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58" name="Line 144"/>
              <p:cNvSpPr>
                <a:spLocks noChangeShapeType="1"/>
              </p:cNvSpPr>
              <p:nvPr/>
            </p:nvSpPr>
            <p:spPr bwMode="auto">
              <a:xfrm>
                <a:off x="4829" y="3045"/>
                <a:ext cx="153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59" name="Line 145"/>
              <p:cNvSpPr>
                <a:spLocks noChangeShapeType="1"/>
              </p:cNvSpPr>
              <p:nvPr/>
            </p:nvSpPr>
            <p:spPr bwMode="auto">
              <a:xfrm>
                <a:off x="4186" y="3181"/>
                <a:ext cx="148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0" name="Rectangle 146"/>
              <p:cNvSpPr>
                <a:spLocks noChangeArrowheads="1"/>
              </p:cNvSpPr>
              <p:nvPr/>
            </p:nvSpPr>
            <p:spPr bwMode="auto">
              <a:xfrm>
                <a:off x="4982" y="2915"/>
                <a:ext cx="255" cy="251"/>
              </a:xfrm>
              <a:prstGeom prst="rect">
                <a:avLst/>
              </a:prstGeom>
              <a:noFill/>
              <a:ln w="11113">
                <a:solidFill>
                  <a:srgbClr val="0078C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61" name="Rectangle 147"/>
              <p:cNvSpPr>
                <a:spLocks noChangeArrowheads="1"/>
              </p:cNvSpPr>
              <p:nvPr/>
            </p:nvSpPr>
            <p:spPr bwMode="auto">
              <a:xfrm>
                <a:off x="4337" y="2854"/>
                <a:ext cx="494" cy="373"/>
              </a:xfrm>
              <a:prstGeom prst="rect">
                <a:avLst/>
              </a:prstGeom>
              <a:noFill/>
              <a:ln w="11113">
                <a:solidFill>
                  <a:srgbClr val="0078C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62" name="Rectangle 157"/>
              <p:cNvSpPr>
                <a:spLocks noChangeArrowheads="1"/>
              </p:cNvSpPr>
              <p:nvPr/>
            </p:nvSpPr>
            <p:spPr bwMode="auto">
              <a:xfrm>
                <a:off x="3993" y="2854"/>
                <a:ext cx="193" cy="100"/>
              </a:xfrm>
              <a:prstGeom prst="rect">
                <a:avLst/>
              </a:prstGeom>
              <a:noFill/>
              <a:ln w="11113">
                <a:solidFill>
                  <a:srgbClr val="0078C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63" name="Rectangle 158"/>
              <p:cNvSpPr>
                <a:spLocks noChangeArrowheads="1"/>
              </p:cNvSpPr>
              <p:nvPr/>
            </p:nvSpPr>
            <p:spPr bwMode="auto">
              <a:xfrm>
                <a:off x="4033" y="2808"/>
                <a:ext cx="108" cy="46"/>
              </a:xfrm>
              <a:prstGeom prst="rect">
                <a:avLst/>
              </a:prstGeom>
              <a:solidFill>
                <a:srgbClr val="0078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64" name="Rectangle 159"/>
              <p:cNvSpPr>
                <a:spLocks noChangeArrowheads="1"/>
              </p:cNvSpPr>
              <p:nvPr/>
            </p:nvSpPr>
            <p:spPr bwMode="auto">
              <a:xfrm>
                <a:off x="3993" y="3127"/>
                <a:ext cx="193" cy="98"/>
              </a:xfrm>
              <a:prstGeom prst="rect">
                <a:avLst/>
              </a:prstGeom>
              <a:noFill/>
              <a:ln w="11113">
                <a:solidFill>
                  <a:srgbClr val="0078C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65" name="Rectangle 160"/>
              <p:cNvSpPr>
                <a:spLocks noChangeArrowheads="1"/>
              </p:cNvSpPr>
              <p:nvPr/>
            </p:nvSpPr>
            <p:spPr bwMode="auto">
              <a:xfrm>
                <a:off x="4033" y="3075"/>
                <a:ext cx="108" cy="52"/>
              </a:xfrm>
              <a:prstGeom prst="rect">
                <a:avLst/>
              </a:prstGeom>
              <a:solidFill>
                <a:srgbClr val="0078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66" name="Rectangle 173"/>
              <p:cNvSpPr>
                <a:spLocks noChangeArrowheads="1"/>
              </p:cNvSpPr>
              <p:nvPr/>
            </p:nvSpPr>
            <p:spPr bwMode="auto">
              <a:xfrm>
                <a:off x="3524" y="2697"/>
                <a:ext cx="1895" cy="693"/>
              </a:xfrm>
              <a:prstGeom prst="rect">
                <a:avLst/>
              </a:prstGeom>
              <a:noFill/>
              <a:ln w="11113">
                <a:solidFill>
                  <a:srgbClr val="0078C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67" name="Oval 174"/>
              <p:cNvSpPr>
                <a:spLocks noChangeArrowheads="1"/>
              </p:cNvSpPr>
              <p:nvPr/>
            </p:nvSpPr>
            <p:spPr bwMode="auto">
              <a:xfrm>
                <a:off x="5026" y="2967"/>
                <a:ext cx="164" cy="140"/>
              </a:xfrm>
              <a:prstGeom prst="ellipse">
                <a:avLst/>
              </a:prstGeom>
              <a:solidFill>
                <a:srgbClr val="7BA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tr-TR" altLang="tr-TR"/>
              </a:p>
            </p:txBody>
          </p:sp>
          <p:sp>
            <p:nvSpPr>
              <p:cNvPr id="168" name="Rectangle 216"/>
              <p:cNvSpPr>
                <a:spLocks noChangeArrowheads="1"/>
              </p:cNvSpPr>
              <p:nvPr/>
            </p:nvSpPr>
            <p:spPr bwMode="auto">
              <a:xfrm>
                <a:off x="4424" y="2920"/>
                <a:ext cx="33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Bit</a:t>
                </a:r>
              </a:p>
              <a:p>
                <a:pPr algn="ctr"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Storage</a:t>
                </a:r>
                <a:endParaRPr lang="en-US" altLang="tr-TR" sz="1200"/>
              </a:p>
            </p:txBody>
          </p:sp>
          <p:sp>
            <p:nvSpPr>
              <p:cNvPr id="169" name="Rectangle 218"/>
              <p:cNvSpPr>
                <a:spLocks noChangeArrowheads="1"/>
              </p:cNvSpPr>
              <p:nvPr/>
            </p:nvSpPr>
            <p:spPr bwMode="auto">
              <a:xfrm>
                <a:off x="4933" y="2787"/>
                <a:ext cx="39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Blue light</a:t>
                </a:r>
                <a:endParaRPr lang="en-US" altLang="tr-TR" sz="1200"/>
              </a:p>
            </p:txBody>
          </p:sp>
          <p:sp>
            <p:nvSpPr>
              <p:cNvPr id="170" name="Rectangle 223"/>
              <p:cNvSpPr>
                <a:spLocks noChangeArrowheads="1"/>
              </p:cNvSpPr>
              <p:nvPr/>
            </p:nvSpPr>
            <p:spPr bwMode="auto">
              <a:xfrm>
                <a:off x="3701" y="2783"/>
                <a:ext cx="26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Call</a:t>
                </a:r>
              </a:p>
              <a:p>
                <a:pPr algn="r"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button</a:t>
                </a:r>
                <a:endParaRPr lang="en-US" altLang="tr-TR" sz="1200"/>
              </a:p>
            </p:txBody>
          </p:sp>
          <p:sp>
            <p:nvSpPr>
              <p:cNvPr id="171" name="Rectangle 224"/>
              <p:cNvSpPr>
                <a:spLocks noChangeArrowheads="1"/>
              </p:cNvSpPr>
              <p:nvPr/>
            </p:nvSpPr>
            <p:spPr bwMode="auto">
              <a:xfrm>
                <a:off x="3675" y="3062"/>
                <a:ext cx="29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Cancel</a:t>
                </a:r>
              </a:p>
              <a:p>
                <a:pPr algn="r" eaLnBrk="1" hangingPunct="1"/>
                <a:r>
                  <a:rPr lang="en-US" altLang="tr-TR" sz="1200">
                    <a:solidFill>
                      <a:srgbClr val="000000"/>
                    </a:solidFill>
                    <a:latin typeface="Arial" panose="020B0604020202020204" pitchFamily="34" charset="0"/>
                  </a:rPr>
                  <a:t>button</a:t>
                </a:r>
                <a:endParaRPr lang="en-US" altLang="tr-TR" sz="1200"/>
              </a:p>
            </p:txBody>
          </p:sp>
        </p:grpSp>
        <p:sp>
          <p:nvSpPr>
            <p:cNvPr id="156" name="Text Box 242"/>
            <p:cNvSpPr txBox="1">
              <a:spLocks noChangeArrowheads="1"/>
            </p:cNvSpPr>
            <p:nvPr/>
          </p:nvSpPr>
          <p:spPr bwMode="auto">
            <a:xfrm>
              <a:off x="3493" y="3578"/>
              <a:ext cx="19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tr-TR" sz="1400" i="1"/>
                <a:t>3. Cancel button pressed – light turns off</a:t>
              </a:r>
              <a:endParaRPr lang="en-US" altLang="tr-TR" sz="1400" b="1" i="1"/>
            </a:p>
          </p:txBody>
        </p:sp>
      </p:grpSp>
      <p:grpSp>
        <p:nvGrpSpPr>
          <p:cNvPr id="172" name="Group 181"/>
          <p:cNvGrpSpPr>
            <a:grpSpLocks/>
          </p:cNvGrpSpPr>
          <p:nvPr/>
        </p:nvGrpSpPr>
        <p:grpSpPr bwMode="auto">
          <a:xfrm>
            <a:off x="6192838" y="4873625"/>
            <a:ext cx="400050" cy="376238"/>
            <a:chOff x="3717" y="1680"/>
            <a:chExt cx="252" cy="237"/>
          </a:xfrm>
        </p:grpSpPr>
        <p:sp>
          <p:nvSpPr>
            <p:cNvPr id="173" name="Freeform 182"/>
            <p:cNvSpPr>
              <a:spLocks/>
            </p:cNvSpPr>
            <p:nvPr/>
          </p:nvSpPr>
          <p:spPr bwMode="auto">
            <a:xfrm>
              <a:off x="3717" y="1680"/>
              <a:ext cx="252" cy="237"/>
            </a:xfrm>
            <a:custGeom>
              <a:avLst/>
              <a:gdLst>
                <a:gd name="T0" fmla="*/ 98 w 121"/>
                <a:gd name="T1" fmla="*/ 0 h 123"/>
                <a:gd name="T2" fmla="*/ 196 w 121"/>
                <a:gd name="T3" fmla="*/ 125 h 123"/>
                <a:gd name="T4" fmla="*/ 204 w 121"/>
                <a:gd name="T5" fmla="*/ 137 h 123"/>
                <a:gd name="T6" fmla="*/ 231 w 121"/>
                <a:gd name="T7" fmla="*/ 171 h 123"/>
                <a:gd name="T8" fmla="*/ 202 w 121"/>
                <a:gd name="T9" fmla="*/ 224 h 123"/>
                <a:gd name="T10" fmla="*/ 137 w 121"/>
                <a:gd name="T11" fmla="*/ 208 h 123"/>
                <a:gd name="T12" fmla="*/ 83 w 121"/>
                <a:gd name="T13" fmla="*/ 152 h 123"/>
                <a:gd name="T14" fmla="*/ 0 w 121"/>
                <a:gd name="T15" fmla="*/ 71 h 1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1" h="123">
                  <a:moveTo>
                    <a:pt x="47" y="0"/>
                  </a:moveTo>
                  <a:cubicBezTo>
                    <a:pt x="94" y="65"/>
                    <a:pt x="94" y="65"/>
                    <a:pt x="94" y="65"/>
                  </a:cubicBezTo>
                  <a:cubicBezTo>
                    <a:pt x="96" y="69"/>
                    <a:pt x="98" y="71"/>
                    <a:pt x="98" y="71"/>
                  </a:cubicBezTo>
                  <a:cubicBezTo>
                    <a:pt x="108" y="82"/>
                    <a:pt x="111" y="89"/>
                    <a:pt x="111" y="89"/>
                  </a:cubicBezTo>
                  <a:cubicBezTo>
                    <a:pt x="121" y="105"/>
                    <a:pt x="97" y="116"/>
                    <a:pt x="97" y="116"/>
                  </a:cubicBezTo>
                  <a:cubicBezTo>
                    <a:pt x="81" y="123"/>
                    <a:pt x="66" y="108"/>
                    <a:pt x="66" y="108"/>
                  </a:cubicBezTo>
                  <a:cubicBezTo>
                    <a:pt x="51" y="96"/>
                    <a:pt x="40" y="79"/>
                    <a:pt x="40" y="79"/>
                  </a:cubicBezTo>
                  <a:cubicBezTo>
                    <a:pt x="28" y="62"/>
                    <a:pt x="0" y="37"/>
                    <a:pt x="0" y="37"/>
                  </a:cubicBezTo>
                </a:path>
              </a:pathLst>
            </a:custGeom>
            <a:solidFill>
              <a:srgbClr val="FFFFFF"/>
            </a:solidFill>
            <a:ln w="793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74" name="Freeform 183"/>
            <p:cNvSpPr>
              <a:spLocks/>
            </p:cNvSpPr>
            <p:nvPr/>
          </p:nvSpPr>
          <p:spPr bwMode="auto">
            <a:xfrm>
              <a:off x="3717" y="1680"/>
              <a:ext cx="252" cy="237"/>
            </a:xfrm>
            <a:custGeom>
              <a:avLst/>
              <a:gdLst>
                <a:gd name="T0" fmla="*/ 98 w 121"/>
                <a:gd name="T1" fmla="*/ 0 h 123"/>
                <a:gd name="T2" fmla="*/ 196 w 121"/>
                <a:gd name="T3" fmla="*/ 125 h 123"/>
                <a:gd name="T4" fmla="*/ 204 w 121"/>
                <a:gd name="T5" fmla="*/ 137 h 123"/>
                <a:gd name="T6" fmla="*/ 231 w 121"/>
                <a:gd name="T7" fmla="*/ 171 h 123"/>
                <a:gd name="T8" fmla="*/ 202 w 121"/>
                <a:gd name="T9" fmla="*/ 224 h 123"/>
                <a:gd name="T10" fmla="*/ 137 w 121"/>
                <a:gd name="T11" fmla="*/ 208 h 123"/>
                <a:gd name="T12" fmla="*/ 83 w 121"/>
                <a:gd name="T13" fmla="*/ 152 h 123"/>
                <a:gd name="T14" fmla="*/ 0 w 121"/>
                <a:gd name="T15" fmla="*/ 71 h 1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1" h="123">
                  <a:moveTo>
                    <a:pt x="47" y="0"/>
                  </a:moveTo>
                  <a:cubicBezTo>
                    <a:pt x="94" y="65"/>
                    <a:pt x="94" y="65"/>
                    <a:pt x="94" y="65"/>
                  </a:cubicBezTo>
                  <a:cubicBezTo>
                    <a:pt x="96" y="69"/>
                    <a:pt x="98" y="71"/>
                    <a:pt x="98" y="71"/>
                  </a:cubicBezTo>
                  <a:cubicBezTo>
                    <a:pt x="108" y="82"/>
                    <a:pt x="111" y="89"/>
                    <a:pt x="111" y="89"/>
                  </a:cubicBezTo>
                  <a:cubicBezTo>
                    <a:pt x="121" y="105"/>
                    <a:pt x="97" y="116"/>
                    <a:pt x="97" y="116"/>
                  </a:cubicBezTo>
                  <a:cubicBezTo>
                    <a:pt x="81" y="123"/>
                    <a:pt x="66" y="108"/>
                    <a:pt x="66" y="108"/>
                  </a:cubicBezTo>
                  <a:cubicBezTo>
                    <a:pt x="51" y="96"/>
                    <a:pt x="40" y="79"/>
                    <a:pt x="40" y="79"/>
                  </a:cubicBezTo>
                  <a:cubicBezTo>
                    <a:pt x="28" y="62"/>
                    <a:pt x="0" y="37"/>
                    <a:pt x="0" y="37"/>
                  </a:cubicBez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5" name="Freeform 184"/>
            <p:cNvSpPr>
              <a:spLocks/>
            </p:cNvSpPr>
            <p:nvPr/>
          </p:nvSpPr>
          <p:spPr bwMode="auto">
            <a:xfrm>
              <a:off x="3819" y="1761"/>
              <a:ext cx="45" cy="35"/>
            </a:xfrm>
            <a:custGeom>
              <a:avLst/>
              <a:gdLst>
                <a:gd name="T0" fmla="*/ 0 w 22"/>
                <a:gd name="T1" fmla="*/ 35 h 18"/>
                <a:gd name="T2" fmla="*/ 27 w 22"/>
                <a:gd name="T3" fmla="*/ 10 h 18"/>
                <a:gd name="T4" fmla="*/ 45 w 22"/>
                <a:gd name="T5" fmla="*/ 0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18">
                  <a:moveTo>
                    <a:pt x="0" y="18"/>
                  </a:move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9" y="0"/>
                    <a:pt x="22" y="0"/>
                  </a:cubicBezTo>
                </a:path>
              </a:pathLst>
            </a:custGeom>
            <a:solidFill>
              <a:srgbClr val="FFFFFF"/>
            </a:solidFill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76" name="Freeform 185"/>
            <p:cNvSpPr>
              <a:spLocks/>
            </p:cNvSpPr>
            <p:nvPr/>
          </p:nvSpPr>
          <p:spPr bwMode="auto">
            <a:xfrm>
              <a:off x="3819" y="1761"/>
              <a:ext cx="45" cy="35"/>
            </a:xfrm>
            <a:custGeom>
              <a:avLst/>
              <a:gdLst>
                <a:gd name="T0" fmla="*/ 0 w 22"/>
                <a:gd name="T1" fmla="*/ 35 h 18"/>
                <a:gd name="T2" fmla="*/ 27 w 22"/>
                <a:gd name="T3" fmla="*/ 10 h 18"/>
                <a:gd name="T4" fmla="*/ 45 w 22"/>
                <a:gd name="T5" fmla="*/ 0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18">
                  <a:moveTo>
                    <a:pt x="0" y="18"/>
                  </a:move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9" y="0"/>
                    <a:pt x="22" y="0"/>
                  </a:cubicBezTo>
                </a:path>
              </a:pathLst>
            </a:custGeom>
            <a:noFill/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7" name="Freeform 186"/>
            <p:cNvSpPr>
              <a:spLocks/>
            </p:cNvSpPr>
            <p:nvPr/>
          </p:nvSpPr>
          <p:spPr bwMode="auto">
            <a:xfrm>
              <a:off x="3850" y="1773"/>
              <a:ext cx="22" cy="15"/>
            </a:xfrm>
            <a:custGeom>
              <a:avLst/>
              <a:gdLst>
                <a:gd name="T0" fmla="*/ 0 w 10"/>
                <a:gd name="T1" fmla="*/ 15 h 8"/>
                <a:gd name="T2" fmla="*/ 22 w 10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8">
                  <a:moveTo>
                    <a:pt x="0" y="8"/>
                  </a:moveTo>
                  <a:cubicBezTo>
                    <a:pt x="0" y="8"/>
                    <a:pt x="4" y="2"/>
                    <a:pt x="10" y="0"/>
                  </a:cubicBezTo>
                </a:path>
              </a:pathLst>
            </a:custGeom>
            <a:solidFill>
              <a:srgbClr val="FFFFFF"/>
            </a:solidFill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78" name="Freeform 187"/>
            <p:cNvSpPr>
              <a:spLocks/>
            </p:cNvSpPr>
            <p:nvPr/>
          </p:nvSpPr>
          <p:spPr bwMode="auto">
            <a:xfrm>
              <a:off x="3850" y="1773"/>
              <a:ext cx="22" cy="15"/>
            </a:xfrm>
            <a:custGeom>
              <a:avLst/>
              <a:gdLst>
                <a:gd name="T0" fmla="*/ 0 w 10"/>
                <a:gd name="T1" fmla="*/ 15 h 8"/>
                <a:gd name="T2" fmla="*/ 22 w 10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8">
                  <a:moveTo>
                    <a:pt x="0" y="8"/>
                  </a:moveTo>
                  <a:cubicBezTo>
                    <a:pt x="0" y="8"/>
                    <a:pt x="4" y="2"/>
                    <a:pt x="10" y="0"/>
                  </a:cubicBezTo>
                </a:path>
              </a:pathLst>
            </a:custGeom>
            <a:noFill/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9" name="Freeform 188"/>
            <p:cNvSpPr>
              <a:spLocks/>
            </p:cNvSpPr>
            <p:nvPr/>
          </p:nvSpPr>
          <p:spPr bwMode="auto">
            <a:xfrm>
              <a:off x="3840" y="1783"/>
              <a:ext cx="35" cy="16"/>
            </a:xfrm>
            <a:custGeom>
              <a:avLst/>
              <a:gdLst>
                <a:gd name="T0" fmla="*/ 0 w 17"/>
                <a:gd name="T1" fmla="*/ 16 h 9"/>
                <a:gd name="T2" fmla="*/ 35 w 17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9">
                  <a:moveTo>
                    <a:pt x="0" y="9"/>
                  </a:moveTo>
                  <a:cubicBezTo>
                    <a:pt x="0" y="9"/>
                    <a:pt x="11" y="6"/>
                    <a:pt x="17" y="0"/>
                  </a:cubicBezTo>
                </a:path>
              </a:pathLst>
            </a:custGeom>
            <a:solidFill>
              <a:srgbClr val="FFFFFF"/>
            </a:solidFill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0" name="Freeform 189"/>
            <p:cNvSpPr>
              <a:spLocks/>
            </p:cNvSpPr>
            <p:nvPr/>
          </p:nvSpPr>
          <p:spPr bwMode="auto">
            <a:xfrm>
              <a:off x="3840" y="1783"/>
              <a:ext cx="35" cy="16"/>
            </a:xfrm>
            <a:custGeom>
              <a:avLst/>
              <a:gdLst>
                <a:gd name="T0" fmla="*/ 0 w 17"/>
                <a:gd name="T1" fmla="*/ 16 h 9"/>
                <a:gd name="T2" fmla="*/ 35 w 17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9">
                  <a:moveTo>
                    <a:pt x="0" y="9"/>
                  </a:moveTo>
                  <a:cubicBezTo>
                    <a:pt x="0" y="9"/>
                    <a:pt x="11" y="6"/>
                    <a:pt x="17" y="0"/>
                  </a:cubicBezTo>
                </a:path>
              </a:pathLst>
            </a:custGeom>
            <a:noFill/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1" name="Freeform 190"/>
            <p:cNvSpPr>
              <a:spLocks/>
            </p:cNvSpPr>
            <p:nvPr/>
          </p:nvSpPr>
          <p:spPr bwMode="auto">
            <a:xfrm>
              <a:off x="3830" y="1788"/>
              <a:ext cx="54" cy="25"/>
            </a:xfrm>
            <a:custGeom>
              <a:avLst/>
              <a:gdLst>
                <a:gd name="T0" fmla="*/ 0 w 45"/>
                <a:gd name="T1" fmla="*/ 25 h 22"/>
                <a:gd name="T2" fmla="*/ 20 w 45"/>
                <a:gd name="T3" fmla="*/ 19 h 22"/>
                <a:gd name="T4" fmla="*/ 54 w 45"/>
                <a:gd name="T5" fmla="*/ 0 h 22"/>
                <a:gd name="T6" fmla="*/ 0 w 45"/>
                <a:gd name="T7" fmla="*/ 25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" h="22">
                  <a:moveTo>
                    <a:pt x="0" y="22"/>
                  </a:moveTo>
                  <a:lnTo>
                    <a:pt x="17" y="17"/>
                  </a:lnTo>
                  <a:lnTo>
                    <a:pt x="45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2" name="Freeform 191"/>
            <p:cNvSpPr>
              <a:spLocks/>
            </p:cNvSpPr>
            <p:nvPr/>
          </p:nvSpPr>
          <p:spPr bwMode="auto">
            <a:xfrm>
              <a:off x="3830" y="1788"/>
              <a:ext cx="54" cy="25"/>
            </a:xfrm>
            <a:custGeom>
              <a:avLst/>
              <a:gdLst>
                <a:gd name="T0" fmla="*/ 0 w 45"/>
                <a:gd name="T1" fmla="*/ 25 h 22"/>
                <a:gd name="T2" fmla="*/ 20 w 45"/>
                <a:gd name="T3" fmla="*/ 19 h 22"/>
                <a:gd name="T4" fmla="*/ 54 w 45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" h="22">
                  <a:moveTo>
                    <a:pt x="0" y="22"/>
                  </a:moveTo>
                  <a:lnTo>
                    <a:pt x="17" y="17"/>
                  </a:lnTo>
                  <a:lnTo>
                    <a:pt x="45" y="0"/>
                  </a:lnTo>
                </a:path>
              </a:pathLst>
            </a:custGeom>
            <a:noFill/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3" name="Freeform 192"/>
            <p:cNvSpPr>
              <a:spLocks/>
            </p:cNvSpPr>
            <p:nvPr/>
          </p:nvSpPr>
          <p:spPr bwMode="auto">
            <a:xfrm>
              <a:off x="3869" y="1848"/>
              <a:ext cx="90" cy="48"/>
            </a:xfrm>
            <a:custGeom>
              <a:avLst/>
              <a:gdLst>
                <a:gd name="T0" fmla="*/ 82 w 43"/>
                <a:gd name="T1" fmla="*/ 8 h 25"/>
                <a:gd name="T2" fmla="*/ 65 w 43"/>
                <a:gd name="T3" fmla="*/ 23 h 25"/>
                <a:gd name="T4" fmla="*/ 44 w 43"/>
                <a:gd name="T5" fmla="*/ 36 h 25"/>
                <a:gd name="T6" fmla="*/ 17 w 43"/>
                <a:gd name="T7" fmla="*/ 36 h 25"/>
                <a:gd name="T8" fmla="*/ 0 w 43"/>
                <a:gd name="T9" fmla="*/ 0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25">
                  <a:moveTo>
                    <a:pt x="39" y="4"/>
                  </a:moveTo>
                  <a:cubicBezTo>
                    <a:pt x="39" y="4"/>
                    <a:pt x="43" y="5"/>
                    <a:pt x="31" y="12"/>
                  </a:cubicBezTo>
                  <a:cubicBezTo>
                    <a:pt x="31" y="12"/>
                    <a:pt x="28" y="14"/>
                    <a:pt x="21" y="19"/>
                  </a:cubicBezTo>
                  <a:cubicBezTo>
                    <a:pt x="21" y="19"/>
                    <a:pt x="13" y="25"/>
                    <a:pt x="8" y="19"/>
                  </a:cubicBezTo>
                  <a:cubicBezTo>
                    <a:pt x="8" y="19"/>
                    <a:pt x="1" y="8"/>
                    <a:pt x="0" y="0"/>
                  </a:cubicBezTo>
                </a:path>
              </a:pathLst>
            </a:custGeom>
            <a:solidFill>
              <a:srgbClr val="FFFFFF"/>
            </a:solidFill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" name="Freeform 193"/>
            <p:cNvSpPr>
              <a:spLocks/>
            </p:cNvSpPr>
            <p:nvPr/>
          </p:nvSpPr>
          <p:spPr bwMode="auto">
            <a:xfrm>
              <a:off x="3869" y="1848"/>
              <a:ext cx="90" cy="48"/>
            </a:xfrm>
            <a:custGeom>
              <a:avLst/>
              <a:gdLst>
                <a:gd name="T0" fmla="*/ 82 w 43"/>
                <a:gd name="T1" fmla="*/ 8 h 25"/>
                <a:gd name="T2" fmla="*/ 65 w 43"/>
                <a:gd name="T3" fmla="*/ 23 h 25"/>
                <a:gd name="T4" fmla="*/ 44 w 43"/>
                <a:gd name="T5" fmla="*/ 36 h 25"/>
                <a:gd name="T6" fmla="*/ 17 w 43"/>
                <a:gd name="T7" fmla="*/ 36 h 25"/>
                <a:gd name="T8" fmla="*/ 0 w 43"/>
                <a:gd name="T9" fmla="*/ 0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25">
                  <a:moveTo>
                    <a:pt x="39" y="4"/>
                  </a:moveTo>
                  <a:cubicBezTo>
                    <a:pt x="39" y="4"/>
                    <a:pt x="43" y="5"/>
                    <a:pt x="31" y="12"/>
                  </a:cubicBezTo>
                  <a:cubicBezTo>
                    <a:pt x="31" y="12"/>
                    <a:pt x="28" y="14"/>
                    <a:pt x="21" y="19"/>
                  </a:cubicBezTo>
                  <a:cubicBezTo>
                    <a:pt x="21" y="19"/>
                    <a:pt x="13" y="25"/>
                    <a:pt x="8" y="19"/>
                  </a:cubicBezTo>
                  <a:cubicBezTo>
                    <a:pt x="8" y="19"/>
                    <a:pt x="1" y="8"/>
                    <a:pt x="0" y="0"/>
                  </a:cubicBezTo>
                </a:path>
              </a:pathLst>
            </a:cu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5" name="Freeform 194"/>
            <p:cNvSpPr>
              <a:spLocks/>
            </p:cNvSpPr>
            <p:nvPr/>
          </p:nvSpPr>
          <p:spPr bwMode="auto">
            <a:xfrm>
              <a:off x="3869" y="1813"/>
              <a:ext cx="51" cy="28"/>
            </a:xfrm>
            <a:custGeom>
              <a:avLst/>
              <a:gdLst>
                <a:gd name="T0" fmla="*/ 0 w 24"/>
                <a:gd name="T1" fmla="*/ 28 h 15"/>
                <a:gd name="T2" fmla="*/ 51 w 24"/>
                <a:gd name="T3" fmla="*/ 6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15">
                  <a:moveTo>
                    <a:pt x="0" y="15"/>
                  </a:moveTo>
                  <a:cubicBezTo>
                    <a:pt x="0" y="15"/>
                    <a:pt x="13" y="0"/>
                    <a:pt x="24" y="3"/>
                  </a:cubicBezTo>
                </a:path>
              </a:pathLst>
            </a:custGeom>
            <a:solidFill>
              <a:srgbClr val="FFFFFF"/>
            </a:solidFill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6" name="Freeform 195"/>
            <p:cNvSpPr>
              <a:spLocks/>
            </p:cNvSpPr>
            <p:nvPr/>
          </p:nvSpPr>
          <p:spPr bwMode="auto">
            <a:xfrm>
              <a:off x="3869" y="1813"/>
              <a:ext cx="51" cy="28"/>
            </a:xfrm>
            <a:custGeom>
              <a:avLst/>
              <a:gdLst>
                <a:gd name="T0" fmla="*/ 0 w 24"/>
                <a:gd name="T1" fmla="*/ 28 h 15"/>
                <a:gd name="T2" fmla="*/ 51 w 24"/>
                <a:gd name="T3" fmla="*/ 6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15">
                  <a:moveTo>
                    <a:pt x="0" y="15"/>
                  </a:moveTo>
                  <a:cubicBezTo>
                    <a:pt x="0" y="15"/>
                    <a:pt x="13" y="0"/>
                    <a:pt x="24" y="3"/>
                  </a:cubicBezTo>
                </a:path>
              </a:pathLst>
            </a:cu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87" name="Group 246"/>
          <p:cNvGrpSpPr>
            <a:grpSpLocks/>
          </p:cNvGrpSpPr>
          <p:nvPr/>
        </p:nvGrpSpPr>
        <p:grpSpPr bwMode="auto">
          <a:xfrm>
            <a:off x="7896225" y="1566863"/>
            <a:ext cx="477838" cy="609600"/>
            <a:chOff x="4206" y="2971"/>
            <a:chExt cx="237" cy="302"/>
          </a:xfrm>
        </p:grpSpPr>
        <p:sp>
          <p:nvSpPr>
            <p:cNvPr id="188" name="Line 247"/>
            <p:cNvSpPr>
              <a:spLocks noChangeShapeType="1"/>
            </p:cNvSpPr>
            <p:nvPr/>
          </p:nvSpPr>
          <p:spPr bwMode="auto">
            <a:xfrm>
              <a:off x="4206" y="3127"/>
              <a:ext cx="237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9" name="Line 248"/>
            <p:cNvSpPr>
              <a:spLocks noChangeShapeType="1"/>
            </p:cNvSpPr>
            <p:nvPr/>
          </p:nvSpPr>
          <p:spPr bwMode="auto">
            <a:xfrm flipV="1">
              <a:off x="4325" y="2999"/>
              <a:ext cx="0" cy="256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0" name="Line 249"/>
            <p:cNvSpPr>
              <a:spLocks noChangeShapeType="1"/>
            </p:cNvSpPr>
            <p:nvPr/>
          </p:nvSpPr>
          <p:spPr bwMode="auto">
            <a:xfrm>
              <a:off x="4206" y="2981"/>
              <a:ext cx="219" cy="27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1" name="Line 250"/>
            <p:cNvSpPr>
              <a:spLocks noChangeShapeType="1"/>
            </p:cNvSpPr>
            <p:nvPr/>
          </p:nvSpPr>
          <p:spPr bwMode="auto">
            <a:xfrm flipH="1">
              <a:off x="4215" y="2971"/>
              <a:ext cx="228" cy="302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2" name="Oval 251"/>
            <p:cNvSpPr>
              <a:spLocks noChangeArrowheads="1"/>
            </p:cNvSpPr>
            <p:nvPr/>
          </p:nvSpPr>
          <p:spPr bwMode="auto">
            <a:xfrm>
              <a:off x="4242" y="3034"/>
              <a:ext cx="160" cy="1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193" name="Group 71"/>
          <p:cNvGrpSpPr>
            <a:grpSpLocks/>
          </p:cNvGrpSpPr>
          <p:nvPr/>
        </p:nvGrpSpPr>
        <p:grpSpPr bwMode="auto">
          <a:xfrm>
            <a:off x="6207125" y="1185863"/>
            <a:ext cx="400050" cy="376237"/>
            <a:chOff x="3717" y="1680"/>
            <a:chExt cx="252" cy="237"/>
          </a:xfrm>
        </p:grpSpPr>
        <p:sp>
          <p:nvSpPr>
            <p:cNvPr id="194" name="Freeform 72"/>
            <p:cNvSpPr>
              <a:spLocks/>
            </p:cNvSpPr>
            <p:nvPr/>
          </p:nvSpPr>
          <p:spPr bwMode="auto">
            <a:xfrm>
              <a:off x="3717" y="1680"/>
              <a:ext cx="252" cy="237"/>
            </a:xfrm>
            <a:custGeom>
              <a:avLst/>
              <a:gdLst>
                <a:gd name="T0" fmla="*/ 98 w 121"/>
                <a:gd name="T1" fmla="*/ 0 h 123"/>
                <a:gd name="T2" fmla="*/ 196 w 121"/>
                <a:gd name="T3" fmla="*/ 125 h 123"/>
                <a:gd name="T4" fmla="*/ 204 w 121"/>
                <a:gd name="T5" fmla="*/ 137 h 123"/>
                <a:gd name="T6" fmla="*/ 231 w 121"/>
                <a:gd name="T7" fmla="*/ 171 h 123"/>
                <a:gd name="T8" fmla="*/ 202 w 121"/>
                <a:gd name="T9" fmla="*/ 224 h 123"/>
                <a:gd name="T10" fmla="*/ 137 w 121"/>
                <a:gd name="T11" fmla="*/ 208 h 123"/>
                <a:gd name="T12" fmla="*/ 83 w 121"/>
                <a:gd name="T13" fmla="*/ 152 h 123"/>
                <a:gd name="T14" fmla="*/ 0 w 121"/>
                <a:gd name="T15" fmla="*/ 71 h 1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1" h="123">
                  <a:moveTo>
                    <a:pt x="47" y="0"/>
                  </a:moveTo>
                  <a:cubicBezTo>
                    <a:pt x="94" y="65"/>
                    <a:pt x="94" y="65"/>
                    <a:pt x="94" y="65"/>
                  </a:cubicBezTo>
                  <a:cubicBezTo>
                    <a:pt x="96" y="69"/>
                    <a:pt x="98" y="71"/>
                    <a:pt x="98" y="71"/>
                  </a:cubicBezTo>
                  <a:cubicBezTo>
                    <a:pt x="108" y="82"/>
                    <a:pt x="111" y="89"/>
                    <a:pt x="111" y="89"/>
                  </a:cubicBezTo>
                  <a:cubicBezTo>
                    <a:pt x="121" y="105"/>
                    <a:pt x="97" y="116"/>
                    <a:pt x="97" y="116"/>
                  </a:cubicBezTo>
                  <a:cubicBezTo>
                    <a:pt x="81" y="123"/>
                    <a:pt x="66" y="108"/>
                    <a:pt x="66" y="108"/>
                  </a:cubicBezTo>
                  <a:cubicBezTo>
                    <a:pt x="51" y="96"/>
                    <a:pt x="40" y="79"/>
                    <a:pt x="40" y="79"/>
                  </a:cubicBezTo>
                  <a:cubicBezTo>
                    <a:pt x="28" y="62"/>
                    <a:pt x="0" y="37"/>
                    <a:pt x="0" y="37"/>
                  </a:cubicBezTo>
                </a:path>
              </a:pathLst>
            </a:custGeom>
            <a:solidFill>
              <a:srgbClr val="FFFFFF"/>
            </a:solidFill>
            <a:ln w="793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95" name="Freeform 73"/>
            <p:cNvSpPr>
              <a:spLocks/>
            </p:cNvSpPr>
            <p:nvPr/>
          </p:nvSpPr>
          <p:spPr bwMode="auto">
            <a:xfrm>
              <a:off x="3717" y="1680"/>
              <a:ext cx="252" cy="237"/>
            </a:xfrm>
            <a:custGeom>
              <a:avLst/>
              <a:gdLst>
                <a:gd name="T0" fmla="*/ 98 w 121"/>
                <a:gd name="T1" fmla="*/ 0 h 123"/>
                <a:gd name="T2" fmla="*/ 196 w 121"/>
                <a:gd name="T3" fmla="*/ 125 h 123"/>
                <a:gd name="T4" fmla="*/ 204 w 121"/>
                <a:gd name="T5" fmla="*/ 137 h 123"/>
                <a:gd name="T6" fmla="*/ 231 w 121"/>
                <a:gd name="T7" fmla="*/ 171 h 123"/>
                <a:gd name="T8" fmla="*/ 202 w 121"/>
                <a:gd name="T9" fmla="*/ 224 h 123"/>
                <a:gd name="T10" fmla="*/ 137 w 121"/>
                <a:gd name="T11" fmla="*/ 208 h 123"/>
                <a:gd name="T12" fmla="*/ 83 w 121"/>
                <a:gd name="T13" fmla="*/ 152 h 123"/>
                <a:gd name="T14" fmla="*/ 0 w 121"/>
                <a:gd name="T15" fmla="*/ 71 h 1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1" h="123">
                  <a:moveTo>
                    <a:pt x="47" y="0"/>
                  </a:moveTo>
                  <a:cubicBezTo>
                    <a:pt x="94" y="65"/>
                    <a:pt x="94" y="65"/>
                    <a:pt x="94" y="65"/>
                  </a:cubicBezTo>
                  <a:cubicBezTo>
                    <a:pt x="96" y="69"/>
                    <a:pt x="98" y="71"/>
                    <a:pt x="98" y="71"/>
                  </a:cubicBezTo>
                  <a:cubicBezTo>
                    <a:pt x="108" y="82"/>
                    <a:pt x="111" y="89"/>
                    <a:pt x="111" y="89"/>
                  </a:cubicBezTo>
                  <a:cubicBezTo>
                    <a:pt x="121" y="105"/>
                    <a:pt x="97" y="116"/>
                    <a:pt x="97" y="116"/>
                  </a:cubicBezTo>
                  <a:cubicBezTo>
                    <a:pt x="81" y="123"/>
                    <a:pt x="66" y="108"/>
                    <a:pt x="66" y="108"/>
                  </a:cubicBezTo>
                  <a:cubicBezTo>
                    <a:pt x="51" y="96"/>
                    <a:pt x="40" y="79"/>
                    <a:pt x="40" y="79"/>
                  </a:cubicBezTo>
                  <a:cubicBezTo>
                    <a:pt x="28" y="62"/>
                    <a:pt x="0" y="37"/>
                    <a:pt x="0" y="37"/>
                  </a:cubicBezTo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6" name="Freeform 74"/>
            <p:cNvSpPr>
              <a:spLocks/>
            </p:cNvSpPr>
            <p:nvPr/>
          </p:nvSpPr>
          <p:spPr bwMode="auto">
            <a:xfrm>
              <a:off x="3819" y="1761"/>
              <a:ext cx="45" cy="35"/>
            </a:xfrm>
            <a:custGeom>
              <a:avLst/>
              <a:gdLst>
                <a:gd name="T0" fmla="*/ 0 w 22"/>
                <a:gd name="T1" fmla="*/ 35 h 18"/>
                <a:gd name="T2" fmla="*/ 27 w 22"/>
                <a:gd name="T3" fmla="*/ 10 h 18"/>
                <a:gd name="T4" fmla="*/ 45 w 22"/>
                <a:gd name="T5" fmla="*/ 0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18">
                  <a:moveTo>
                    <a:pt x="0" y="18"/>
                  </a:move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9" y="0"/>
                    <a:pt x="22" y="0"/>
                  </a:cubicBezTo>
                </a:path>
              </a:pathLst>
            </a:custGeom>
            <a:solidFill>
              <a:srgbClr val="FFFFFF"/>
            </a:solidFill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97" name="Freeform 75"/>
            <p:cNvSpPr>
              <a:spLocks/>
            </p:cNvSpPr>
            <p:nvPr/>
          </p:nvSpPr>
          <p:spPr bwMode="auto">
            <a:xfrm>
              <a:off x="3819" y="1761"/>
              <a:ext cx="45" cy="35"/>
            </a:xfrm>
            <a:custGeom>
              <a:avLst/>
              <a:gdLst>
                <a:gd name="T0" fmla="*/ 0 w 22"/>
                <a:gd name="T1" fmla="*/ 35 h 18"/>
                <a:gd name="T2" fmla="*/ 27 w 22"/>
                <a:gd name="T3" fmla="*/ 10 h 18"/>
                <a:gd name="T4" fmla="*/ 45 w 22"/>
                <a:gd name="T5" fmla="*/ 0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18">
                  <a:moveTo>
                    <a:pt x="0" y="18"/>
                  </a:move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9" y="0"/>
                    <a:pt x="22" y="0"/>
                  </a:cubicBezTo>
                </a:path>
              </a:pathLst>
            </a:custGeom>
            <a:noFill/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8" name="Freeform 76"/>
            <p:cNvSpPr>
              <a:spLocks/>
            </p:cNvSpPr>
            <p:nvPr/>
          </p:nvSpPr>
          <p:spPr bwMode="auto">
            <a:xfrm>
              <a:off x="3850" y="1773"/>
              <a:ext cx="22" cy="15"/>
            </a:xfrm>
            <a:custGeom>
              <a:avLst/>
              <a:gdLst>
                <a:gd name="T0" fmla="*/ 0 w 10"/>
                <a:gd name="T1" fmla="*/ 15 h 8"/>
                <a:gd name="T2" fmla="*/ 22 w 10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8">
                  <a:moveTo>
                    <a:pt x="0" y="8"/>
                  </a:moveTo>
                  <a:cubicBezTo>
                    <a:pt x="0" y="8"/>
                    <a:pt x="4" y="2"/>
                    <a:pt x="10" y="0"/>
                  </a:cubicBezTo>
                </a:path>
              </a:pathLst>
            </a:custGeom>
            <a:solidFill>
              <a:srgbClr val="FFFFFF"/>
            </a:solidFill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99" name="Freeform 77"/>
            <p:cNvSpPr>
              <a:spLocks/>
            </p:cNvSpPr>
            <p:nvPr/>
          </p:nvSpPr>
          <p:spPr bwMode="auto">
            <a:xfrm>
              <a:off x="3850" y="1773"/>
              <a:ext cx="22" cy="15"/>
            </a:xfrm>
            <a:custGeom>
              <a:avLst/>
              <a:gdLst>
                <a:gd name="T0" fmla="*/ 0 w 10"/>
                <a:gd name="T1" fmla="*/ 15 h 8"/>
                <a:gd name="T2" fmla="*/ 22 w 10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8">
                  <a:moveTo>
                    <a:pt x="0" y="8"/>
                  </a:moveTo>
                  <a:cubicBezTo>
                    <a:pt x="0" y="8"/>
                    <a:pt x="4" y="2"/>
                    <a:pt x="10" y="0"/>
                  </a:cubicBezTo>
                </a:path>
              </a:pathLst>
            </a:custGeom>
            <a:noFill/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0" name="Freeform 78"/>
            <p:cNvSpPr>
              <a:spLocks/>
            </p:cNvSpPr>
            <p:nvPr/>
          </p:nvSpPr>
          <p:spPr bwMode="auto">
            <a:xfrm>
              <a:off x="3840" y="1783"/>
              <a:ext cx="35" cy="16"/>
            </a:xfrm>
            <a:custGeom>
              <a:avLst/>
              <a:gdLst>
                <a:gd name="T0" fmla="*/ 0 w 17"/>
                <a:gd name="T1" fmla="*/ 16 h 9"/>
                <a:gd name="T2" fmla="*/ 35 w 17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9">
                  <a:moveTo>
                    <a:pt x="0" y="9"/>
                  </a:moveTo>
                  <a:cubicBezTo>
                    <a:pt x="0" y="9"/>
                    <a:pt x="11" y="6"/>
                    <a:pt x="17" y="0"/>
                  </a:cubicBezTo>
                </a:path>
              </a:pathLst>
            </a:custGeom>
            <a:solidFill>
              <a:srgbClr val="FFFFFF"/>
            </a:solidFill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01" name="Freeform 79"/>
            <p:cNvSpPr>
              <a:spLocks/>
            </p:cNvSpPr>
            <p:nvPr/>
          </p:nvSpPr>
          <p:spPr bwMode="auto">
            <a:xfrm>
              <a:off x="3840" y="1783"/>
              <a:ext cx="35" cy="16"/>
            </a:xfrm>
            <a:custGeom>
              <a:avLst/>
              <a:gdLst>
                <a:gd name="T0" fmla="*/ 0 w 17"/>
                <a:gd name="T1" fmla="*/ 16 h 9"/>
                <a:gd name="T2" fmla="*/ 35 w 17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9">
                  <a:moveTo>
                    <a:pt x="0" y="9"/>
                  </a:moveTo>
                  <a:cubicBezTo>
                    <a:pt x="0" y="9"/>
                    <a:pt x="11" y="6"/>
                    <a:pt x="17" y="0"/>
                  </a:cubicBezTo>
                </a:path>
              </a:pathLst>
            </a:custGeom>
            <a:noFill/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2" name="Freeform 80"/>
            <p:cNvSpPr>
              <a:spLocks/>
            </p:cNvSpPr>
            <p:nvPr/>
          </p:nvSpPr>
          <p:spPr bwMode="auto">
            <a:xfrm>
              <a:off x="3830" y="1788"/>
              <a:ext cx="54" cy="25"/>
            </a:xfrm>
            <a:custGeom>
              <a:avLst/>
              <a:gdLst>
                <a:gd name="T0" fmla="*/ 0 w 45"/>
                <a:gd name="T1" fmla="*/ 25 h 22"/>
                <a:gd name="T2" fmla="*/ 20 w 45"/>
                <a:gd name="T3" fmla="*/ 19 h 22"/>
                <a:gd name="T4" fmla="*/ 54 w 45"/>
                <a:gd name="T5" fmla="*/ 0 h 22"/>
                <a:gd name="T6" fmla="*/ 0 w 45"/>
                <a:gd name="T7" fmla="*/ 25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" h="22">
                  <a:moveTo>
                    <a:pt x="0" y="22"/>
                  </a:moveTo>
                  <a:lnTo>
                    <a:pt x="17" y="17"/>
                  </a:lnTo>
                  <a:lnTo>
                    <a:pt x="45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3" name="Freeform 81"/>
            <p:cNvSpPr>
              <a:spLocks/>
            </p:cNvSpPr>
            <p:nvPr/>
          </p:nvSpPr>
          <p:spPr bwMode="auto">
            <a:xfrm>
              <a:off x="3830" y="1788"/>
              <a:ext cx="54" cy="25"/>
            </a:xfrm>
            <a:custGeom>
              <a:avLst/>
              <a:gdLst>
                <a:gd name="T0" fmla="*/ 0 w 45"/>
                <a:gd name="T1" fmla="*/ 25 h 22"/>
                <a:gd name="T2" fmla="*/ 20 w 45"/>
                <a:gd name="T3" fmla="*/ 19 h 22"/>
                <a:gd name="T4" fmla="*/ 54 w 45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" h="22">
                  <a:moveTo>
                    <a:pt x="0" y="22"/>
                  </a:moveTo>
                  <a:lnTo>
                    <a:pt x="17" y="17"/>
                  </a:lnTo>
                  <a:lnTo>
                    <a:pt x="45" y="0"/>
                  </a:lnTo>
                </a:path>
              </a:pathLst>
            </a:custGeom>
            <a:noFill/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4" name="Freeform 82"/>
            <p:cNvSpPr>
              <a:spLocks/>
            </p:cNvSpPr>
            <p:nvPr/>
          </p:nvSpPr>
          <p:spPr bwMode="auto">
            <a:xfrm>
              <a:off x="3869" y="1848"/>
              <a:ext cx="90" cy="48"/>
            </a:xfrm>
            <a:custGeom>
              <a:avLst/>
              <a:gdLst>
                <a:gd name="T0" fmla="*/ 82 w 43"/>
                <a:gd name="T1" fmla="*/ 8 h 25"/>
                <a:gd name="T2" fmla="*/ 65 w 43"/>
                <a:gd name="T3" fmla="*/ 23 h 25"/>
                <a:gd name="T4" fmla="*/ 44 w 43"/>
                <a:gd name="T5" fmla="*/ 36 h 25"/>
                <a:gd name="T6" fmla="*/ 17 w 43"/>
                <a:gd name="T7" fmla="*/ 36 h 25"/>
                <a:gd name="T8" fmla="*/ 0 w 43"/>
                <a:gd name="T9" fmla="*/ 0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25">
                  <a:moveTo>
                    <a:pt x="39" y="4"/>
                  </a:moveTo>
                  <a:cubicBezTo>
                    <a:pt x="39" y="4"/>
                    <a:pt x="43" y="5"/>
                    <a:pt x="31" y="12"/>
                  </a:cubicBezTo>
                  <a:cubicBezTo>
                    <a:pt x="31" y="12"/>
                    <a:pt x="28" y="14"/>
                    <a:pt x="21" y="19"/>
                  </a:cubicBezTo>
                  <a:cubicBezTo>
                    <a:pt x="21" y="19"/>
                    <a:pt x="13" y="25"/>
                    <a:pt x="8" y="19"/>
                  </a:cubicBezTo>
                  <a:cubicBezTo>
                    <a:pt x="8" y="19"/>
                    <a:pt x="1" y="8"/>
                    <a:pt x="0" y="0"/>
                  </a:cubicBezTo>
                </a:path>
              </a:pathLst>
            </a:custGeom>
            <a:solidFill>
              <a:srgbClr val="FFFFFF"/>
            </a:solidFill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05" name="Freeform 83"/>
            <p:cNvSpPr>
              <a:spLocks/>
            </p:cNvSpPr>
            <p:nvPr/>
          </p:nvSpPr>
          <p:spPr bwMode="auto">
            <a:xfrm>
              <a:off x="3869" y="1848"/>
              <a:ext cx="90" cy="48"/>
            </a:xfrm>
            <a:custGeom>
              <a:avLst/>
              <a:gdLst>
                <a:gd name="T0" fmla="*/ 82 w 43"/>
                <a:gd name="T1" fmla="*/ 8 h 25"/>
                <a:gd name="T2" fmla="*/ 65 w 43"/>
                <a:gd name="T3" fmla="*/ 23 h 25"/>
                <a:gd name="T4" fmla="*/ 44 w 43"/>
                <a:gd name="T5" fmla="*/ 36 h 25"/>
                <a:gd name="T6" fmla="*/ 17 w 43"/>
                <a:gd name="T7" fmla="*/ 36 h 25"/>
                <a:gd name="T8" fmla="*/ 0 w 43"/>
                <a:gd name="T9" fmla="*/ 0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25">
                  <a:moveTo>
                    <a:pt x="39" y="4"/>
                  </a:moveTo>
                  <a:cubicBezTo>
                    <a:pt x="39" y="4"/>
                    <a:pt x="43" y="5"/>
                    <a:pt x="31" y="12"/>
                  </a:cubicBezTo>
                  <a:cubicBezTo>
                    <a:pt x="31" y="12"/>
                    <a:pt x="28" y="14"/>
                    <a:pt x="21" y="19"/>
                  </a:cubicBezTo>
                  <a:cubicBezTo>
                    <a:pt x="21" y="19"/>
                    <a:pt x="13" y="25"/>
                    <a:pt x="8" y="19"/>
                  </a:cubicBezTo>
                  <a:cubicBezTo>
                    <a:pt x="8" y="19"/>
                    <a:pt x="1" y="8"/>
                    <a:pt x="0" y="0"/>
                  </a:cubicBezTo>
                </a:path>
              </a:pathLst>
            </a:cu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6" name="Freeform 84"/>
            <p:cNvSpPr>
              <a:spLocks/>
            </p:cNvSpPr>
            <p:nvPr/>
          </p:nvSpPr>
          <p:spPr bwMode="auto">
            <a:xfrm>
              <a:off x="3869" y="1813"/>
              <a:ext cx="51" cy="28"/>
            </a:xfrm>
            <a:custGeom>
              <a:avLst/>
              <a:gdLst>
                <a:gd name="T0" fmla="*/ 0 w 24"/>
                <a:gd name="T1" fmla="*/ 28 h 15"/>
                <a:gd name="T2" fmla="*/ 51 w 24"/>
                <a:gd name="T3" fmla="*/ 6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15">
                  <a:moveTo>
                    <a:pt x="0" y="15"/>
                  </a:moveTo>
                  <a:cubicBezTo>
                    <a:pt x="0" y="15"/>
                    <a:pt x="13" y="0"/>
                    <a:pt x="24" y="3"/>
                  </a:cubicBezTo>
                </a:path>
              </a:pathLst>
            </a:custGeom>
            <a:solidFill>
              <a:srgbClr val="FFFFFF"/>
            </a:solidFill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07" name="Freeform 85"/>
            <p:cNvSpPr>
              <a:spLocks/>
            </p:cNvSpPr>
            <p:nvPr/>
          </p:nvSpPr>
          <p:spPr bwMode="auto">
            <a:xfrm>
              <a:off x="3869" y="1813"/>
              <a:ext cx="51" cy="28"/>
            </a:xfrm>
            <a:custGeom>
              <a:avLst/>
              <a:gdLst>
                <a:gd name="T0" fmla="*/ 0 w 24"/>
                <a:gd name="T1" fmla="*/ 28 h 15"/>
                <a:gd name="T2" fmla="*/ 51 w 24"/>
                <a:gd name="T3" fmla="*/ 6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15">
                  <a:moveTo>
                    <a:pt x="0" y="15"/>
                  </a:moveTo>
                  <a:cubicBezTo>
                    <a:pt x="0" y="15"/>
                    <a:pt x="13" y="0"/>
                    <a:pt x="24" y="3"/>
                  </a:cubicBezTo>
                </a:path>
              </a:pathLst>
            </a:cu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257106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J-K Flip-Flop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5536" y="1124744"/>
            <a:ext cx="4343400" cy="289560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dirty="0" smtClean="0">
                <a:sym typeface="Symbol" panose="05050102010706020507" pitchFamily="18" charset="2"/>
              </a:rPr>
              <a:t>J-K flip-flop.</a:t>
            </a:r>
          </a:p>
          <a:p>
            <a:pPr>
              <a:spcBef>
                <a:spcPct val="50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dirty="0" smtClean="0">
                <a:sym typeface="Symbol" panose="05050102010706020507" pitchFamily="18" charset="2"/>
              </a:rPr>
              <a:t>Characteristic table.</a:t>
            </a:r>
          </a:p>
        </p:txBody>
      </p:sp>
      <p:grpSp>
        <p:nvGrpSpPr>
          <p:cNvPr id="6" name="Group 68"/>
          <p:cNvGrpSpPr>
            <a:grpSpLocks/>
          </p:cNvGrpSpPr>
          <p:nvPr/>
        </p:nvGrpSpPr>
        <p:grpSpPr bwMode="auto">
          <a:xfrm>
            <a:off x="1462336" y="1734344"/>
            <a:ext cx="5072063" cy="1371600"/>
            <a:chOff x="1296" y="1200"/>
            <a:chExt cx="3195" cy="864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440" y="120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J</a:t>
              </a:r>
              <a:endParaRPr lang="en-GB" altLang="tr-TR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224" y="1344"/>
              <a:ext cx="2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Q</a:t>
              </a:r>
              <a:endParaRPr lang="en-GB" altLang="tr-TR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224" y="1776"/>
              <a:ext cx="2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Q'</a:t>
              </a:r>
              <a:endParaRPr lang="en-GB" altLang="tr-TR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470" y="1388"/>
              <a:ext cx="208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466" y="1920"/>
              <a:ext cx="217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581" y="1511"/>
              <a:ext cx="9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3581" y="1795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rot="5400000">
              <a:off x="3540" y="1552"/>
              <a:ext cx="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rot="5400000">
              <a:off x="3540" y="1755"/>
              <a:ext cx="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3986" y="1451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3986" y="1858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rot="16200000" flipH="1">
              <a:off x="3944" y="1900"/>
              <a:ext cx="319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rot="5400000">
              <a:off x="3930" y="1387"/>
              <a:ext cx="36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3576" y="1590"/>
              <a:ext cx="528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H="1">
              <a:off x="3577" y="1567"/>
              <a:ext cx="527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4077" y="1839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4086" y="1438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grpSp>
          <p:nvGrpSpPr>
            <p:cNvPr id="24" name="Group 22"/>
            <p:cNvGrpSpPr>
              <a:grpSpLocks/>
            </p:cNvGrpSpPr>
            <p:nvPr/>
          </p:nvGrpSpPr>
          <p:grpSpPr bwMode="auto">
            <a:xfrm>
              <a:off x="3680" y="1355"/>
              <a:ext cx="307" cy="203"/>
              <a:chOff x="1872" y="3824"/>
              <a:chExt cx="369" cy="240"/>
            </a:xfrm>
          </p:grpSpPr>
          <p:sp>
            <p:nvSpPr>
              <p:cNvPr id="63" name="Freeform 23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44 w 288"/>
                  <a:gd name="T3" fmla="*/ 120 h 864"/>
                  <a:gd name="T4" fmla="*/ 0 w 288"/>
                  <a:gd name="T5" fmla="*/ 240 h 8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4" name="Line 24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5" name="Line 25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6" name="Freeform 26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7" name="Freeform 27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8" name="Oval 28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69" name="Oval 29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25" name="Group 30"/>
            <p:cNvGrpSpPr>
              <a:grpSpLocks/>
            </p:cNvGrpSpPr>
            <p:nvPr/>
          </p:nvGrpSpPr>
          <p:grpSpPr bwMode="auto">
            <a:xfrm>
              <a:off x="3673" y="1761"/>
              <a:ext cx="307" cy="203"/>
              <a:chOff x="1872" y="3824"/>
              <a:chExt cx="369" cy="240"/>
            </a:xfrm>
          </p:grpSpPr>
          <p:sp>
            <p:nvSpPr>
              <p:cNvPr id="56" name="Freeform 31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44 w 288"/>
                  <a:gd name="T3" fmla="*/ 120 h 864"/>
                  <a:gd name="T4" fmla="*/ 0 w 288"/>
                  <a:gd name="T5" fmla="*/ 240 h 8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7" name="Line 32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8" name="Line 33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9" name="Freeform 34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0" name="Freeform 35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1" name="Oval 36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62" name="Oval 37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26" name="Group 38"/>
            <p:cNvGrpSpPr>
              <a:grpSpLocks/>
            </p:cNvGrpSpPr>
            <p:nvPr/>
          </p:nvGrpSpPr>
          <p:grpSpPr bwMode="auto">
            <a:xfrm>
              <a:off x="3125" y="1296"/>
              <a:ext cx="338" cy="193"/>
              <a:chOff x="1648" y="1680"/>
              <a:chExt cx="406" cy="228"/>
            </a:xfrm>
          </p:grpSpPr>
          <p:sp>
            <p:nvSpPr>
              <p:cNvPr id="54" name="Oval 39"/>
              <p:cNvSpPr>
                <a:spLocks noChangeArrowheads="1"/>
              </p:cNvSpPr>
              <p:nvPr/>
            </p:nvSpPr>
            <p:spPr bwMode="auto">
              <a:xfrm>
                <a:off x="1976" y="175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5" name="AutoShape 40"/>
              <p:cNvSpPr>
                <a:spLocks noChangeArrowheads="1"/>
              </p:cNvSpPr>
              <p:nvPr/>
            </p:nvSpPr>
            <p:spPr bwMode="auto">
              <a:xfrm>
                <a:off x="1648" y="1680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27" name="Group 41"/>
            <p:cNvGrpSpPr>
              <a:grpSpLocks/>
            </p:cNvGrpSpPr>
            <p:nvPr/>
          </p:nvGrpSpPr>
          <p:grpSpPr bwMode="auto">
            <a:xfrm>
              <a:off x="3125" y="1823"/>
              <a:ext cx="338" cy="193"/>
              <a:chOff x="1648" y="2304"/>
              <a:chExt cx="406" cy="228"/>
            </a:xfrm>
          </p:grpSpPr>
          <p:sp>
            <p:nvSpPr>
              <p:cNvPr id="52" name="Oval 42"/>
              <p:cNvSpPr>
                <a:spLocks noChangeArrowheads="1"/>
              </p:cNvSpPr>
              <p:nvPr/>
            </p:nvSpPr>
            <p:spPr bwMode="auto">
              <a:xfrm>
                <a:off x="1976" y="237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3" name="AutoShape 43"/>
              <p:cNvSpPr>
                <a:spLocks noChangeArrowheads="1"/>
              </p:cNvSpPr>
              <p:nvPr/>
            </p:nvSpPr>
            <p:spPr bwMode="auto">
              <a:xfrm>
                <a:off x="1648" y="2304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sp>
          <p:nvSpPr>
            <p:cNvPr id="28" name="Line 44"/>
            <p:cNvSpPr>
              <a:spLocks noChangeShapeType="1"/>
            </p:cNvSpPr>
            <p:nvPr/>
          </p:nvSpPr>
          <p:spPr bwMode="auto">
            <a:xfrm>
              <a:off x="1646" y="1326"/>
              <a:ext cx="147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9" name="Line 45"/>
            <p:cNvSpPr>
              <a:spLocks noChangeShapeType="1"/>
            </p:cNvSpPr>
            <p:nvPr/>
          </p:nvSpPr>
          <p:spPr bwMode="auto">
            <a:xfrm flipV="1">
              <a:off x="1660" y="1986"/>
              <a:ext cx="1475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0" name="Line 46"/>
            <p:cNvSpPr>
              <a:spLocks noChangeShapeType="1"/>
            </p:cNvSpPr>
            <p:nvPr/>
          </p:nvSpPr>
          <p:spPr bwMode="auto">
            <a:xfrm>
              <a:off x="3045" y="1458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1" name="Line 47"/>
            <p:cNvSpPr>
              <a:spLocks noChangeShapeType="1"/>
            </p:cNvSpPr>
            <p:nvPr/>
          </p:nvSpPr>
          <p:spPr bwMode="auto">
            <a:xfrm>
              <a:off x="3045" y="1864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" name="Line 48"/>
            <p:cNvSpPr>
              <a:spLocks noChangeShapeType="1"/>
            </p:cNvSpPr>
            <p:nvPr/>
          </p:nvSpPr>
          <p:spPr bwMode="auto">
            <a:xfrm rot="5400000">
              <a:off x="2842" y="1661"/>
              <a:ext cx="4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3" name="Line 49"/>
            <p:cNvSpPr>
              <a:spLocks noChangeShapeType="1"/>
            </p:cNvSpPr>
            <p:nvPr/>
          </p:nvSpPr>
          <p:spPr bwMode="auto">
            <a:xfrm>
              <a:off x="2745" y="1657"/>
              <a:ext cx="310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4" name="Oval 50"/>
            <p:cNvSpPr>
              <a:spLocks noChangeArrowheads="1"/>
            </p:cNvSpPr>
            <p:nvPr/>
          </p:nvSpPr>
          <p:spPr bwMode="auto">
            <a:xfrm>
              <a:off x="3026" y="1647"/>
              <a:ext cx="48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5" name="Text Box 51"/>
            <p:cNvSpPr txBox="1">
              <a:spLocks noChangeArrowheads="1"/>
            </p:cNvSpPr>
            <p:nvPr/>
          </p:nvSpPr>
          <p:spPr bwMode="auto">
            <a:xfrm>
              <a:off x="1296" y="1584"/>
              <a:ext cx="38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CLK</a:t>
              </a:r>
              <a:endParaRPr lang="en-GB" altLang="tr-TR"/>
            </a:p>
          </p:txBody>
        </p:sp>
        <p:sp>
          <p:nvSpPr>
            <p:cNvPr id="36" name="Rectangle 52"/>
            <p:cNvSpPr>
              <a:spLocks noChangeArrowheads="1"/>
            </p:cNvSpPr>
            <p:nvPr/>
          </p:nvSpPr>
          <p:spPr bwMode="auto">
            <a:xfrm>
              <a:off x="2112" y="1440"/>
              <a:ext cx="624" cy="43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7" name="Text Box 53"/>
            <p:cNvSpPr txBox="1">
              <a:spLocks noChangeArrowheads="1"/>
            </p:cNvSpPr>
            <p:nvPr/>
          </p:nvSpPr>
          <p:spPr bwMode="auto">
            <a:xfrm>
              <a:off x="2064" y="1440"/>
              <a:ext cx="672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r>
                <a:rPr lang="en-US" altLang="tr-TR"/>
                <a:t>Pulse transition detector</a:t>
              </a:r>
            </a:p>
          </p:txBody>
        </p:sp>
        <p:sp>
          <p:nvSpPr>
            <p:cNvPr id="38" name="Text Box 54"/>
            <p:cNvSpPr txBox="1">
              <a:spLocks noChangeArrowheads="1"/>
            </p:cNvSpPr>
            <p:nvPr/>
          </p:nvSpPr>
          <p:spPr bwMode="auto">
            <a:xfrm>
              <a:off x="1440" y="1872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K</a:t>
              </a:r>
              <a:endParaRPr lang="en-GB" altLang="tr-TR"/>
            </a:p>
          </p:txBody>
        </p:sp>
        <p:sp>
          <p:nvSpPr>
            <p:cNvPr id="39" name="Line 55"/>
            <p:cNvSpPr>
              <a:spLocks noChangeShapeType="1"/>
            </p:cNvSpPr>
            <p:nvPr/>
          </p:nvSpPr>
          <p:spPr bwMode="auto">
            <a:xfrm flipV="1">
              <a:off x="1632" y="1680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40" name="Group 56"/>
            <p:cNvGrpSpPr>
              <a:grpSpLocks/>
            </p:cNvGrpSpPr>
            <p:nvPr/>
          </p:nvGrpSpPr>
          <p:grpSpPr bwMode="auto">
            <a:xfrm>
              <a:off x="1632" y="1536"/>
              <a:ext cx="336" cy="96"/>
              <a:chOff x="2064" y="2496"/>
              <a:chExt cx="336" cy="96"/>
            </a:xfrm>
          </p:grpSpPr>
          <p:sp>
            <p:nvSpPr>
              <p:cNvPr id="47" name="Line 57"/>
              <p:cNvSpPr>
                <a:spLocks noChangeShapeType="1"/>
              </p:cNvSpPr>
              <p:nvPr/>
            </p:nvSpPr>
            <p:spPr bwMode="auto">
              <a:xfrm>
                <a:off x="2064" y="259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8" name="Line 58"/>
              <p:cNvSpPr>
                <a:spLocks noChangeShapeType="1"/>
              </p:cNvSpPr>
              <p:nvPr/>
            </p:nvSpPr>
            <p:spPr bwMode="auto">
              <a:xfrm>
                <a:off x="2160" y="249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9" name="Line 59"/>
              <p:cNvSpPr>
                <a:spLocks noChangeShapeType="1"/>
              </p:cNvSpPr>
              <p:nvPr/>
            </p:nvSpPr>
            <p:spPr bwMode="auto">
              <a:xfrm>
                <a:off x="2304" y="259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0" name="Line 60"/>
              <p:cNvSpPr>
                <a:spLocks noChangeShapeType="1"/>
              </p:cNvSpPr>
              <p:nvPr/>
            </p:nvSpPr>
            <p:spPr bwMode="auto">
              <a:xfrm rot="5400000">
                <a:off x="2112" y="25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1" name="Line 61"/>
              <p:cNvSpPr>
                <a:spLocks noChangeShapeType="1"/>
              </p:cNvSpPr>
              <p:nvPr/>
            </p:nvSpPr>
            <p:spPr bwMode="auto">
              <a:xfrm rot="5400000">
                <a:off x="2256" y="25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41" name="Line 62"/>
            <p:cNvSpPr>
              <a:spLocks noChangeShapeType="1"/>
            </p:cNvSpPr>
            <p:nvPr/>
          </p:nvSpPr>
          <p:spPr bwMode="auto">
            <a:xfrm flipV="1">
              <a:off x="2928" y="1200"/>
              <a:ext cx="1200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2" name="Line 63"/>
            <p:cNvSpPr>
              <a:spLocks noChangeShapeType="1"/>
            </p:cNvSpPr>
            <p:nvPr/>
          </p:nvSpPr>
          <p:spPr bwMode="auto">
            <a:xfrm flipV="1">
              <a:off x="2976" y="2063"/>
              <a:ext cx="112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" name="Line 64"/>
            <p:cNvSpPr>
              <a:spLocks noChangeShapeType="1"/>
            </p:cNvSpPr>
            <p:nvPr/>
          </p:nvSpPr>
          <p:spPr bwMode="auto">
            <a:xfrm rot="5400000">
              <a:off x="2640" y="1728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4" name="Line 65"/>
            <p:cNvSpPr>
              <a:spLocks noChangeShapeType="1"/>
            </p:cNvSpPr>
            <p:nvPr/>
          </p:nvSpPr>
          <p:spPr bwMode="auto">
            <a:xfrm flipV="1">
              <a:off x="2976" y="1392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5" name="Line 66"/>
            <p:cNvSpPr>
              <a:spLocks noChangeShapeType="1"/>
            </p:cNvSpPr>
            <p:nvPr/>
          </p:nvSpPr>
          <p:spPr bwMode="auto">
            <a:xfrm>
              <a:off x="2928" y="192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6" name="Line 67"/>
            <p:cNvSpPr>
              <a:spLocks noChangeShapeType="1"/>
            </p:cNvSpPr>
            <p:nvPr/>
          </p:nvSpPr>
          <p:spPr bwMode="auto">
            <a:xfrm rot="5400000">
              <a:off x="2568" y="1560"/>
              <a:ext cx="7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70" name="Group 73"/>
          <p:cNvGrpSpPr>
            <a:grpSpLocks/>
          </p:cNvGrpSpPr>
          <p:nvPr/>
        </p:nvGrpSpPr>
        <p:grpSpPr bwMode="auto">
          <a:xfrm>
            <a:off x="1005136" y="4202583"/>
            <a:ext cx="3581400" cy="1530350"/>
            <a:chOff x="1200" y="2496"/>
            <a:chExt cx="2256" cy="964"/>
          </a:xfrm>
        </p:grpSpPr>
        <p:graphicFrame>
          <p:nvGraphicFramePr>
            <p:cNvPr id="71" name="Object 70"/>
            <p:cNvGraphicFramePr>
              <a:graphicFrameLocks noChangeAspect="1"/>
            </p:cNvGraphicFramePr>
            <p:nvPr/>
          </p:nvGraphicFramePr>
          <p:xfrm>
            <a:off x="1200" y="2499"/>
            <a:ext cx="2219" cy="9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2" name="Document" r:id="rId3" imgW="3534156" imgH="1527048" progId="Word.Document.8">
                    <p:embed/>
                  </p:oleObj>
                </mc:Choice>
                <mc:Fallback>
                  <p:oleObj name="Document" r:id="rId3" imgW="3534156" imgH="1527048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2499"/>
                          <a:ext cx="2219" cy="9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" name="Line 71"/>
            <p:cNvSpPr>
              <a:spLocks noChangeShapeType="1"/>
            </p:cNvSpPr>
            <p:nvPr/>
          </p:nvSpPr>
          <p:spPr bwMode="auto">
            <a:xfrm>
              <a:off x="1248" y="2688"/>
              <a:ext cx="2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" name="Line 72"/>
            <p:cNvSpPr>
              <a:spLocks noChangeShapeType="1"/>
            </p:cNvSpPr>
            <p:nvPr/>
          </p:nvSpPr>
          <p:spPr bwMode="auto">
            <a:xfrm rot="5400000">
              <a:off x="1776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74" name="Group 79"/>
          <p:cNvGrpSpPr>
            <a:grpSpLocks/>
          </p:cNvGrpSpPr>
          <p:nvPr/>
        </p:nvGrpSpPr>
        <p:grpSpPr bwMode="auto">
          <a:xfrm>
            <a:off x="5732711" y="3686969"/>
            <a:ext cx="2166938" cy="2532063"/>
            <a:chOff x="3744" y="2400"/>
            <a:chExt cx="1365" cy="1595"/>
          </a:xfrm>
        </p:grpSpPr>
        <p:graphicFrame>
          <p:nvGraphicFramePr>
            <p:cNvPr id="75" name="Object 76"/>
            <p:cNvGraphicFramePr>
              <a:graphicFrameLocks noChangeAspect="1"/>
            </p:cNvGraphicFramePr>
            <p:nvPr/>
          </p:nvGraphicFramePr>
          <p:xfrm>
            <a:off x="3744" y="2400"/>
            <a:ext cx="1365" cy="15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3" name="Document" r:id="rId5" imgW="2167128" imgH="2532888" progId="Word.Document.8">
                    <p:embed/>
                  </p:oleObj>
                </mc:Choice>
                <mc:Fallback>
                  <p:oleObj name="Document" r:id="rId5" imgW="2167128" imgH="2532888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4" y="2400"/>
                          <a:ext cx="1365" cy="15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" name="Line 77"/>
            <p:cNvSpPr>
              <a:spLocks noChangeShapeType="1"/>
            </p:cNvSpPr>
            <p:nvPr/>
          </p:nvSpPr>
          <p:spPr bwMode="auto">
            <a:xfrm>
              <a:off x="3840" y="2592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7" name="Line 78"/>
            <p:cNvSpPr>
              <a:spLocks noChangeShapeType="1"/>
            </p:cNvSpPr>
            <p:nvPr/>
          </p:nvSpPr>
          <p:spPr bwMode="auto">
            <a:xfrm rot="5400000">
              <a:off x="3720" y="3144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78" name="Text Box 80"/>
          <p:cNvSpPr txBox="1">
            <a:spLocks noChangeArrowheads="1"/>
          </p:cNvSpPr>
          <p:nvPr/>
        </p:nvSpPr>
        <p:spPr bwMode="auto">
          <a:xfrm>
            <a:off x="2605336" y="5726583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800" b="0" i="1"/>
              <a:t>Q(t+1)</a:t>
            </a:r>
            <a:r>
              <a:rPr lang="en-US" altLang="tr-TR" sz="1800" b="0"/>
              <a:t> = </a:t>
            </a:r>
            <a:r>
              <a:rPr lang="en-US" altLang="tr-TR" sz="1800" b="0" i="1"/>
              <a:t>J.Q'</a:t>
            </a:r>
            <a:r>
              <a:rPr lang="en-US" altLang="tr-TR" sz="1800" b="0"/>
              <a:t> + </a:t>
            </a:r>
            <a:r>
              <a:rPr lang="en-US" altLang="tr-TR" sz="1800" b="0" i="1"/>
              <a:t>K'.Q</a:t>
            </a:r>
            <a:endParaRPr lang="en-US" altLang="tr-TR" sz="1800" b="0"/>
          </a:p>
        </p:txBody>
      </p:sp>
    </p:spTree>
    <p:extLst>
      <p:ext uri="{BB962C8B-B14F-4D97-AF65-F5344CB8AC3E}">
        <p14:creationId xmlns:p14="http://schemas.microsoft.com/office/powerpoint/2010/main" val="88595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T Flip-Flop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" y="1052736"/>
            <a:ext cx="7772400" cy="335280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smtClean="0">
                <a:solidFill>
                  <a:srgbClr val="0000CC"/>
                </a:solidFill>
                <a:sym typeface="Symbol" panose="05050102010706020507" pitchFamily="18" charset="2"/>
              </a:rPr>
              <a:t>T flip-flop</a:t>
            </a:r>
            <a:r>
              <a:rPr lang="en-GB" altLang="tr-TR" smtClean="0">
                <a:sym typeface="Symbol" panose="05050102010706020507" pitchFamily="18" charset="2"/>
              </a:rPr>
              <a:t>: single-input version of the J-K flip flop, formed by tying both inputs together.</a:t>
            </a:r>
          </a:p>
          <a:p>
            <a:pPr>
              <a:spcBef>
                <a:spcPct val="50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smtClean="0">
                <a:sym typeface="Symbol" panose="05050102010706020507" pitchFamily="18" charset="2"/>
              </a:rPr>
              <a:t>Characteristic table.</a:t>
            </a:r>
            <a:endParaRPr lang="en-GB" altLang="tr-TR" dirty="0" smtClean="0">
              <a:sym typeface="Symbol" panose="05050102010706020507" pitchFamily="18" charset="2"/>
            </a:endParaRPr>
          </a:p>
        </p:txBody>
      </p:sp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618744" y="4176936"/>
            <a:ext cx="3262313" cy="1044575"/>
            <a:chOff x="1104" y="2784"/>
            <a:chExt cx="2055" cy="658"/>
          </a:xfrm>
        </p:grpSpPr>
        <p:graphicFrame>
          <p:nvGraphicFramePr>
            <p:cNvPr id="7" name="Object 69"/>
            <p:cNvGraphicFramePr>
              <a:graphicFrameLocks noChangeAspect="1"/>
            </p:cNvGraphicFramePr>
            <p:nvPr/>
          </p:nvGraphicFramePr>
          <p:xfrm>
            <a:off x="1104" y="2784"/>
            <a:ext cx="2055" cy="6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6" name="Document" r:id="rId3" imgW="3273552" imgH="1042416" progId="Word.Document.8">
                    <p:embed/>
                  </p:oleObj>
                </mc:Choice>
                <mc:Fallback>
                  <p:oleObj name="Document" r:id="rId3" imgW="3273552" imgH="1042416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784"/>
                          <a:ext cx="2055" cy="6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Line 70"/>
            <p:cNvSpPr>
              <a:spLocks noChangeShapeType="1"/>
            </p:cNvSpPr>
            <p:nvPr/>
          </p:nvSpPr>
          <p:spPr bwMode="auto">
            <a:xfrm>
              <a:off x="1152" y="2976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" name="Line 71"/>
            <p:cNvSpPr>
              <a:spLocks noChangeShapeType="1"/>
            </p:cNvSpPr>
            <p:nvPr/>
          </p:nvSpPr>
          <p:spPr bwMode="auto">
            <a:xfrm rot="5400000">
              <a:off x="1608" y="304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0" name="Group 78"/>
          <p:cNvGrpSpPr>
            <a:grpSpLocks/>
          </p:cNvGrpSpPr>
          <p:nvPr/>
        </p:nvGrpSpPr>
        <p:grpSpPr bwMode="auto">
          <a:xfrm>
            <a:off x="4809744" y="4176936"/>
            <a:ext cx="1787525" cy="1527175"/>
            <a:chOff x="3840" y="2496"/>
            <a:chExt cx="1126" cy="962"/>
          </a:xfrm>
        </p:grpSpPr>
        <p:graphicFrame>
          <p:nvGraphicFramePr>
            <p:cNvPr id="11" name="Object 74"/>
            <p:cNvGraphicFramePr>
              <a:graphicFrameLocks noChangeAspect="1"/>
            </p:cNvGraphicFramePr>
            <p:nvPr/>
          </p:nvGraphicFramePr>
          <p:xfrm>
            <a:off x="3840" y="2496"/>
            <a:ext cx="1126" cy="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7" name="Document" r:id="rId5" imgW="1796796" imgH="1527048" progId="Word.Document.8">
                    <p:embed/>
                  </p:oleObj>
                </mc:Choice>
                <mc:Fallback>
                  <p:oleObj name="Document" r:id="rId5" imgW="1796796" imgH="1527048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2496"/>
                          <a:ext cx="1126" cy="9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Line 75"/>
            <p:cNvSpPr>
              <a:spLocks noChangeShapeType="1"/>
            </p:cNvSpPr>
            <p:nvPr/>
          </p:nvSpPr>
          <p:spPr bwMode="auto">
            <a:xfrm>
              <a:off x="3888" y="268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3" name="Line 76"/>
            <p:cNvSpPr>
              <a:spLocks noChangeShapeType="1"/>
            </p:cNvSpPr>
            <p:nvPr/>
          </p:nvSpPr>
          <p:spPr bwMode="auto">
            <a:xfrm rot="5400000">
              <a:off x="3936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14" name="Text Box 77"/>
          <p:cNvSpPr txBox="1">
            <a:spLocks noChangeArrowheads="1"/>
          </p:cNvSpPr>
          <p:nvPr/>
        </p:nvSpPr>
        <p:spPr bwMode="auto">
          <a:xfrm>
            <a:off x="2218944" y="5396136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800" b="0" i="1"/>
              <a:t>Q(t+1)</a:t>
            </a:r>
            <a:r>
              <a:rPr lang="en-US" altLang="tr-TR" sz="1800" b="0"/>
              <a:t> = </a:t>
            </a:r>
            <a:r>
              <a:rPr lang="en-US" altLang="tr-TR" sz="1800" b="0" i="1"/>
              <a:t>T.Q'</a:t>
            </a:r>
            <a:r>
              <a:rPr lang="en-US" altLang="tr-TR" sz="1800" b="0"/>
              <a:t> + </a:t>
            </a:r>
            <a:r>
              <a:rPr lang="en-US" altLang="tr-TR" sz="1800" b="0" i="1"/>
              <a:t>T'.Q</a:t>
            </a:r>
            <a:endParaRPr lang="en-US" altLang="tr-TR" sz="1800" b="0"/>
          </a:p>
        </p:txBody>
      </p:sp>
      <p:grpSp>
        <p:nvGrpSpPr>
          <p:cNvPr id="15" name="Group 82"/>
          <p:cNvGrpSpPr>
            <a:grpSpLocks/>
          </p:cNvGrpSpPr>
          <p:nvPr/>
        </p:nvGrpSpPr>
        <p:grpSpPr bwMode="auto">
          <a:xfrm>
            <a:off x="313944" y="2043336"/>
            <a:ext cx="4614863" cy="1371600"/>
            <a:chOff x="1152" y="1536"/>
            <a:chExt cx="2907" cy="864"/>
          </a:xfrm>
        </p:grpSpPr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1248" y="158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T</a:t>
              </a:r>
              <a:endParaRPr lang="en-GB" altLang="tr-TR"/>
            </a:p>
          </p:txBody>
        </p:sp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3792" y="1680"/>
              <a:ext cx="2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Q</a:t>
              </a:r>
              <a:endParaRPr lang="en-GB" altLang="tr-TR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3792" y="2112"/>
              <a:ext cx="2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Q'</a:t>
              </a:r>
              <a:endParaRPr lang="en-GB" altLang="tr-TR"/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3038" y="1724"/>
              <a:ext cx="208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>
              <a:off x="3034" y="2256"/>
              <a:ext cx="217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3149" y="1847"/>
              <a:ext cx="9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>
              <a:off x="3149" y="2131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rot="5400000">
              <a:off x="3108" y="1888"/>
              <a:ext cx="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 rot="5400000">
              <a:off x="3108" y="2091"/>
              <a:ext cx="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3554" y="1787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6" name="Line 15"/>
            <p:cNvSpPr>
              <a:spLocks noChangeShapeType="1"/>
            </p:cNvSpPr>
            <p:nvPr/>
          </p:nvSpPr>
          <p:spPr bwMode="auto">
            <a:xfrm>
              <a:off x="3554" y="2194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7" name="Line 16"/>
            <p:cNvSpPr>
              <a:spLocks noChangeShapeType="1"/>
            </p:cNvSpPr>
            <p:nvPr/>
          </p:nvSpPr>
          <p:spPr bwMode="auto">
            <a:xfrm rot="16200000" flipH="1">
              <a:off x="3512" y="2236"/>
              <a:ext cx="319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8" name="Line 17"/>
            <p:cNvSpPr>
              <a:spLocks noChangeShapeType="1"/>
            </p:cNvSpPr>
            <p:nvPr/>
          </p:nvSpPr>
          <p:spPr bwMode="auto">
            <a:xfrm rot="5400000">
              <a:off x="3498" y="1723"/>
              <a:ext cx="36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9" name="Line 18"/>
            <p:cNvSpPr>
              <a:spLocks noChangeShapeType="1"/>
            </p:cNvSpPr>
            <p:nvPr/>
          </p:nvSpPr>
          <p:spPr bwMode="auto">
            <a:xfrm>
              <a:off x="3144" y="1926"/>
              <a:ext cx="528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0" name="Line 19"/>
            <p:cNvSpPr>
              <a:spLocks noChangeShapeType="1"/>
            </p:cNvSpPr>
            <p:nvPr/>
          </p:nvSpPr>
          <p:spPr bwMode="auto">
            <a:xfrm flipH="1">
              <a:off x="3145" y="1903"/>
              <a:ext cx="527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1" name="Oval 20"/>
            <p:cNvSpPr>
              <a:spLocks noChangeArrowheads="1"/>
            </p:cNvSpPr>
            <p:nvPr/>
          </p:nvSpPr>
          <p:spPr bwMode="auto">
            <a:xfrm>
              <a:off x="3645" y="2175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2" name="Oval 21"/>
            <p:cNvSpPr>
              <a:spLocks noChangeArrowheads="1"/>
            </p:cNvSpPr>
            <p:nvPr/>
          </p:nvSpPr>
          <p:spPr bwMode="auto">
            <a:xfrm>
              <a:off x="3654" y="1774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grpSp>
          <p:nvGrpSpPr>
            <p:cNvPr id="33" name="Group 22"/>
            <p:cNvGrpSpPr>
              <a:grpSpLocks/>
            </p:cNvGrpSpPr>
            <p:nvPr/>
          </p:nvGrpSpPr>
          <p:grpSpPr bwMode="auto">
            <a:xfrm>
              <a:off x="3248" y="1691"/>
              <a:ext cx="307" cy="203"/>
              <a:chOff x="1872" y="3824"/>
              <a:chExt cx="369" cy="240"/>
            </a:xfrm>
          </p:grpSpPr>
          <p:sp>
            <p:nvSpPr>
              <p:cNvPr id="67" name="Freeform 23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44 w 288"/>
                  <a:gd name="T3" fmla="*/ 120 h 864"/>
                  <a:gd name="T4" fmla="*/ 0 w 288"/>
                  <a:gd name="T5" fmla="*/ 240 h 8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8" name="Line 24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9" name="Line 25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0" name="Freeform 26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" name="Freeform 27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2" name="Oval 28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73" name="Oval 29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34" name="Group 30"/>
            <p:cNvGrpSpPr>
              <a:grpSpLocks/>
            </p:cNvGrpSpPr>
            <p:nvPr/>
          </p:nvGrpSpPr>
          <p:grpSpPr bwMode="auto">
            <a:xfrm>
              <a:off x="3241" y="2097"/>
              <a:ext cx="307" cy="203"/>
              <a:chOff x="1872" y="3824"/>
              <a:chExt cx="369" cy="240"/>
            </a:xfrm>
          </p:grpSpPr>
          <p:sp>
            <p:nvSpPr>
              <p:cNvPr id="60" name="Freeform 31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44 w 288"/>
                  <a:gd name="T3" fmla="*/ 120 h 864"/>
                  <a:gd name="T4" fmla="*/ 0 w 288"/>
                  <a:gd name="T5" fmla="*/ 240 h 8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1" name="Line 32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2" name="Line 33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3" name="Freeform 34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4" name="Freeform 35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48 w 576"/>
                  <a:gd name="T3" fmla="*/ 44 h 432"/>
                  <a:gd name="T4" fmla="*/ 197 w 576"/>
                  <a:gd name="T5" fmla="*/ 13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5" name="Oval 36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66" name="Oval 37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35" name="Group 38"/>
            <p:cNvGrpSpPr>
              <a:grpSpLocks/>
            </p:cNvGrpSpPr>
            <p:nvPr/>
          </p:nvGrpSpPr>
          <p:grpSpPr bwMode="auto">
            <a:xfrm>
              <a:off x="2693" y="1632"/>
              <a:ext cx="338" cy="193"/>
              <a:chOff x="1648" y="1680"/>
              <a:chExt cx="406" cy="228"/>
            </a:xfrm>
          </p:grpSpPr>
          <p:sp>
            <p:nvSpPr>
              <p:cNvPr id="58" name="Oval 39"/>
              <p:cNvSpPr>
                <a:spLocks noChangeArrowheads="1"/>
              </p:cNvSpPr>
              <p:nvPr/>
            </p:nvSpPr>
            <p:spPr bwMode="auto">
              <a:xfrm>
                <a:off x="1976" y="175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9" name="AutoShape 40"/>
              <p:cNvSpPr>
                <a:spLocks noChangeArrowheads="1"/>
              </p:cNvSpPr>
              <p:nvPr/>
            </p:nvSpPr>
            <p:spPr bwMode="auto">
              <a:xfrm>
                <a:off x="1648" y="1680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36" name="Group 41"/>
            <p:cNvGrpSpPr>
              <a:grpSpLocks/>
            </p:cNvGrpSpPr>
            <p:nvPr/>
          </p:nvGrpSpPr>
          <p:grpSpPr bwMode="auto">
            <a:xfrm>
              <a:off x="2693" y="2159"/>
              <a:ext cx="338" cy="193"/>
              <a:chOff x="1648" y="2304"/>
              <a:chExt cx="406" cy="228"/>
            </a:xfrm>
          </p:grpSpPr>
          <p:sp>
            <p:nvSpPr>
              <p:cNvPr id="56" name="Oval 42"/>
              <p:cNvSpPr>
                <a:spLocks noChangeArrowheads="1"/>
              </p:cNvSpPr>
              <p:nvPr/>
            </p:nvSpPr>
            <p:spPr bwMode="auto">
              <a:xfrm>
                <a:off x="1976" y="237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57" name="AutoShape 43"/>
              <p:cNvSpPr>
                <a:spLocks noChangeArrowheads="1"/>
              </p:cNvSpPr>
              <p:nvPr/>
            </p:nvSpPr>
            <p:spPr bwMode="auto">
              <a:xfrm>
                <a:off x="1648" y="2304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sp>
          <p:nvSpPr>
            <p:cNvPr id="37" name="Line 44"/>
            <p:cNvSpPr>
              <a:spLocks noChangeShapeType="1"/>
            </p:cNvSpPr>
            <p:nvPr/>
          </p:nvSpPr>
          <p:spPr bwMode="auto">
            <a:xfrm>
              <a:off x="1441" y="1661"/>
              <a:ext cx="1243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8" name="Line 45"/>
            <p:cNvSpPr>
              <a:spLocks noChangeShapeType="1"/>
            </p:cNvSpPr>
            <p:nvPr/>
          </p:nvSpPr>
          <p:spPr bwMode="auto">
            <a:xfrm flipV="1">
              <a:off x="1583" y="2322"/>
              <a:ext cx="1120" cy="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9" name="Line 46"/>
            <p:cNvSpPr>
              <a:spLocks noChangeShapeType="1"/>
            </p:cNvSpPr>
            <p:nvPr/>
          </p:nvSpPr>
          <p:spPr bwMode="auto">
            <a:xfrm>
              <a:off x="2613" y="1794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" name="Line 47"/>
            <p:cNvSpPr>
              <a:spLocks noChangeShapeType="1"/>
            </p:cNvSpPr>
            <p:nvPr/>
          </p:nvSpPr>
          <p:spPr bwMode="auto">
            <a:xfrm>
              <a:off x="2613" y="2200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1" name="Line 48"/>
            <p:cNvSpPr>
              <a:spLocks noChangeShapeType="1"/>
            </p:cNvSpPr>
            <p:nvPr/>
          </p:nvSpPr>
          <p:spPr bwMode="auto">
            <a:xfrm rot="5400000">
              <a:off x="2410" y="1997"/>
              <a:ext cx="4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2" name="Line 49"/>
            <p:cNvSpPr>
              <a:spLocks noChangeShapeType="1"/>
            </p:cNvSpPr>
            <p:nvPr/>
          </p:nvSpPr>
          <p:spPr bwMode="auto">
            <a:xfrm>
              <a:off x="2313" y="1993"/>
              <a:ext cx="310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" name="Oval 50"/>
            <p:cNvSpPr>
              <a:spLocks noChangeArrowheads="1"/>
            </p:cNvSpPr>
            <p:nvPr/>
          </p:nvSpPr>
          <p:spPr bwMode="auto">
            <a:xfrm>
              <a:off x="2594" y="1983"/>
              <a:ext cx="48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4" name="Text Box 51"/>
            <p:cNvSpPr txBox="1">
              <a:spLocks noChangeArrowheads="1"/>
            </p:cNvSpPr>
            <p:nvPr/>
          </p:nvSpPr>
          <p:spPr bwMode="auto">
            <a:xfrm>
              <a:off x="1152" y="1920"/>
              <a:ext cx="38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i="1"/>
                <a:t>CLK</a:t>
              </a:r>
              <a:endParaRPr lang="en-GB" altLang="tr-TR"/>
            </a:p>
          </p:txBody>
        </p:sp>
        <p:sp>
          <p:nvSpPr>
            <p:cNvPr id="45" name="Rectangle 52"/>
            <p:cNvSpPr>
              <a:spLocks noChangeArrowheads="1"/>
            </p:cNvSpPr>
            <p:nvPr/>
          </p:nvSpPr>
          <p:spPr bwMode="auto">
            <a:xfrm>
              <a:off x="1680" y="1776"/>
              <a:ext cx="624" cy="43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6" name="Text Box 53"/>
            <p:cNvSpPr txBox="1">
              <a:spLocks noChangeArrowheads="1"/>
            </p:cNvSpPr>
            <p:nvPr/>
          </p:nvSpPr>
          <p:spPr bwMode="auto">
            <a:xfrm>
              <a:off x="1632" y="1776"/>
              <a:ext cx="672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r>
                <a:rPr lang="en-US" altLang="tr-TR"/>
                <a:t>Pulse transition detector</a:t>
              </a:r>
            </a:p>
          </p:txBody>
        </p:sp>
        <p:sp>
          <p:nvSpPr>
            <p:cNvPr id="47" name="Line 55"/>
            <p:cNvSpPr>
              <a:spLocks noChangeShapeType="1"/>
            </p:cNvSpPr>
            <p:nvPr/>
          </p:nvSpPr>
          <p:spPr bwMode="auto">
            <a:xfrm flipV="1">
              <a:off x="1488" y="201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8" name="Line 62"/>
            <p:cNvSpPr>
              <a:spLocks noChangeShapeType="1"/>
            </p:cNvSpPr>
            <p:nvPr/>
          </p:nvSpPr>
          <p:spPr bwMode="auto">
            <a:xfrm flipV="1">
              <a:off x="2496" y="1536"/>
              <a:ext cx="1200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9" name="Line 63"/>
            <p:cNvSpPr>
              <a:spLocks noChangeShapeType="1"/>
            </p:cNvSpPr>
            <p:nvPr/>
          </p:nvSpPr>
          <p:spPr bwMode="auto">
            <a:xfrm flipV="1">
              <a:off x="2544" y="2399"/>
              <a:ext cx="112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0" name="Line 64"/>
            <p:cNvSpPr>
              <a:spLocks noChangeShapeType="1"/>
            </p:cNvSpPr>
            <p:nvPr/>
          </p:nvSpPr>
          <p:spPr bwMode="auto">
            <a:xfrm rot="5400000">
              <a:off x="2208" y="2064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1" name="Line 65"/>
            <p:cNvSpPr>
              <a:spLocks noChangeShapeType="1"/>
            </p:cNvSpPr>
            <p:nvPr/>
          </p:nvSpPr>
          <p:spPr bwMode="auto">
            <a:xfrm flipV="1">
              <a:off x="2544" y="1728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" name="Line 66"/>
            <p:cNvSpPr>
              <a:spLocks noChangeShapeType="1"/>
            </p:cNvSpPr>
            <p:nvPr/>
          </p:nvSpPr>
          <p:spPr bwMode="auto">
            <a:xfrm>
              <a:off x="2496" y="225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3" name="Line 67"/>
            <p:cNvSpPr>
              <a:spLocks noChangeShapeType="1"/>
            </p:cNvSpPr>
            <p:nvPr/>
          </p:nvSpPr>
          <p:spPr bwMode="auto">
            <a:xfrm rot="5400000">
              <a:off x="2136" y="1896"/>
              <a:ext cx="7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4" name="Line 80"/>
            <p:cNvSpPr>
              <a:spLocks noChangeShapeType="1"/>
            </p:cNvSpPr>
            <p:nvPr/>
          </p:nvSpPr>
          <p:spPr bwMode="auto">
            <a:xfrm rot="5400000">
              <a:off x="1248" y="1999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5" name="Oval 81"/>
            <p:cNvSpPr>
              <a:spLocks noChangeArrowheads="1"/>
            </p:cNvSpPr>
            <p:nvPr/>
          </p:nvSpPr>
          <p:spPr bwMode="auto">
            <a:xfrm>
              <a:off x="1559" y="1647"/>
              <a:ext cx="48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</p:grpSp>
      <p:grpSp>
        <p:nvGrpSpPr>
          <p:cNvPr id="74" name="Group 102"/>
          <p:cNvGrpSpPr>
            <a:grpSpLocks/>
          </p:cNvGrpSpPr>
          <p:nvPr/>
        </p:nvGrpSpPr>
        <p:grpSpPr bwMode="auto">
          <a:xfrm>
            <a:off x="5114544" y="2195736"/>
            <a:ext cx="2590800" cy="1219200"/>
            <a:chOff x="3936" y="1536"/>
            <a:chExt cx="1632" cy="768"/>
          </a:xfrm>
        </p:grpSpPr>
        <p:sp>
          <p:nvSpPr>
            <p:cNvPr id="75" name="Rectangle 84"/>
            <p:cNvSpPr>
              <a:spLocks noChangeArrowheads="1"/>
            </p:cNvSpPr>
            <p:nvPr/>
          </p:nvSpPr>
          <p:spPr bwMode="auto">
            <a:xfrm>
              <a:off x="4608" y="1536"/>
              <a:ext cx="480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76" name="Line 85"/>
            <p:cNvSpPr>
              <a:spLocks noChangeShapeType="1"/>
            </p:cNvSpPr>
            <p:nvPr/>
          </p:nvSpPr>
          <p:spPr bwMode="auto">
            <a:xfrm>
              <a:off x="4320" y="168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7" name="Oval 86"/>
            <p:cNvSpPr>
              <a:spLocks noChangeArrowheads="1"/>
            </p:cNvSpPr>
            <p:nvPr/>
          </p:nvSpPr>
          <p:spPr bwMode="auto">
            <a:xfrm>
              <a:off x="5088" y="2089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78" name="Line 87"/>
            <p:cNvSpPr>
              <a:spLocks noChangeShapeType="1"/>
            </p:cNvSpPr>
            <p:nvPr/>
          </p:nvSpPr>
          <p:spPr bwMode="auto">
            <a:xfrm>
              <a:off x="5088" y="172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9" name="Line 88"/>
            <p:cNvSpPr>
              <a:spLocks noChangeShapeType="1"/>
            </p:cNvSpPr>
            <p:nvPr/>
          </p:nvSpPr>
          <p:spPr bwMode="auto">
            <a:xfrm flipV="1">
              <a:off x="5136" y="2112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0" name="Text Box 89"/>
            <p:cNvSpPr txBox="1">
              <a:spLocks noChangeArrowheads="1"/>
            </p:cNvSpPr>
            <p:nvPr/>
          </p:nvSpPr>
          <p:spPr bwMode="auto">
            <a:xfrm>
              <a:off x="4608" y="1584"/>
              <a:ext cx="336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600" i="1"/>
                <a:t>J</a:t>
              </a:r>
            </a:p>
            <a:p>
              <a:r>
                <a:rPr lang="en-US" altLang="tr-TR" sz="1600" i="1"/>
                <a:t> C</a:t>
              </a:r>
            </a:p>
            <a:p>
              <a:r>
                <a:rPr lang="en-US" altLang="tr-TR" sz="1600" i="1"/>
                <a:t>K</a:t>
              </a:r>
            </a:p>
          </p:txBody>
        </p:sp>
        <p:sp>
          <p:nvSpPr>
            <p:cNvPr id="81" name="Rectangle 90"/>
            <p:cNvSpPr>
              <a:spLocks noChangeArrowheads="1"/>
            </p:cNvSpPr>
            <p:nvPr/>
          </p:nvSpPr>
          <p:spPr bwMode="auto">
            <a:xfrm>
              <a:off x="5280" y="1632"/>
              <a:ext cx="288" cy="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tr-TR" sz="1600" i="1"/>
                <a:t>Q</a:t>
              </a:r>
            </a:p>
            <a:p>
              <a:pPr>
                <a:spcBef>
                  <a:spcPct val="30000"/>
                </a:spcBef>
              </a:pPr>
              <a:endParaRPr lang="en-US" altLang="tr-TR" sz="1600" i="1"/>
            </a:p>
            <a:p>
              <a:pPr>
                <a:spcBef>
                  <a:spcPct val="30000"/>
                </a:spcBef>
              </a:pPr>
              <a:r>
                <a:rPr lang="en-US" altLang="tr-TR" sz="1600" i="1"/>
                <a:t>Q'</a:t>
              </a:r>
            </a:p>
          </p:txBody>
        </p:sp>
        <p:sp>
          <p:nvSpPr>
            <p:cNvPr id="82" name="Line 91"/>
            <p:cNvSpPr>
              <a:spLocks noChangeShapeType="1"/>
            </p:cNvSpPr>
            <p:nvPr/>
          </p:nvSpPr>
          <p:spPr bwMode="auto">
            <a:xfrm>
              <a:off x="4320" y="192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3" name="Line 92"/>
            <p:cNvSpPr>
              <a:spLocks noChangeShapeType="1"/>
            </p:cNvSpPr>
            <p:nvPr/>
          </p:nvSpPr>
          <p:spPr bwMode="auto">
            <a:xfrm flipV="1">
              <a:off x="4464" y="216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4" name="AutoShape 93"/>
            <p:cNvSpPr>
              <a:spLocks noChangeArrowheads="1"/>
            </p:cNvSpPr>
            <p:nvPr/>
          </p:nvSpPr>
          <p:spPr bwMode="auto">
            <a:xfrm rot="5400000">
              <a:off x="4608" y="1872"/>
              <a:ext cx="72" cy="7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85" name="Line 94"/>
            <p:cNvSpPr>
              <a:spLocks noChangeShapeType="1"/>
            </p:cNvSpPr>
            <p:nvPr/>
          </p:nvSpPr>
          <p:spPr bwMode="auto">
            <a:xfrm rot="5400000">
              <a:off x="4224" y="1920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" name="Text Box 95"/>
            <p:cNvSpPr txBox="1">
              <a:spLocks noChangeArrowheads="1"/>
            </p:cNvSpPr>
            <p:nvPr/>
          </p:nvSpPr>
          <p:spPr bwMode="auto">
            <a:xfrm>
              <a:off x="3936" y="1824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tr-TR" sz="1600" i="1"/>
                <a:t>CLK</a:t>
              </a:r>
            </a:p>
          </p:txBody>
        </p:sp>
        <p:sp>
          <p:nvSpPr>
            <p:cNvPr id="87" name="Oval 96"/>
            <p:cNvSpPr>
              <a:spLocks noChangeArrowheads="1"/>
            </p:cNvSpPr>
            <p:nvPr/>
          </p:nvSpPr>
          <p:spPr bwMode="auto">
            <a:xfrm>
              <a:off x="4440" y="1655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88" name="Rectangle 101"/>
            <p:cNvSpPr>
              <a:spLocks noChangeArrowheads="1"/>
            </p:cNvSpPr>
            <p:nvPr/>
          </p:nvSpPr>
          <p:spPr bwMode="auto">
            <a:xfrm>
              <a:off x="4128" y="1536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tr-TR" sz="1600" i="1"/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743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Summary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4759325"/>
            <a:ext cx="8610600" cy="156527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/>
              <a:t>We considered increasingly better bit storage until we arrived at the robust D flip-flop bit storage</a:t>
            </a:r>
          </a:p>
          <a:p>
            <a:pPr lvl="1">
              <a:buFontTx/>
              <a:buNone/>
            </a:pPr>
            <a:endParaRPr lang="en-US" altLang="tr-TR" smtClean="0"/>
          </a:p>
        </p:txBody>
      </p:sp>
      <p:grpSp>
        <p:nvGrpSpPr>
          <p:cNvPr id="6" name="Group 161"/>
          <p:cNvGrpSpPr>
            <a:grpSpLocks/>
          </p:cNvGrpSpPr>
          <p:nvPr/>
        </p:nvGrpSpPr>
        <p:grpSpPr bwMode="auto">
          <a:xfrm>
            <a:off x="6291263" y="1287463"/>
            <a:ext cx="1889125" cy="1343025"/>
            <a:chOff x="3963" y="811"/>
            <a:chExt cx="1190" cy="846"/>
          </a:xfrm>
        </p:grpSpPr>
        <p:sp>
          <p:nvSpPr>
            <p:cNvPr id="7" name="Oval 78"/>
            <p:cNvSpPr>
              <a:spLocks noChangeArrowheads="1"/>
            </p:cNvSpPr>
            <p:nvPr/>
          </p:nvSpPr>
          <p:spPr bwMode="auto">
            <a:xfrm>
              <a:off x="4118" y="1560"/>
              <a:ext cx="31" cy="3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8" name="Freeform 79"/>
            <p:cNvSpPr>
              <a:spLocks/>
            </p:cNvSpPr>
            <p:nvPr/>
          </p:nvSpPr>
          <p:spPr bwMode="auto">
            <a:xfrm>
              <a:off x="4135" y="1317"/>
              <a:ext cx="77" cy="257"/>
            </a:xfrm>
            <a:custGeom>
              <a:avLst/>
              <a:gdLst>
                <a:gd name="T0" fmla="*/ 0 w 77"/>
                <a:gd name="T1" fmla="*/ 257 h 257"/>
                <a:gd name="T2" fmla="*/ 0 w 77"/>
                <a:gd name="T3" fmla="*/ 0 h 257"/>
                <a:gd name="T4" fmla="*/ 77 w 77"/>
                <a:gd name="T5" fmla="*/ 0 h 2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7" h="257">
                  <a:moveTo>
                    <a:pt x="0" y="257"/>
                  </a:moveTo>
                  <a:lnTo>
                    <a:pt x="0" y="0"/>
                  </a:lnTo>
                  <a:lnTo>
                    <a:pt x="77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80"/>
            <p:cNvSpPr>
              <a:spLocks/>
            </p:cNvSpPr>
            <p:nvPr/>
          </p:nvSpPr>
          <p:spPr bwMode="auto">
            <a:xfrm>
              <a:off x="4077" y="1375"/>
              <a:ext cx="113" cy="91"/>
            </a:xfrm>
            <a:custGeom>
              <a:avLst/>
              <a:gdLst>
                <a:gd name="T0" fmla="*/ 0 w 113"/>
                <a:gd name="T1" fmla="*/ 91 h 91"/>
                <a:gd name="T2" fmla="*/ 55 w 113"/>
                <a:gd name="T3" fmla="*/ 0 h 91"/>
                <a:gd name="T4" fmla="*/ 113 w 113"/>
                <a:gd name="T5" fmla="*/ 91 h 91"/>
                <a:gd name="T6" fmla="*/ 0 w 113"/>
                <a:gd name="T7" fmla="*/ 91 h 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3" h="91">
                  <a:moveTo>
                    <a:pt x="0" y="91"/>
                  </a:moveTo>
                  <a:lnTo>
                    <a:pt x="55" y="0"/>
                  </a:lnTo>
                  <a:lnTo>
                    <a:pt x="113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Oval 81"/>
            <p:cNvSpPr>
              <a:spLocks noChangeArrowheads="1"/>
            </p:cNvSpPr>
            <p:nvPr/>
          </p:nvSpPr>
          <p:spPr bwMode="auto">
            <a:xfrm>
              <a:off x="4124" y="1353"/>
              <a:ext cx="19" cy="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1" name="Rectangle 82"/>
            <p:cNvSpPr>
              <a:spLocks noChangeArrowheads="1"/>
            </p:cNvSpPr>
            <p:nvPr/>
          </p:nvSpPr>
          <p:spPr bwMode="auto">
            <a:xfrm>
              <a:off x="3999" y="811"/>
              <a:ext cx="1101" cy="846"/>
            </a:xfrm>
            <a:prstGeom prst="rect">
              <a:avLst/>
            </a:prstGeom>
            <a:noFill/>
            <a:ln w="127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2" name="Rectangle 83"/>
            <p:cNvSpPr>
              <a:spLocks noChangeArrowheads="1"/>
            </p:cNvSpPr>
            <p:nvPr/>
          </p:nvSpPr>
          <p:spPr bwMode="auto">
            <a:xfrm>
              <a:off x="4683" y="817"/>
              <a:ext cx="37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D flip-flop</a:t>
              </a:r>
              <a:endParaRPr lang="en-US" altLang="tr-TR"/>
            </a:p>
          </p:txBody>
        </p:sp>
        <p:sp>
          <p:nvSpPr>
            <p:cNvPr id="13" name="Rectangle 86"/>
            <p:cNvSpPr>
              <a:spLocks noChangeArrowheads="1"/>
            </p:cNvSpPr>
            <p:nvPr/>
          </p:nvSpPr>
          <p:spPr bwMode="auto">
            <a:xfrm>
              <a:off x="4247" y="970"/>
              <a:ext cx="27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D latch</a:t>
              </a:r>
              <a:endParaRPr lang="en-US" altLang="tr-TR"/>
            </a:p>
          </p:txBody>
        </p:sp>
        <p:sp>
          <p:nvSpPr>
            <p:cNvPr id="14" name="Rectangle 90"/>
            <p:cNvSpPr>
              <a:spLocks noChangeArrowheads="1"/>
            </p:cNvSpPr>
            <p:nvPr/>
          </p:nvSpPr>
          <p:spPr bwMode="auto">
            <a:xfrm>
              <a:off x="4250" y="1378"/>
              <a:ext cx="2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master</a:t>
              </a:r>
              <a:endParaRPr lang="en-US" altLang="tr-TR"/>
            </a:p>
          </p:txBody>
        </p:sp>
        <p:sp>
          <p:nvSpPr>
            <p:cNvPr id="15" name="Rectangle 93"/>
            <p:cNvSpPr>
              <a:spLocks noChangeArrowheads="1"/>
            </p:cNvSpPr>
            <p:nvPr/>
          </p:nvSpPr>
          <p:spPr bwMode="auto">
            <a:xfrm>
              <a:off x="4677" y="970"/>
              <a:ext cx="27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D latch</a:t>
              </a:r>
              <a:endParaRPr lang="en-US" altLang="tr-TR"/>
            </a:p>
          </p:txBody>
        </p:sp>
        <p:sp>
          <p:nvSpPr>
            <p:cNvPr id="16" name="Rectangle 97"/>
            <p:cNvSpPr>
              <a:spLocks noChangeArrowheads="1"/>
            </p:cNvSpPr>
            <p:nvPr/>
          </p:nvSpPr>
          <p:spPr bwMode="auto">
            <a:xfrm>
              <a:off x="4669" y="1378"/>
              <a:ext cx="28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servant</a:t>
              </a:r>
              <a:endParaRPr lang="en-US" altLang="tr-TR"/>
            </a:p>
          </p:txBody>
        </p:sp>
        <p:sp>
          <p:nvSpPr>
            <p:cNvPr id="17" name="Line 103"/>
            <p:cNvSpPr>
              <a:spLocks noChangeShapeType="1"/>
            </p:cNvSpPr>
            <p:nvPr/>
          </p:nvSpPr>
          <p:spPr bwMode="auto">
            <a:xfrm>
              <a:off x="3963" y="1153"/>
              <a:ext cx="249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Line 104"/>
            <p:cNvSpPr>
              <a:spLocks noChangeShapeType="1"/>
            </p:cNvSpPr>
            <p:nvPr/>
          </p:nvSpPr>
          <p:spPr bwMode="auto">
            <a:xfrm>
              <a:off x="4542" y="1153"/>
              <a:ext cx="102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Line 105"/>
            <p:cNvSpPr>
              <a:spLocks noChangeShapeType="1"/>
            </p:cNvSpPr>
            <p:nvPr/>
          </p:nvSpPr>
          <p:spPr bwMode="auto">
            <a:xfrm>
              <a:off x="5006" y="1153"/>
              <a:ext cx="147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106"/>
            <p:cNvSpPr>
              <a:spLocks/>
            </p:cNvSpPr>
            <p:nvPr/>
          </p:nvSpPr>
          <p:spPr bwMode="auto">
            <a:xfrm>
              <a:off x="3969" y="1317"/>
              <a:ext cx="675" cy="259"/>
            </a:xfrm>
            <a:custGeom>
              <a:avLst/>
              <a:gdLst>
                <a:gd name="T0" fmla="*/ 675 w 675"/>
                <a:gd name="T1" fmla="*/ 0 h 259"/>
                <a:gd name="T2" fmla="*/ 620 w 675"/>
                <a:gd name="T3" fmla="*/ 0 h 259"/>
                <a:gd name="T4" fmla="*/ 620 w 675"/>
                <a:gd name="T5" fmla="*/ 259 h 259"/>
                <a:gd name="T6" fmla="*/ 0 w 675"/>
                <a:gd name="T7" fmla="*/ 259 h 2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75" h="259">
                  <a:moveTo>
                    <a:pt x="675" y="0"/>
                  </a:moveTo>
                  <a:lnTo>
                    <a:pt x="620" y="0"/>
                  </a:lnTo>
                  <a:lnTo>
                    <a:pt x="620" y="259"/>
                  </a:lnTo>
                  <a:lnTo>
                    <a:pt x="0" y="259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Line 107"/>
            <p:cNvSpPr>
              <a:spLocks noChangeShapeType="1"/>
            </p:cNvSpPr>
            <p:nvPr/>
          </p:nvSpPr>
          <p:spPr bwMode="auto">
            <a:xfrm>
              <a:off x="4970" y="1317"/>
              <a:ext cx="183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Rectangle 108"/>
            <p:cNvSpPr>
              <a:spLocks noChangeArrowheads="1"/>
            </p:cNvSpPr>
            <p:nvPr/>
          </p:nvSpPr>
          <p:spPr bwMode="auto">
            <a:xfrm>
              <a:off x="4212" y="954"/>
              <a:ext cx="327" cy="523"/>
            </a:xfrm>
            <a:prstGeom prst="rect">
              <a:avLst/>
            </a:prstGeom>
            <a:noFill/>
            <a:ln w="127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3" name="Rectangle 109"/>
            <p:cNvSpPr>
              <a:spLocks noChangeArrowheads="1"/>
            </p:cNvSpPr>
            <p:nvPr/>
          </p:nvSpPr>
          <p:spPr bwMode="auto">
            <a:xfrm>
              <a:off x="4644" y="954"/>
              <a:ext cx="326" cy="523"/>
            </a:xfrm>
            <a:prstGeom prst="rect">
              <a:avLst/>
            </a:prstGeom>
            <a:noFill/>
            <a:ln w="127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4" name="Oval 110"/>
            <p:cNvSpPr>
              <a:spLocks noChangeArrowheads="1"/>
            </p:cNvSpPr>
            <p:nvPr/>
          </p:nvSpPr>
          <p:spPr bwMode="auto">
            <a:xfrm>
              <a:off x="4976" y="1137"/>
              <a:ext cx="30" cy="3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25" name="Rectangle 111"/>
            <p:cNvSpPr>
              <a:spLocks noChangeArrowheads="1"/>
            </p:cNvSpPr>
            <p:nvPr/>
          </p:nvSpPr>
          <p:spPr bwMode="auto">
            <a:xfrm>
              <a:off x="4225" y="1103"/>
              <a:ext cx="13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Dm</a:t>
              </a:r>
              <a:endParaRPr lang="en-US" altLang="tr-TR"/>
            </a:p>
          </p:txBody>
        </p:sp>
        <p:sp>
          <p:nvSpPr>
            <p:cNvPr id="26" name="Rectangle 112"/>
            <p:cNvSpPr>
              <a:spLocks noChangeArrowheads="1"/>
            </p:cNvSpPr>
            <p:nvPr/>
          </p:nvSpPr>
          <p:spPr bwMode="auto">
            <a:xfrm>
              <a:off x="4380" y="1103"/>
              <a:ext cx="13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Qm</a:t>
              </a:r>
              <a:endParaRPr lang="en-US" altLang="tr-TR"/>
            </a:p>
          </p:txBody>
        </p:sp>
        <p:sp>
          <p:nvSpPr>
            <p:cNvPr id="27" name="Rectangle 113"/>
            <p:cNvSpPr>
              <a:spLocks noChangeArrowheads="1"/>
            </p:cNvSpPr>
            <p:nvPr/>
          </p:nvSpPr>
          <p:spPr bwMode="auto">
            <a:xfrm>
              <a:off x="4225" y="1263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/>
            </a:p>
          </p:txBody>
        </p:sp>
        <p:sp>
          <p:nvSpPr>
            <p:cNvPr id="28" name="Rectangle 114"/>
            <p:cNvSpPr>
              <a:spLocks noChangeArrowheads="1"/>
            </p:cNvSpPr>
            <p:nvPr/>
          </p:nvSpPr>
          <p:spPr bwMode="auto">
            <a:xfrm>
              <a:off x="4271" y="1263"/>
              <a:ext cx="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en-US" altLang="tr-TR"/>
            </a:p>
          </p:txBody>
        </p:sp>
        <p:sp>
          <p:nvSpPr>
            <p:cNvPr id="29" name="Rectangle 115"/>
            <p:cNvSpPr>
              <a:spLocks noChangeArrowheads="1"/>
            </p:cNvSpPr>
            <p:nvPr/>
          </p:nvSpPr>
          <p:spPr bwMode="auto">
            <a:xfrm>
              <a:off x="4659" y="1103"/>
              <a:ext cx="10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Ds</a:t>
              </a:r>
              <a:endParaRPr lang="en-US" altLang="tr-TR"/>
            </a:p>
          </p:txBody>
        </p:sp>
        <p:sp>
          <p:nvSpPr>
            <p:cNvPr id="30" name="Rectangle 116"/>
            <p:cNvSpPr>
              <a:spLocks noChangeArrowheads="1"/>
            </p:cNvSpPr>
            <p:nvPr/>
          </p:nvSpPr>
          <p:spPr bwMode="auto">
            <a:xfrm>
              <a:off x="4015" y="1053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US" altLang="tr-TR"/>
            </a:p>
          </p:txBody>
        </p:sp>
        <p:sp>
          <p:nvSpPr>
            <p:cNvPr id="31" name="Rectangle 117"/>
            <p:cNvSpPr>
              <a:spLocks noChangeArrowheads="1"/>
            </p:cNvSpPr>
            <p:nvPr/>
          </p:nvSpPr>
          <p:spPr bwMode="auto">
            <a:xfrm>
              <a:off x="4000" y="1474"/>
              <a:ext cx="12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Clk</a:t>
              </a:r>
              <a:endParaRPr lang="en-US" altLang="tr-TR"/>
            </a:p>
          </p:txBody>
        </p:sp>
        <p:sp>
          <p:nvSpPr>
            <p:cNvPr id="32" name="Rectangle 118"/>
            <p:cNvSpPr>
              <a:spLocks noChangeArrowheads="1"/>
            </p:cNvSpPr>
            <p:nvPr/>
          </p:nvSpPr>
          <p:spPr bwMode="auto">
            <a:xfrm>
              <a:off x="4830" y="1103"/>
              <a:ext cx="13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Qs’</a:t>
              </a:r>
              <a:endParaRPr lang="en-US" altLang="tr-TR"/>
            </a:p>
          </p:txBody>
        </p:sp>
        <p:sp>
          <p:nvSpPr>
            <p:cNvPr id="33" name="Rectangle 120"/>
            <p:cNvSpPr>
              <a:spLocks noChangeArrowheads="1"/>
            </p:cNvSpPr>
            <p:nvPr/>
          </p:nvSpPr>
          <p:spPr bwMode="auto">
            <a:xfrm>
              <a:off x="4659" y="1263"/>
              <a:ext cx="10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Cs</a:t>
              </a:r>
              <a:endParaRPr lang="en-US" altLang="tr-TR"/>
            </a:p>
          </p:txBody>
        </p:sp>
        <p:sp>
          <p:nvSpPr>
            <p:cNvPr id="34" name="Rectangle 121"/>
            <p:cNvSpPr>
              <a:spLocks noChangeArrowheads="1"/>
            </p:cNvSpPr>
            <p:nvPr/>
          </p:nvSpPr>
          <p:spPr bwMode="auto">
            <a:xfrm>
              <a:off x="4849" y="1263"/>
              <a:ext cx="1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Qs</a:t>
              </a:r>
              <a:endParaRPr lang="en-US" altLang="tr-TR"/>
            </a:p>
          </p:txBody>
        </p:sp>
        <p:sp>
          <p:nvSpPr>
            <p:cNvPr id="35" name="Rectangle 122"/>
            <p:cNvSpPr>
              <a:spLocks noChangeArrowheads="1"/>
            </p:cNvSpPr>
            <p:nvPr/>
          </p:nvSpPr>
          <p:spPr bwMode="auto">
            <a:xfrm>
              <a:off x="4994" y="1039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36" name="Rectangle 123"/>
            <p:cNvSpPr>
              <a:spLocks noChangeArrowheads="1"/>
            </p:cNvSpPr>
            <p:nvPr/>
          </p:nvSpPr>
          <p:spPr bwMode="auto">
            <a:xfrm>
              <a:off x="5056" y="1039"/>
              <a:ext cx="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’</a:t>
              </a:r>
              <a:endParaRPr lang="en-US" altLang="tr-TR"/>
            </a:p>
          </p:txBody>
        </p:sp>
        <p:sp>
          <p:nvSpPr>
            <p:cNvPr id="37" name="Rectangle 124"/>
            <p:cNvSpPr>
              <a:spLocks noChangeArrowheads="1"/>
            </p:cNvSpPr>
            <p:nvPr/>
          </p:nvSpPr>
          <p:spPr bwMode="auto">
            <a:xfrm>
              <a:off x="4994" y="1210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</p:grpSp>
      <p:grpSp>
        <p:nvGrpSpPr>
          <p:cNvPr id="38" name="Group 195"/>
          <p:cNvGrpSpPr>
            <a:grpSpLocks/>
          </p:cNvGrpSpPr>
          <p:nvPr/>
        </p:nvGrpSpPr>
        <p:grpSpPr bwMode="auto">
          <a:xfrm>
            <a:off x="4243388" y="1287463"/>
            <a:ext cx="1573212" cy="1343025"/>
            <a:chOff x="2673" y="811"/>
            <a:chExt cx="991" cy="846"/>
          </a:xfrm>
        </p:grpSpPr>
        <p:sp>
          <p:nvSpPr>
            <p:cNvPr id="39" name="Freeform 127"/>
            <p:cNvSpPr>
              <a:spLocks/>
            </p:cNvSpPr>
            <p:nvPr/>
          </p:nvSpPr>
          <p:spPr bwMode="auto">
            <a:xfrm>
              <a:off x="2690" y="1024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163 w 240"/>
                <a:gd name="T3" fmla="*/ 0 h 1"/>
                <a:gd name="T4" fmla="*/ 240 w 240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0" h="1">
                  <a:moveTo>
                    <a:pt x="0" y="0"/>
                  </a:moveTo>
                  <a:lnTo>
                    <a:pt x="163" y="0"/>
                  </a:lnTo>
                  <a:lnTo>
                    <a:pt x="240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0" name="Line 128"/>
            <p:cNvSpPr>
              <a:spLocks noChangeShapeType="1"/>
            </p:cNvSpPr>
            <p:nvPr/>
          </p:nvSpPr>
          <p:spPr bwMode="auto">
            <a:xfrm>
              <a:off x="3105" y="1068"/>
              <a:ext cx="149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1" name="Line 129"/>
            <p:cNvSpPr>
              <a:spLocks noChangeShapeType="1"/>
            </p:cNvSpPr>
            <p:nvPr/>
          </p:nvSpPr>
          <p:spPr bwMode="auto">
            <a:xfrm>
              <a:off x="3428" y="1101"/>
              <a:ext cx="15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2" name="Freeform 130"/>
            <p:cNvSpPr>
              <a:spLocks/>
            </p:cNvSpPr>
            <p:nvPr/>
          </p:nvSpPr>
          <p:spPr bwMode="auto">
            <a:xfrm>
              <a:off x="3232" y="1021"/>
              <a:ext cx="166" cy="166"/>
            </a:xfrm>
            <a:custGeom>
              <a:avLst/>
              <a:gdLst>
                <a:gd name="T0" fmla="*/ 166 w 60"/>
                <a:gd name="T1" fmla="*/ 83 h 60"/>
                <a:gd name="T2" fmla="*/ 0 w 60"/>
                <a:gd name="T3" fmla="*/ 166 h 60"/>
                <a:gd name="T4" fmla="*/ 25 w 60"/>
                <a:gd name="T5" fmla="*/ 83 h 60"/>
                <a:gd name="T6" fmla="*/ 25 w 60"/>
                <a:gd name="T7" fmla="*/ 80 h 60"/>
                <a:gd name="T8" fmla="*/ 0 w 60"/>
                <a:gd name="T9" fmla="*/ 0 h 60"/>
                <a:gd name="T10" fmla="*/ 166 w 60"/>
                <a:gd name="T11" fmla="*/ 83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cubicBezTo>
                    <a:pt x="60" y="30"/>
                    <a:pt x="46" y="60"/>
                    <a:pt x="0" y="60"/>
                  </a:cubicBezTo>
                  <a:cubicBezTo>
                    <a:pt x="0" y="60"/>
                    <a:pt x="9" y="57"/>
                    <a:pt x="9" y="30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9" y="3"/>
                    <a:pt x="0" y="0"/>
                    <a:pt x="0" y="0"/>
                  </a:cubicBezTo>
                  <a:cubicBezTo>
                    <a:pt x="46" y="0"/>
                    <a:pt x="60" y="30"/>
                    <a:pt x="60" y="3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3" name="Freeform 131"/>
            <p:cNvSpPr>
              <a:spLocks/>
            </p:cNvSpPr>
            <p:nvPr/>
          </p:nvSpPr>
          <p:spPr bwMode="auto">
            <a:xfrm>
              <a:off x="2930" y="982"/>
              <a:ext cx="191" cy="169"/>
            </a:xfrm>
            <a:custGeom>
              <a:avLst/>
              <a:gdLst>
                <a:gd name="T0" fmla="*/ 0 w 69"/>
                <a:gd name="T1" fmla="*/ 169 h 61"/>
                <a:gd name="T2" fmla="*/ 108 w 69"/>
                <a:gd name="T3" fmla="*/ 169 h 61"/>
                <a:gd name="T4" fmla="*/ 191 w 69"/>
                <a:gd name="T5" fmla="*/ 83 h 61"/>
                <a:gd name="T6" fmla="*/ 108 w 69"/>
                <a:gd name="T7" fmla="*/ 0 h 61"/>
                <a:gd name="T8" fmla="*/ 0 w 69"/>
                <a:gd name="T9" fmla="*/ 0 h 61"/>
                <a:gd name="T10" fmla="*/ 0 w 69"/>
                <a:gd name="T11" fmla="*/ 169 h 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9" h="61">
                  <a:moveTo>
                    <a:pt x="0" y="61"/>
                  </a:moveTo>
                  <a:cubicBezTo>
                    <a:pt x="39" y="61"/>
                    <a:pt x="39" y="61"/>
                    <a:pt x="39" y="61"/>
                  </a:cubicBezTo>
                  <a:cubicBezTo>
                    <a:pt x="56" y="61"/>
                    <a:pt x="69" y="47"/>
                    <a:pt x="69" y="30"/>
                  </a:cubicBezTo>
                  <a:cubicBezTo>
                    <a:pt x="69" y="14"/>
                    <a:pt x="56" y="0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61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" name="Oval 132"/>
            <p:cNvSpPr>
              <a:spLocks noChangeArrowheads="1"/>
            </p:cNvSpPr>
            <p:nvPr/>
          </p:nvSpPr>
          <p:spPr bwMode="auto">
            <a:xfrm>
              <a:off x="3401" y="1087"/>
              <a:ext cx="30" cy="31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5" name="Oval 133"/>
            <p:cNvSpPr>
              <a:spLocks noChangeArrowheads="1"/>
            </p:cNvSpPr>
            <p:nvPr/>
          </p:nvSpPr>
          <p:spPr bwMode="auto">
            <a:xfrm>
              <a:off x="3511" y="1087"/>
              <a:ext cx="31" cy="3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6" name="Oval 134"/>
            <p:cNvSpPr>
              <a:spLocks noChangeArrowheads="1"/>
            </p:cNvSpPr>
            <p:nvPr/>
          </p:nvSpPr>
          <p:spPr bwMode="auto">
            <a:xfrm>
              <a:off x="3511" y="1433"/>
              <a:ext cx="31" cy="3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7" name="Oval 135"/>
            <p:cNvSpPr>
              <a:spLocks noChangeArrowheads="1"/>
            </p:cNvSpPr>
            <p:nvPr/>
          </p:nvSpPr>
          <p:spPr bwMode="auto">
            <a:xfrm>
              <a:off x="2869" y="1261"/>
              <a:ext cx="31" cy="3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8" name="Oval 136"/>
            <p:cNvSpPr>
              <a:spLocks noChangeArrowheads="1"/>
            </p:cNvSpPr>
            <p:nvPr/>
          </p:nvSpPr>
          <p:spPr bwMode="auto">
            <a:xfrm>
              <a:off x="2781" y="1010"/>
              <a:ext cx="30" cy="3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49" name="Freeform 137"/>
            <p:cNvSpPr>
              <a:spLocks/>
            </p:cNvSpPr>
            <p:nvPr/>
          </p:nvSpPr>
          <p:spPr bwMode="auto">
            <a:xfrm>
              <a:off x="2883" y="1109"/>
              <a:ext cx="47" cy="332"/>
            </a:xfrm>
            <a:custGeom>
              <a:avLst/>
              <a:gdLst>
                <a:gd name="T0" fmla="*/ 47 w 47"/>
                <a:gd name="T1" fmla="*/ 332 h 332"/>
                <a:gd name="T2" fmla="*/ 0 w 47"/>
                <a:gd name="T3" fmla="*/ 332 h 332"/>
                <a:gd name="T4" fmla="*/ 0 w 47"/>
                <a:gd name="T5" fmla="*/ 0 h 332"/>
                <a:gd name="T6" fmla="*/ 47 w 47"/>
                <a:gd name="T7" fmla="*/ 0 h 3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332">
                  <a:moveTo>
                    <a:pt x="47" y="332"/>
                  </a:moveTo>
                  <a:lnTo>
                    <a:pt x="0" y="332"/>
                  </a:lnTo>
                  <a:lnTo>
                    <a:pt x="0" y="0"/>
                  </a:lnTo>
                  <a:lnTo>
                    <a:pt x="47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0" name="Line 138"/>
            <p:cNvSpPr>
              <a:spLocks noChangeShapeType="1"/>
            </p:cNvSpPr>
            <p:nvPr/>
          </p:nvSpPr>
          <p:spPr bwMode="auto">
            <a:xfrm>
              <a:off x="3105" y="1482"/>
              <a:ext cx="149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" name="Freeform 139"/>
            <p:cNvSpPr>
              <a:spLocks/>
            </p:cNvSpPr>
            <p:nvPr/>
          </p:nvSpPr>
          <p:spPr bwMode="auto">
            <a:xfrm>
              <a:off x="3232" y="1364"/>
              <a:ext cx="166" cy="165"/>
            </a:xfrm>
            <a:custGeom>
              <a:avLst/>
              <a:gdLst>
                <a:gd name="T0" fmla="*/ 166 w 60"/>
                <a:gd name="T1" fmla="*/ 83 h 60"/>
                <a:gd name="T2" fmla="*/ 0 w 60"/>
                <a:gd name="T3" fmla="*/ 0 h 60"/>
                <a:gd name="T4" fmla="*/ 25 w 60"/>
                <a:gd name="T5" fmla="*/ 83 h 60"/>
                <a:gd name="T6" fmla="*/ 25 w 60"/>
                <a:gd name="T7" fmla="*/ 85 h 60"/>
                <a:gd name="T8" fmla="*/ 0 w 60"/>
                <a:gd name="T9" fmla="*/ 165 h 60"/>
                <a:gd name="T10" fmla="*/ 166 w 60"/>
                <a:gd name="T11" fmla="*/ 83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cubicBezTo>
                    <a:pt x="60" y="30"/>
                    <a:pt x="46" y="0"/>
                    <a:pt x="0" y="0"/>
                  </a:cubicBezTo>
                  <a:cubicBezTo>
                    <a:pt x="0" y="0"/>
                    <a:pt x="9" y="3"/>
                    <a:pt x="9" y="30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9" y="57"/>
                    <a:pt x="0" y="60"/>
                    <a:pt x="0" y="60"/>
                  </a:cubicBezTo>
                  <a:cubicBezTo>
                    <a:pt x="46" y="60"/>
                    <a:pt x="60" y="30"/>
                    <a:pt x="60" y="3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2" name="Freeform 140"/>
            <p:cNvSpPr>
              <a:spLocks/>
            </p:cNvSpPr>
            <p:nvPr/>
          </p:nvSpPr>
          <p:spPr bwMode="auto">
            <a:xfrm>
              <a:off x="2930" y="1400"/>
              <a:ext cx="191" cy="168"/>
            </a:xfrm>
            <a:custGeom>
              <a:avLst/>
              <a:gdLst>
                <a:gd name="T0" fmla="*/ 0 w 69"/>
                <a:gd name="T1" fmla="*/ 0 h 61"/>
                <a:gd name="T2" fmla="*/ 108 w 69"/>
                <a:gd name="T3" fmla="*/ 0 h 61"/>
                <a:gd name="T4" fmla="*/ 191 w 69"/>
                <a:gd name="T5" fmla="*/ 85 h 61"/>
                <a:gd name="T6" fmla="*/ 108 w 69"/>
                <a:gd name="T7" fmla="*/ 168 h 61"/>
                <a:gd name="T8" fmla="*/ 0 w 69"/>
                <a:gd name="T9" fmla="*/ 168 h 61"/>
                <a:gd name="T10" fmla="*/ 0 w 69"/>
                <a:gd name="T11" fmla="*/ 0 h 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9" h="61">
                  <a:moveTo>
                    <a:pt x="0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56" y="0"/>
                    <a:pt x="69" y="14"/>
                    <a:pt x="69" y="31"/>
                  </a:cubicBezTo>
                  <a:cubicBezTo>
                    <a:pt x="69" y="47"/>
                    <a:pt x="56" y="61"/>
                    <a:pt x="39" y="61"/>
                  </a:cubicBezTo>
                  <a:cubicBezTo>
                    <a:pt x="0" y="61"/>
                    <a:pt x="0" y="61"/>
                    <a:pt x="0" y="6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3" name="Oval 141"/>
            <p:cNvSpPr>
              <a:spLocks noChangeArrowheads="1"/>
            </p:cNvSpPr>
            <p:nvPr/>
          </p:nvSpPr>
          <p:spPr bwMode="auto">
            <a:xfrm>
              <a:off x="3401" y="1433"/>
              <a:ext cx="30" cy="30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54" name="Line 142"/>
            <p:cNvSpPr>
              <a:spLocks noChangeShapeType="1"/>
            </p:cNvSpPr>
            <p:nvPr/>
          </p:nvSpPr>
          <p:spPr bwMode="auto">
            <a:xfrm>
              <a:off x="2701" y="1275"/>
              <a:ext cx="182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5" name="Freeform 143"/>
            <p:cNvSpPr>
              <a:spLocks/>
            </p:cNvSpPr>
            <p:nvPr/>
          </p:nvSpPr>
          <p:spPr bwMode="auto">
            <a:xfrm>
              <a:off x="3124" y="1104"/>
              <a:ext cx="401" cy="307"/>
            </a:xfrm>
            <a:custGeom>
              <a:avLst/>
              <a:gdLst>
                <a:gd name="T0" fmla="*/ 401 w 401"/>
                <a:gd name="T1" fmla="*/ 0 h 307"/>
                <a:gd name="T2" fmla="*/ 401 w 401"/>
                <a:gd name="T3" fmla="*/ 119 h 307"/>
                <a:gd name="T4" fmla="*/ 0 w 401"/>
                <a:gd name="T5" fmla="*/ 226 h 307"/>
                <a:gd name="T6" fmla="*/ 0 w 401"/>
                <a:gd name="T7" fmla="*/ 307 h 307"/>
                <a:gd name="T8" fmla="*/ 130 w 401"/>
                <a:gd name="T9" fmla="*/ 307 h 3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1" h="307">
                  <a:moveTo>
                    <a:pt x="401" y="0"/>
                  </a:moveTo>
                  <a:lnTo>
                    <a:pt x="401" y="119"/>
                  </a:lnTo>
                  <a:lnTo>
                    <a:pt x="0" y="226"/>
                  </a:lnTo>
                  <a:lnTo>
                    <a:pt x="0" y="307"/>
                  </a:lnTo>
                  <a:lnTo>
                    <a:pt x="130" y="30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6" name="Freeform 144"/>
            <p:cNvSpPr>
              <a:spLocks/>
            </p:cNvSpPr>
            <p:nvPr/>
          </p:nvSpPr>
          <p:spPr bwMode="auto">
            <a:xfrm>
              <a:off x="3124" y="1140"/>
              <a:ext cx="401" cy="307"/>
            </a:xfrm>
            <a:custGeom>
              <a:avLst/>
              <a:gdLst>
                <a:gd name="T0" fmla="*/ 401 w 401"/>
                <a:gd name="T1" fmla="*/ 307 h 307"/>
                <a:gd name="T2" fmla="*/ 401 w 401"/>
                <a:gd name="T3" fmla="*/ 188 h 307"/>
                <a:gd name="T4" fmla="*/ 0 w 401"/>
                <a:gd name="T5" fmla="*/ 80 h 307"/>
                <a:gd name="T6" fmla="*/ 0 w 401"/>
                <a:gd name="T7" fmla="*/ 0 h 307"/>
                <a:gd name="T8" fmla="*/ 130 w 401"/>
                <a:gd name="T9" fmla="*/ 0 h 3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1" h="307">
                  <a:moveTo>
                    <a:pt x="401" y="307"/>
                  </a:moveTo>
                  <a:lnTo>
                    <a:pt x="401" y="188"/>
                  </a:lnTo>
                  <a:lnTo>
                    <a:pt x="0" y="80"/>
                  </a:lnTo>
                  <a:lnTo>
                    <a:pt x="0" y="0"/>
                  </a:lnTo>
                  <a:lnTo>
                    <a:pt x="130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7" name="Freeform 145"/>
            <p:cNvSpPr>
              <a:spLocks/>
            </p:cNvSpPr>
            <p:nvPr/>
          </p:nvSpPr>
          <p:spPr bwMode="auto">
            <a:xfrm>
              <a:off x="2797" y="1471"/>
              <a:ext cx="133" cy="53"/>
            </a:xfrm>
            <a:custGeom>
              <a:avLst/>
              <a:gdLst>
                <a:gd name="T0" fmla="*/ 0 w 133"/>
                <a:gd name="T1" fmla="*/ 0 h 53"/>
                <a:gd name="T2" fmla="*/ 0 w 133"/>
                <a:gd name="T3" fmla="*/ 53 h 53"/>
                <a:gd name="T4" fmla="*/ 56 w 133"/>
                <a:gd name="T5" fmla="*/ 53 h 53"/>
                <a:gd name="T6" fmla="*/ 133 w 133"/>
                <a:gd name="T7" fmla="*/ 53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3" h="53">
                  <a:moveTo>
                    <a:pt x="0" y="0"/>
                  </a:moveTo>
                  <a:lnTo>
                    <a:pt x="0" y="53"/>
                  </a:lnTo>
                  <a:lnTo>
                    <a:pt x="56" y="53"/>
                  </a:lnTo>
                  <a:lnTo>
                    <a:pt x="133" y="53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8" name="Line 146"/>
            <p:cNvSpPr>
              <a:spLocks noChangeShapeType="1"/>
            </p:cNvSpPr>
            <p:nvPr/>
          </p:nvSpPr>
          <p:spPr bwMode="auto">
            <a:xfrm>
              <a:off x="2797" y="1029"/>
              <a:ext cx="1" cy="34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9" name="Freeform 147"/>
            <p:cNvSpPr>
              <a:spLocks/>
            </p:cNvSpPr>
            <p:nvPr/>
          </p:nvSpPr>
          <p:spPr bwMode="auto">
            <a:xfrm>
              <a:off x="2739" y="1375"/>
              <a:ext cx="114" cy="91"/>
            </a:xfrm>
            <a:custGeom>
              <a:avLst/>
              <a:gdLst>
                <a:gd name="T0" fmla="*/ 0 w 114"/>
                <a:gd name="T1" fmla="*/ 0 h 91"/>
                <a:gd name="T2" fmla="*/ 56 w 114"/>
                <a:gd name="T3" fmla="*/ 91 h 91"/>
                <a:gd name="T4" fmla="*/ 114 w 114"/>
                <a:gd name="T5" fmla="*/ 0 h 91"/>
                <a:gd name="T6" fmla="*/ 0 w 114"/>
                <a:gd name="T7" fmla="*/ 0 h 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4" h="91">
                  <a:moveTo>
                    <a:pt x="0" y="0"/>
                  </a:moveTo>
                  <a:lnTo>
                    <a:pt x="56" y="91"/>
                  </a:lnTo>
                  <a:lnTo>
                    <a:pt x="1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60" name="Oval 148"/>
            <p:cNvSpPr>
              <a:spLocks noChangeArrowheads="1"/>
            </p:cNvSpPr>
            <p:nvPr/>
          </p:nvSpPr>
          <p:spPr bwMode="auto">
            <a:xfrm>
              <a:off x="2786" y="1466"/>
              <a:ext cx="20" cy="22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61" name="Rectangle 149"/>
            <p:cNvSpPr>
              <a:spLocks noChangeArrowheads="1"/>
            </p:cNvSpPr>
            <p:nvPr/>
          </p:nvSpPr>
          <p:spPr bwMode="auto">
            <a:xfrm>
              <a:off x="2673" y="811"/>
              <a:ext cx="963" cy="846"/>
            </a:xfrm>
            <a:prstGeom prst="rect">
              <a:avLst/>
            </a:prstGeom>
            <a:noFill/>
            <a:ln w="127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62" name="Rectangle 150"/>
            <p:cNvSpPr>
              <a:spLocks noChangeArrowheads="1"/>
            </p:cNvSpPr>
            <p:nvPr/>
          </p:nvSpPr>
          <p:spPr bwMode="auto">
            <a:xfrm>
              <a:off x="3154" y="963"/>
              <a:ext cx="5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US" altLang="tr-TR"/>
            </a:p>
          </p:txBody>
        </p:sp>
        <p:sp>
          <p:nvSpPr>
            <p:cNvPr id="63" name="Rectangle 151"/>
            <p:cNvSpPr>
              <a:spLocks noChangeArrowheads="1"/>
            </p:cNvSpPr>
            <p:nvPr/>
          </p:nvSpPr>
          <p:spPr bwMode="auto">
            <a:xfrm>
              <a:off x="3152" y="1486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US" altLang="tr-TR"/>
            </a:p>
          </p:txBody>
        </p:sp>
        <p:sp>
          <p:nvSpPr>
            <p:cNvPr id="64" name="Rectangle 152"/>
            <p:cNvSpPr>
              <a:spLocks noChangeArrowheads="1"/>
            </p:cNvSpPr>
            <p:nvPr/>
          </p:nvSpPr>
          <p:spPr bwMode="auto">
            <a:xfrm>
              <a:off x="2691" y="919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US" altLang="tr-TR"/>
            </a:p>
          </p:txBody>
        </p:sp>
        <p:sp>
          <p:nvSpPr>
            <p:cNvPr id="65" name="Rectangle 153"/>
            <p:cNvSpPr>
              <a:spLocks noChangeArrowheads="1"/>
            </p:cNvSpPr>
            <p:nvPr/>
          </p:nvSpPr>
          <p:spPr bwMode="auto">
            <a:xfrm>
              <a:off x="3555" y="1352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66" name="Rectangle 154"/>
            <p:cNvSpPr>
              <a:spLocks noChangeArrowheads="1"/>
            </p:cNvSpPr>
            <p:nvPr/>
          </p:nvSpPr>
          <p:spPr bwMode="auto">
            <a:xfrm>
              <a:off x="2694" y="1173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/>
            </a:p>
          </p:txBody>
        </p:sp>
        <p:sp>
          <p:nvSpPr>
            <p:cNvPr id="67" name="Rectangle 155"/>
            <p:cNvSpPr>
              <a:spLocks noChangeArrowheads="1"/>
            </p:cNvSpPr>
            <p:nvPr/>
          </p:nvSpPr>
          <p:spPr bwMode="auto">
            <a:xfrm>
              <a:off x="3347" y="817"/>
              <a:ext cx="27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D latch</a:t>
              </a:r>
              <a:endParaRPr lang="en-US" altLang="tr-TR"/>
            </a:p>
          </p:txBody>
        </p:sp>
        <p:sp>
          <p:nvSpPr>
            <p:cNvPr id="68" name="Line 159"/>
            <p:cNvSpPr>
              <a:spLocks noChangeShapeType="1"/>
            </p:cNvSpPr>
            <p:nvPr/>
          </p:nvSpPr>
          <p:spPr bwMode="auto">
            <a:xfrm>
              <a:off x="3428" y="1447"/>
              <a:ext cx="23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69" name="Rectangle 160"/>
          <p:cNvSpPr>
            <a:spLocks noChangeArrowheads="1"/>
          </p:cNvSpPr>
          <p:nvPr/>
        </p:nvSpPr>
        <p:spPr bwMode="auto">
          <a:xfrm>
            <a:off x="6324600" y="2743200"/>
            <a:ext cx="2133600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200">
                <a:solidFill>
                  <a:srgbClr val="000000"/>
                </a:solidFill>
                <a:latin typeface="Arial" panose="020B0604020202020204" pitchFamily="34" charset="0"/>
              </a:rPr>
              <a:t>Feature: Only loads D value present at rising clock edge, so values can’t propagate to other flip-flops during same clock cycle. Tradeoff: uses more gates internally than D latch, and requires more external gates than SR – but gate count is less of an issue today.</a:t>
            </a:r>
            <a:endParaRPr lang="en-US" altLang="tr-TR"/>
          </a:p>
        </p:txBody>
      </p:sp>
      <p:sp>
        <p:nvSpPr>
          <p:cNvPr id="70" name="Rectangle 194"/>
          <p:cNvSpPr>
            <a:spLocks noChangeArrowheads="1"/>
          </p:cNvSpPr>
          <p:nvPr/>
        </p:nvSpPr>
        <p:spPr bwMode="auto">
          <a:xfrm>
            <a:off x="4267200" y="2743200"/>
            <a:ext cx="1828800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200">
                <a:solidFill>
                  <a:srgbClr val="000000"/>
                </a:solidFill>
                <a:latin typeface="Arial" panose="020B0604020202020204" pitchFamily="34" charset="0"/>
              </a:rPr>
              <a:t>Feature: SR can’t be 11 if D is stable before and while C=1, and will be 11 for only a brief glitch even if D changes while C=1. Problem: C=1 too long propagates new values through too many latches: too short may not enable a store.</a:t>
            </a:r>
            <a:endParaRPr lang="en-US" altLang="tr-TR"/>
          </a:p>
        </p:txBody>
      </p:sp>
      <p:sp>
        <p:nvSpPr>
          <p:cNvPr id="71" name="Rectangle 234"/>
          <p:cNvSpPr>
            <a:spLocks noChangeArrowheads="1"/>
          </p:cNvSpPr>
          <p:nvPr/>
        </p:nvSpPr>
        <p:spPr bwMode="auto">
          <a:xfrm>
            <a:off x="2209800" y="2743200"/>
            <a:ext cx="1752600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200">
                <a:solidFill>
                  <a:srgbClr val="000000"/>
                </a:solidFill>
                <a:latin typeface="Arial" panose="020B0604020202020204" pitchFamily="34" charset="0"/>
              </a:rPr>
              <a:t>Feature: S and R only have effect when C=1. We can design outside circuit so SR=11 never happens when C=1. Problem: avoiding SR=11 can be a burden.</a:t>
            </a:r>
            <a:endParaRPr lang="en-US" altLang="tr-TR"/>
          </a:p>
        </p:txBody>
      </p:sp>
      <p:grpSp>
        <p:nvGrpSpPr>
          <p:cNvPr id="72" name="Group 259"/>
          <p:cNvGrpSpPr>
            <a:grpSpLocks/>
          </p:cNvGrpSpPr>
          <p:nvPr/>
        </p:nvGrpSpPr>
        <p:grpSpPr bwMode="auto">
          <a:xfrm>
            <a:off x="495300" y="1287463"/>
            <a:ext cx="1152525" cy="1343025"/>
            <a:chOff x="312" y="811"/>
            <a:chExt cx="726" cy="846"/>
          </a:xfrm>
        </p:grpSpPr>
        <p:sp>
          <p:nvSpPr>
            <p:cNvPr id="73" name="Line 237"/>
            <p:cNvSpPr>
              <a:spLocks noChangeShapeType="1"/>
            </p:cNvSpPr>
            <p:nvPr/>
          </p:nvSpPr>
          <p:spPr bwMode="auto">
            <a:xfrm>
              <a:off x="805" y="1101"/>
              <a:ext cx="147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4" name="Oval 238"/>
            <p:cNvSpPr>
              <a:spLocks noChangeArrowheads="1"/>
            </p:cNvSpPr>
            <p:nvPr/>
          </p:nvSpPr>
          <p:spPr bwMode="auto">
            <a:xfrm>
              <a:off x="885" y="1087"/>
              <a:ext cx="34" cy="3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75" name="Oval 239"/>
            <p:cNvSpPr>
              <a:spLocks noChangeArrowheads="1"/>
            </p:cNvSpPr>
            <p:nvPr/>
          </p:nvSpPr>
          <p:spPr bwMode="auto">
            <a:xfrm>
              <a:off x="885" y="1433"/>
              <a:ext cx="34" cy="3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76" name="Freeform 240"/>
            <p:cNvSpPr>
              <a:spLocks/>
            </p:cNvSpPr>
            <p:nvPr/>
          </p:nvSpPr>
          <p:spPr bwMode="auto">
            <a:xfrm>
              <a:off x="500" y="1104"/>
              <a:ext cx="402" cy="307"/>
            </a:xfrm>
            <a:custGeom>
              <a:avLst/>
              <a:gdLst>
                <a:gd name="T0" fmla="*/ 402 w 402"/>
                <a:gd name="T1" fmla="*/ 0 h 307"/>
                <a:gd name="T2" fmla="*/ 402 w 402"/>
                <a:gd name="T3" fmla="*/ 119 h 307"/>
                <a:gd name="T4" fmla="*/ 0 w 402"/>
                <a:gd name="T5" fmla="*/ 226 h 307"/>
                <a:gd name="T6" fmla="*/ 0 w 402"/>
                <a:gd name="T7" fmla="*/ 307 h 307"/>
                <a:gd name="T8" fmla="*/ 130 w 402"/>
                <a:gd name="T9" fmla="*/ 307 h 3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2" h="307">
                  <a:moveTo>
                    <a:pt x="402" y="0"/>
                  </a:moveTo>
                  <a:lnTo>
                    <a:pt x="402" y="119"/>
                  </a:lnTo>
                  <a:lnTo>
                    <a:pt x="0" y="226"/>
                  </a:lnTo>
                  <a:lnTo>
                    <a:pt x="0" y="307"/>
                  </a:lnTo>
                  <a:lnTo>
                    <a:pt x="130" y="30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7" name="Freeform 241"/>
            <p:cNvSpPr>
              <a:spLocks/>
            </p:cNvSpPr>
            <p:nvPr/>
          </p:nvSpPr>
          <p:spPr bwMode="auto">
            <a:xfrm>
              <a:off x="500" y="1140"/>
              <a:ext cx="402" cy="307"/>
            </a:xfrm>
            <a:custGeom>
              <a:avLst/>
              <a:gdLst>
                <a:gd name="T0" fmla="*/ 402 w 402"/>
                <a:gd name="T1" fmla="*/ 307 h 307"/>
                <a:gd name="T2" fmla="*/ 402 w 402"/>
                <a:gd name="T3" fmla="*/ 188 h 307"/>
                <a:gd name="T4" fmla="*/ 0 w 402"/>
                <a:gd name="T5" fmla="*/ 80 h 307"/>
                <a:gd name="T6" fmla="*/ 0 w 402"/>
                <a:gd name="T7" fmla="*/ 0 h 307"/>
                <a:gd name="T8" fmla="*/ 130 w 402"/>
                <a:gd name="T9" fmla="*/ 0 h 3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2" h="307">
                  <a:moveTo>
                    <a:pt x="402" y="307"/>
                  </a:moveTo>
                  <a:lnTo>
                    <a:pt x="402" y="188"/>
                  </a:lnTo>
                  <a:lnTo>
                    <a:pt x="0" y="80"/>
                  </a:lnTo>
                  <a:lnTo>
                    <a:pt x="0" y="0"/>
                  </a:lnTo>
                  <a:lnTo>
                    <a:pt x="130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8" name="Rectangle 242"/>
            <p:cNvSpPr>
              <a:spLocks noChangeArrowheads="1"/>
            </p:cNvSpPr>
            <p:nvPr/>
          </p:nvSpPr>
          <p:spPr bwMode="auto">
            <a:xfrm>
              <a:off x="356" y="811"/>
              <a:ext cx="654" cy="846"/>
            </a:xfrm>
            <a:prstGeom prst="rect">
              <a:avLst/>
            </a:prstGeom>
            <a:noFill/>
            <a:ln w="12700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79" name="Rectangle 243"/>
            <p:cNvSpPr>
              <a:spLocks noChangeArrowheads="1"/>
            </p:cNvSpPr>
            <p:nvPr/>
          </p:nvSpPr>
          <p:spPr bwMode="auto">
            <a:xfrm>
              <a:off x="374" y="1525"/>
              <a:ext cx="34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R (reset)</a:t>
              </a:r>
              <a:endParaRPr lang="en-US" altLang="tr-TR"/>
            </a:p>
          </p:txBody>
        </p:sp>
        <p:sp>
          <p:nvSpPr>
            <p:cNvPr id="80" name="Rectangle 246"/>
            <p:cNvSpPr>
              <a:spLocks noChangeArrowheads="1"/>
            </p:cNvSpPr>
            <p:nvPr/>
          </p:nvSpPr>
          <p:spPr bwMode="auto">
            <a:xfrm>
              <a:off x="374" y="906"/>
              <a:ext cx="25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S (set)</a:t>
              </a:r>
              <a:endParaRPr lang="en-US" altLang="tr-TR"/>
            </a:p>
          </p:txBody>
        </p:sp>
        <p:sp>
          <p:nvSpPr>
            <p:cNvPr id="81" name="Rectangle 247"/>
            <p:cNvSpPr>
              <a:spLocks noChangeArrowheads="1"/>
            </p:cNvSpPr>
            <p:nvPr/>
          </p:nvSpPr>
          <p:spPr bwMode="auto">
            <a:xfrm>
              <a:off x="931" y="1352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82" name="Rectangle 248"/>
            <p:cNvSpPr>
              <a:spLocks noChangeArrowheads="1"/>
            </p:cNvSpPr>
            <p:nvPr/>
          </p:nvSpPr>
          <p:spPr bwMode="auto">
            <a:xfrm>
              <a:off x="672" y="817"/>
              <a:ext cx="33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SR latch</a:t>
              </a:r>
              <a:endParaRPr lang="en-US" altLang="tr-TR"/>
            </a:p>
          </p:txBody>
        </p:sp>
        <p:sp>
          <p:nvSpPr>
            <p:cNvPr id="83" name="Line 252"/>
            <p:cNvSpPr>
              <a:spLocks noChangeShapeType="1"/>
            </p:cNvSpPr>
            <p:nvPr/>
          </p:nvSpPr>
          <p:spPr bwMode="auto">
            <a:xfrm>
              <a:off x="805" y="1447"/>
              <a:ext cx="233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4" name="Freeform 253"/>
            <p:cNvSpPr>
              <a:spLocks/>
            </p:cNvSpPr>
            <p:nvPr/>
          </p:nvSpPr>
          <p:spPr bwMode="auto">
            <a:xfrm>
              <a:off x="606" y="1021"/>
              <a:ext cx="169" cy="166"/>
            </a:xfrm>
            <a:custGeom>
              <a:avLst/>
              <a:gdLst>
                <a:gd name="T0" fmla="*/ 169 w 61"/>
                <a:gd name="T1" fmla="*/ 83 h 60"/>
                <a:gd name="T2" fmla="*/ 0 w 61"/>
                <a:gd name="T3" fmla="*/ 166 h 60"/>
                <a:gd name="T4" fmla="*/ 28 w 61"/>
                <a:gd name="T5" fmla="*/ 83 h 60"/>
                <a:gd name="T6" fmla="*/ 28 w 61"/>
                <a:gd name="T7" fmla="*/ 80 h 60"/>
                <a:gd name="T8" fmla="*/ 0 w 61"/>
                <a:gd name="T9" fmla="*/ 0 h 60"/>
                <a:gd name="T10" fmla="*/ 169 w 61"/>
                <a:gd name="T11" fmla="*/ 83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1" h="60">
                  <a:moveTo>
                    <a:pt x="61" y="30"/>
                  </a:moveTo>
                  <a:cubicBezTo>
                    <a:pt x="61" y="30"/>
                    <a:pt x="47" y="60"/>
                    <a:pt x="0" y="60"/>
                  </a:cubicBezTo>
                  <a:cubicBezTo>
                    <a:pt x="0" y="60"/>
                    <a:pt x="10" y="57"/>
                    <a:pt x="10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3"/>
                    <a:pt x="0" y="0"/>
                    <a:pt x="0" y="0"/>
                  </a:cubicBezTo>
                  <a:cubicBezTo>
                    <a:pt x="47" y="0"/>
                    <a:pt x="61" y="30"/>
                    <a:pt x="61" y="3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5" name="Oval 254"/>
            <p:cNvSpPr>
              <a:spLocks noChangeArrowheads="1"/>
            </p:cNvSpPr>
            <p:nvPr/>
          </p:nvSpPr>
          <p:spPr bwMode="auto">
            <a:xfrm>
              <a:off x="775" y="1087"/>
              <a:ext cx="33" cy="3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86" name="Freeform 255"/>
            <p:cNvSpPr>
              <a:spLocks/>
            </p:cNvSpPr>
            <p:nvPr/>
          </p:nvSpPr>
          <p:spPr bwMode="auto">
            <a:xfrm>
              <a:off x="606" y="1364"/>
              <a:ext cx="169" cy="165"/>
            </a:xfrm>
            <a:custGeom>
              <a:avLst/>
              <a:gdLst>
                <a:gd name="T0" fmla="*/ 169 w 61"/>
                <a:gd name="T1" fmla="*/ 83 h 60"/>
                <a:gd name="T2" fmla="*/ 0 w 61"/>
                <a:gd name="T3" fmla="*/ 0 h 60"/>
                <a:gd name="T4" fmla="*/ 28 w 61"/>
                <a:gd name="T5" fmla="*/ 83 h 60"/>
                <a:gd name="T6" fmla="*/ 28 w 61"/>
                <a:gd name="T7" fmla="*/ 85 h 60"/>
                <a:gd name="T8" fmla="*/ 0 w 61"/>
                <a:gd name="T9" fmla="*/ 165 h 60"/>
                <a:gd name="T10" fmla="*/ 169 w 61"/>
                <a:gd name="T11" fmla="*/ 83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1" h="60">
                  <a:moveTo>
                    <a:pt x="61" y="30"/>
                  </a:moveTo>
                  <a:cubicBezTo>
                    <a:pt x="61" y="30"/>
                    <a:pt x="47" y="0"/>
                    <a:pt x="0" y="0"/>
                  </a:cubicBezTo>
                  <a:cubicBezTo>
                    <a:pt x="0" y="0"/>
                    <a:pt x="10" y="3"/>
                    <a:pt x="10" y="30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57"/>
                    <a:pt x="0" y="60"/>
                    <a:pt x="0" y="60"/>
                  </a:cubicBezTo>
                  <a:cubicBezTo>
                    <a:pt x="47" y="60"/>
                    <a:pt x="61" y="30"/>
                    <a:pt x="61" y="3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87" name="Oval 256"/>
            <p:cNvSpPr>
              <a:spLocks noChangeArrowheads="1"/>
            </p:cNvSpPr>
            <p:nvPr/>
          </p:nvSpPr>
          <p:spPr bwMode="auto">
            <a:xfrm>
              <a:off x="775" y="1433"/>
              <a:ext cx="33" cy="3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88" name="Line 257"/>
            <p:cNvSpPr>
              <a:spLocks noChangeShapeType="1"/>
            </p:cNvSpPr>
            <p:nvPr/>
          </p:nvSpPr>
          <p:spPr bwMode="auto">
            <a:xfrm>
              <a:off x="312" y="1068"/>
              <a:ext cx="318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9" name="Line 258"/>
            <p:cNvSpPr>
              <a:spLocks noChangeShapeType="1"/>
            </p:cNvSpPr>
            <p:nvPr/>
          </p:nvSpPr>
          <p:spPr bwMode="auto">
            <a:xfrm>
              <a:off x="312" y="1482"/>
              <a:ext cx="318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90" name="Rectangle 260"/>
          <p:cNvSpPr>
            <a:spLocks noChangeArrowheads="1"/>
          </p:cNvSpPr>
          <p:nvPr/>
        </p:nvSpPr>
        <p:spPr bwMode="auto">
          <a:xfrm>
            <a:off x="533400" y="2743200"/>
            <a:ext cx="129540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200">
                <a:solidFill>
                  <a:srgbClr val="000000"/>
                </a:solidFill>
                <a:latin typeface="Arial" panose="020B0604020202020204" pitchFamily="34" charset="0"/>
              </a:rPr>
              <a:t>Feature: S=1 sets Q to 1, R=1 resets Q to 0. Problem: SR=11 yield undefined Q.</a:t>
            </a:r>
            <a:endParaRPr lang="en-US" altLang="tr-TR"/>
          </a:p>
        </p:txBody>
      </p:sp>
      <p:grpSp>
        <p:nvGrpSpPr>
          <p:cNvPr id="91" name="Group 233"/>
          <p:cNvGrpSpPr>
            <a:grpSpLocks/>
          </p:cNvGrpSpPr>
          <p:nvPr/>
        </p:nvGrpSpPr>
        <p:grpSpPr bwMode="auto">
          <a:xfrm>
            <a:off x="2195513" y="1287463"/>
            <a:ext cx="1606550" cy="1343025"/>
            <a:chOff x="1383" y="811"/>
            <a:chExt cx="1012" cy="846"/>
          </a:xfrm>
        </p:grpSpPr>
        <p:sp>
          <p:nvSpPr>
            <p:cNvPr id="92" name="Line 198"/>
            <p:cNvSpPr>
              <a:spLocks noChangeShapeType="1"/>
            </p:cNvSpPr>
            <p:nvPr/>
          </p:nvSpPr>
          <p:spPr bwMode="auto">
            <a:xfrm>
              <a:off x="1839" y="1068"/>
              <a:ext cx="149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3" name="Line 199"/>
            <p:cNvSpPr>
              <a:spLocks noChangeShapeType="1"/>
            </p:cNvSpPr>
            <p:nvPr/>
          </p:nvSpPr>
          <p:spPr bwMode="auto">
            <a:xfrm>
              <a:off x="2162" y="1101"/>
              <a:ext cx="147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4" name="Freeform 200"/>
            <p:cNvSpPr>
              <a:spLocks/>
            </p:cNvSpPr>
            <p:nvPr/>
          </p:nvSpPr>
          <p:spPr bwMode="auto">
            <a:xfrm>
              <a:off x="1665" y="982"/>
              <a:ext cx="190" cy="169"/>
            </a:xfrm>
            <a:custGeom>
              <a:avLst/>
              <a:gdLst>
                <a:gd name="T0" fmla="*/ 0 w 69"/>
                <a:gd name="T1" fmla="*/ 169 h 61"/>
                <a:gd name="T2" fmla="*/ 107 w 69"/>
                <a:gd name="T3" fmla="*/ 169 h 61"/>
                <a:gd name="T4" fmla="*/ 190 w 69"/>
                <a:gd name="T5" fmla="*/ 83 h 61"/>
                <a:gd name="T6" fmla="*/ 107 w 69"/>
                <a:gd name="T7" fmla="*/ 0 h 61"/>
                <a:gd name="T8" fmla="*/ 0 w 69"/>
                <a:gd name="T9" fmla="*/ 0 h 61"/>
                <a:gd name="T10" fmla="*/ 0 w 69"/>
                <a:gd name="T11" fmla="*/ 169 h 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9" h="61">
                  <a:moveTo>
                    <a:pt x="0" y="61"/>
                  </a:moveTo>
                  <a:cubicBezTo>
                    <a:pt x="39" y="61"/>
                    <a:pt x="39" y="61"/>
                    <a:pt x="39" y="61"/>
                  </a:cubicBezTo>
                  <a:cubicBezTo>
                    <a:pt x="55" y="61"/>
                    <a:pt x="69" y="47"/>
                    <a:pt x="69" y="30"/>
                  </a:cubicBezTo>
                  <a:cubicBezTo>
                    <a:pt x="69" y="14"/>
                    <a:pt x="55" y="0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61"/>
                  </a:lnTo>
                  <a:close/>
                </a:path>
              </a:pathLst>
            </a:custGeom>
            <a:solidFill>
              <a:srgbClr val="FFFFFF"/>
            </a:solidFill>
            <a:ln w="14288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95" name="Oval 201"/>
            <p:cNvSpPr>
              <a:spLocks noChangeArrowheads="1"/>
            </p:cNvSpPr>
            <p:nvPr/>
          </p:nvSpPr>
          <p:spPr bwMode="auto">
            <a:xfrm>
              <a:off x="2243" y="1087"/>
              <a:ext cx="33" cy="3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96" name="Oval 202"/>
            <p:cNvSpPr>
              <a:spLocks noChangeArrowheads="1"/>
            </p:cNvSpPr>
            <p:nvPr/>
          </p:nvSpPr>
          <p:spPr bwMode="auto">
            <a:xfrm>
              <a:off x="2243" y="1433"/>
              <a:ext cx="33" cy="3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97" name="Oval 203"/>
            <p:cNvSpPr>
              <a:spLocks noChangeArrowheads="1"/>
            </p:cNvSpPr>
            <p:nvPr/>
          </p:nvSpPr>
          <p:spPr bwMode="auto">
            <a:xfrm>
              <a:off x="1601" y="1261"/>
              <a:ext cx="33" cy="3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98" name="Freeform 204"/>
            <p:cNvSpPr>
              <a:spLocks/>
            </p:cNvSpPr>
            <p:nvPr/>
          </p:nvSpPr>
          <p:spPr bwMode="auto">
            <a:xfrm>
              <a:off x="1618" y="1109"/>
              <a:ext cx="44" cy="332"/>
            </a:xfrm>
            <a:custGeom>
              <a:avLst/>
              <a:gdLst>
                <a:gd name="T0" fmla="*/ 44 w 44"/>
                <a:gd name="T1" fmla="*/ 332 h 332"/>
                <a:gd name="T2" fmla="*/ 0 w 44"/>
                <a:gd name="T3" fmla="*/ 332 h 332"/>
                <a:gd name="T4" fmla="*/ 0 w 44"/>
                <a:gd name="T5" fmla="*/ 0 h 332"/>
                <a:gd name="T6" fmla="*/ 44 w 44"/>
                <a:gd name="T7" fmla="*/ 0 h 3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32">
                  <a:moveTo>
                    <a:pt x="44" y="332"/>
                  </a:moveTo>
                  <a:lnTo>
                    <a:pt x="0" y="332"/>
                  </a:ln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9" name="Line 205"/>
            <p:cNvSpPr>
              <a:spLocks noChangeShapeType="1"/>
            </p:cNvSpPr>
            <p:nvPr/>
          </p:nvSpPr>
          <p:spPr bwMode="auto">
            <a:xfrm>
              <a:off x="1839" y="1482"/>
              <a:ext cx="149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0" name="Freeform 206"/>
            <p:cNvSpPr>
              <a:spLocks/>
            </p:cNvSpPr>
            <p:nvPr/>
          </p:nvSpPr>
          <p:spPr bwMode="auto">
            <a:xfrm>
              <a:off x="1858" y="1104"/>
              <a:ext cx="401" cy="307"/>
            </a:xfrm>
            <a:custGeom>
              <a:avLst/>
              <a:gdLst>
                <a:gd name="T0" fmla="*/ 401 w 401"/>
                <a:gd name="T1" fmla="*/ 0 h 307"/>
                <a:gd name="T2" fmla="*/ 401 w 401"/>
                <a:gd name="T3" fmla="*/ 119 h 307"/>
                <a:gd name="T4" fmla="*/ 0 w 401"/>
                <a:gd name="T5" fmla="*/ 226 h 307"/>
                <a:gd name="T6" fmla="*/ 0 w 401"/>
                <a:gd name="T7" fmla="*/ 307 h 307"/>
                <a:gd name="T8" fmla="*/ 130 w 401"/>
                <a:gd name="T9" fmla="*/ 307 h 3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1" h="307">
                  <a:moveTo>
                    <a:pt x="401" y="0"/>
                  </a:moveTo>
                  <a:lnTo>
                    <a:pt x="401" y="119"/>
                  </a:lnTo>
                  <a:lnTo>
                    <a:pt x="0" y="226"/>
                  </a:lnTo>
                  <a:lnTo>
                    <a:pt x="0" y="307"/>
                  </a:lnTo>
                  <a:lnTo>
                    <a:pt x="130" y="30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1" name="Freeform 207"/>
            <p:cNvSpPr>
              <a:spLocks/>
            </p:cNvSpPr>
            <p:nvPr/>
          </p:nvSpPr>
          <p:spPr bwMode="auto">
            <a:xfrm>
              <a:off x="1858" y="1140"/>
              <a:ext cx="401" cy="307"/>
            </a:xfrm>
            <a:custGeom>
              <a:avLst/>
              <a:gdLst>
                <a:gd name="T0" fmla="*/ 401 w 401"/>
                <a:gd name="T1" fmla="*/ 307 h 307"/>
                <a:gd name="T2" fmla="*/ 401 w 401"/>
                <a:gd name="T3" fmla="*/ 188 h 307"/>
                <a:gd name="T4" fmla="*/ 0 w 401"/>
                <a:gd name="T5" fmla="*/ 80 h 307"/>
                <a:gd name="T6" fmla="*/ 0 w 401"/>
                <a:gd name="T7" fmla="*/ 0 h 307"/>
                <a:gd name="T8" fmla="*/ 130 w 401"/>
                <a:gd name="T9" fmla="*/ 0 h 3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1" h="307">
                  <a:moveTo>
                    <a:pt x="401" y="307"/>
                  </a:moveTo>
                  <a:lnTo>
                    <a:pt x="401" y="188"/>
                  </a:lnTo>
                  <a:lnTo>
                    <a:pt x="0" y="80"/>
                  </a:lnTo>
                  <a:lnTo>
                    <a:pt x="0" y="0"/>
                  </a:lnTo>
                  <a:lnTo>
                    <a:pt x="130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2" name="Rectangle 208"/>
            <p:cNvSpPr>
              <a:spLocks noChangeArrowheads="1"/>
            </p:cNvSpPr>
            <p:nvPr/>
          </p:nvSpPr>
          <p:spPr bwMode="auto">
            <a:xfrm>
              <a:off x="1408" y="811"/>
              <a:ext cx="959" cy="846"/>
            </a:xfrm>
            <a:prstGeom prst="rect">
              <a:avLst/>
            </a:prstGeom>
            <a:noFill/>
            <a:ln w="14288">
              <a:solidFill>
                <a:srgbClr val="0078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3" name="Rectangle 209"/>
            <p:cNvSpPr>
              <a:spLocks noChangeArrowheads="1"/>
            </p:cNvSpPr>
            <p:nvPr/>
          </p:nvSpPr>
          <p:spPr bwMode="auto">
            <a:xfrm>
              <a:off x="1865" y="963"/>
              <a:ext cx="10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S1</a:t>
              </a:r>
              <a:endParaRPr lang="en-US" altLang="tr-TR"/>
            </a:p>
          </p:txBody>
        </p:sp>
        <p:sp>
          <p:nvSpPr>
            <p:cNvPr id="104" name="Rectangle 210"/>
            <p:cNvSpPr>
              <a:spLocks noChangeArrowheads="1"/>
            </p:cNvSpPr>
            <p:nvPr/>
          </p:nvSpPr>
          <p:spPr bwMode="auto">
            <a:xfrm>
              <a:off x="1868" y="1506"/>
              <a:ext cx="11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R1</a:t>
              </a:r>
              <a:endParaRPr lang="en-US" altLang="tr-TR"/>
            </a:p>
          </p:txBody>
        </p:sp>
        <p:sp>
          <p:nvSpPr>
            <p:cNvPr id="105" name="Rectangle 211"/>
            <p:cNvSpPr>
              <a:spLocks noChangeArrowheads="1"/>
            </p:cNvSpPr>
            <p:nvPr/>
          </p:nvSpPr>
          <p:spPr bwMode="auto">
            <a:xfrm>
              <a:off x="1432" y="919"/>
              <a:ext cx="5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n-US" altLang="tr-TR"/>
            </a:p>
          </p:txBody>
        </p:sp>
        <p:sp>
          <p:nvSpPr>
            <p:cNvPr id="106" name="Rectangle 212"/>
            <p:cNvSpPr>
              <a:spLocks noChangeArrowheads="1"/>
            </p:cNvSpPr>
            <p:nvPr/>
          </p:nvSpPr>
          <p:spPr bwMode="auto">
            <a:xfrm>
              <a:off x="2288" y="1352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n-US" altLang="tr-TR"/>
            </a:p>
          </p:txBody>
        </p:sp>
        <p:sp>
          <p:nvSpPr>
            <p:cNvPr id="107" name="Rectangle 213"/>
            <p:cNvSpPr>
              <a:spLocks noChangeArrowheads="1"/>
            </p:cNvSpPr>
            <p:nvPr/>
          </p:nvSpPr>
          <p:spPr bwMode="auto">
            <a:xfrm>
              <a:off x="1428" y="1173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tr-TR"/>
            </a:p>
          </p:txBody>
        </p:sp>
        <p:sp>
          <p:nvSpPr>
            <p:cNvPr id="108" name="Rectangle 214"/>
            <p:cNvSpPr>
              <a:spLocks noChangeArrowheads="1"/>
            </p:cNvSpPr>
            <p:nvPr/>
          </p:nvSpPr>
          <p:spPr bwMode="auto">
            <a:xfrm>
              <a:off x="1430" y="1419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n-US" altLang="tr-TR"/>
            </a:p>
          </p:txBody>
        </p:sp>
        <p:sp>
          <p:nvSpPr>
            <p:cNvPr id="109" name="Rectangle 215"/>
            <p:cNvSpPr>
              <a:spLocks noChangeArrowheads="1"/>
            </p:cNvSpPr>
            <p:nvPr/>
          </p:nvSpPr>
          <p:spPr bwMode="auto">
            <a:xfrm>
              <a:off x="1412" y="819"/>
              <a:ext cx="94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tr-TR" sz="1100">
                  <a:solidFill>
                    <a:srgbClr val="000000"/>
                  </a:solidFill>
                  <a:latin typeface="Arial" panose="020B0604020202020204" pitchFamily="34" charset="0"/>
                </a:rPr>
                <a:t>Level-sensitive SR latch</a:t>
              </a:r>
              <a:endParaRPr lang="en-US" altLang="tr-TR"/>
            </a:p>
          </p:txBody>
        </p:sp>
        <p:sp>
          <p:nvSpPr>
            <p:cNvPr id="110" name="Line 224"/>
            <p:cNvSpPr>
              <a:spLocks noChangeShapeType="1"/>
            </p:cNvSpPr>
            <p:nvPr/>
          </p:nvSpPr>
          <p:spPr bwMode="auto">
            <a:xfrm>
              <a:off x="2162" y="1447"/>
              <a:ext cx="233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1" name="Freeform 225"/>
            <p:cNvSpPr>
              <a:spLocks/>
            </p:cNvSpPr>
            <p:nvPr/>
          </p:nvSpPr>
          <p:spPr bwMode="auto">
            <a:xfrm>
              <a:off x="1391" y="1024"/>
              <a:ext cx="271" cy="1"/>
            </a:xfrm>
            <a:custGeom>
              <a:avLst/>
              <a:gdLst>
                <a:gd name="T0" fmla="*/ 0 w 271"/>
                <a:gd name="T1" fmla="*/ 0 h 1"/>
                <a:gd name="T2" fmla="*/ 193 w 271"/>
                <a:gd name="T3" fmla="*/ 0 h 1"/>
                <a:gd name="T4" fmla="*/ 271 w 27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1" h="1">
                  <a:moveTo>
                    <a:pt x="0" y="0"/>
                  </a:moveTo>
                  <a:lnTo>
                    <a:pt x="193" y="0"/>
                  </a:lnTo>
                  <a:lnTo>
                    <a:pt x="271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2" name="Line 226"/>
            <p:cNvSpPr>
              <a:spLocks noChangeShapeType="1"/>
            </p:cNvSpPr>
            <p:nvPr/>
          </p:nvSpPr>
          <p:spPr bwMode="auto">
            <a:xfrm>
              <a:off x="1385" y="1275"/>
              <a:ext cx="233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3" name="Freeform 227"/>
            <p:cNvSpPr>
              <a:spLocks/>
            </p:cNvSpPr>
            <p:nvPr/>
          </p:nvSpPr>
          <p:spPr bwMode="auto">
            <a:xfrm>
              <a:off x="1383" y="1524"/>
              <a:ext cx="279" cy="1"/>
            </a:xfrm>
            <a:custGeom>
              <a:avLst/>
              <a:gdLst>
                <a:gd name="T0" fmla="*/ 0 w 279"/>
                <a:gd name="T1" fmla="*/ 0 h 1"/>
                <a:gd name="T2" fmla="*/ 201 w 279"/>
                <a:gd name="T3" fmla="*/ 0 h 1"/>
                <a:gd name="T4" fmla="*/ 279 w 279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9" h="1">
                  <a:moveTo>
                    <a:pt x="0" y="0"/>
                  </a:moveTo>
                  <a:lnTo>
                    <a:pt x="201" y="0"/>
                  </a:lnTo>
                  <a:lnTo>
                    <a:pt x="279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4" name="Freeform 228"/>
            <p:cNvSpPr>
              <a:spLocks/>
            </p:cNvSpPr>
            <p:nvPr/>
          </p:nvSpPr>
          <p:spPr bwMode="auto">
            <a:xfrm>
              <a:off x="1665" y="1400"/>
              <a:ext cx="190" cy="168"/>
            </a:xfrm>
            <a:custGeom>
              <a:avLst/>
              <a:gdLst>
                <a:gd name="T0" fmla="*/ 0 w 69"/>
                <a:gd name="T1" fmla="*/ 0 h 61"/>
                <a:gd name="T2" fmla="*/ 107 w 69"/>
                <a:gd name="T3" fmla="*/ 0 h 61"/>
                <a:gd name="T4" fmla="*/ 190 w 69"/>
                <a:gd name="T5" fmla="*/ 85 h 61"/>
                <a:gd name="T6" fmla="*/ 107 w 69"/>
                <a:gd name="T7" fmla="*/ 168 h 61"/>
                <a:gd name="T8" fmla="*/ 0 w 69"/>
                <a:gd name="T9" fmla="*/ 168 h 61"/>
                <a:gd name="T10" fmla="*/ 0 w 69"/>
                <a:gd name="T11" fmla="*/ 0 h 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9" h="61">
                  <a:moveTo>
                    <a:pt x="0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55" y="0"/>
                    <a:pt x="69" y="14"/>
                    <a:pt x="69" y="31"/>
                  </a:cubicBezTo>
                  <a:cubicBezTo>
                    <a:pt x="69" y="47"/>
                    <a:pt x="55" y="61"/>
                    <a:pt x="39" y="61"/>
                  </a:cubicBezTo>
                  <a:cubicBezTo>
                    <a:pt x="0" y="61"/>
                    <a:pt x="0" y="61"/>
                    <a:pt x="0" y="6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4288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5" name="Freeform 229"/>
            <p:cNvSpPr>
              <a:spLocks/>
            </p:cNvSpPr>
            <p:nvPr/>
          </p:nvSpPr>
          <p:spPr bwMode="auto">
            <a:xfrm>
              <a:off x="1963" y="1021"/>
              <a:ext cx="169" cy="166"/>
            </a:xfrm>
            <a:custGeom>
              <a:avLst/>
              <a:gdLst>
                <a:gd name="T0" fmla="*/ 169 w 61"/>
                <a:gd name="T1" fmla="*/ 83 h 60"/>
                <a:gd name="T2" fmla="*/ 0 w 61"/>
                <a:gd name="T3" fmla="*/ 166 h 60"/>
                <a:gd name="T4" fmla="*/ 28 w 61"/>
                <a:gd name="T5" fmla="*/ 83 h 60"/>
                <a:gd name="T6" fmla="*/ 28 w 61"/>
                <a:gd name="T7" fmla="*/ 80 h 60"/>
                <a:gd name="T8" fmla="*/ 0 w 61"/>
                <a:gd name="T9" fmla="*/ 0 h 60"/>
                <a:gd name="T10" fmla="*/ 169 w 61"/>
                <a:gd name="T11" fmla="*/ 83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1" h="60">
                  <a:moveTo>
                    <a:pt x="61" y="30"/>
                  </a:moveTo>
                  <a:cubicBezTo>
                    <a:pt x="61" y="30"/>
                    <a:pt x="47" y="60"/>
                    <a:pt x="0" y="60"/>
                  </a:cubicBezTo>
                  <a:cubicBezTo>
                    <a:pt x="0" y="60"/>
                    <a:pt x="10" y="57"/>
                    <a:pt x="10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3"/>
                    <a:pt x="0" y="0"/>
                    <a:pt x="0" y="0"/>
                  </a:cubicBezTo>
                  <a:cubicBezTo>
                    <a:pt x="47" y="0"/>
                    <a:pt x="61" y="30"/>
                    <a:pt x="61" y="30"/>
                  </a:cubicBezTo>
                  <a:close/>
                </a:path>
              </a:pathLst>
            </a:custGeom>
            <a:solidFill>
              <a:srgbClr val="FFFFFF"/>
            </a:solidFill>
            <a:ln w="14288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6" name="Oval 230"/>
            <p:cNvSpPr>
              <a:spLocks noChangeArrowheads="1"/>
            </p:cNvSpPr>
            <p:nvPr/>
          </p:nvSpPr>
          <p:spPr bwMode="auto">
            <a:xfrm>
              <a:off x="2132" y="1087"/>
              <a:ext cx="33" cy="3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17" name="Freeform 231"/>
            <p:cNvSpPr>
              <a:spLocks/>
            </p:cNvSpPr>
            <p:nvPr/>
          </p:nvSpPr>
          <p:spPr bwMode="auto">
            <a:xfrm>
              <a:off x="1963" y="1364"/>
              <a:ext cx="169" cy="165"/>
            </a:xfrm>
            <a:custGeom>
              <a:avLst/>
              <a:gdLst>
                <a:gd name="T0" fmla="*/ 169 w 61"/>
                <a:gd name="T1" fmla="*/ 83 h 60"/>
                <a:gd name="T2" fmla="*/ 0 w 61"/>
                <a:gd name="T3" fmla="*/ 0 h 60"/>
                <a:gd name="T4" fmla="*/ 28 w 61"/>
                <a:gd name="T5" fmla="*/ 83 h 60"/>
                <a:gd name="T6" fmla="*/ 28 w 61"/>
                <a:gd name="T7" fmla="*/ 85 h 60"/>
                <a:gd name="T8" fmla="*/ 0 w 61"/>
                <a:gd name="T9" fmla="*/ 165 h 60"/>
                <a:gd name="T10" fmla="*/ 169 w 61"/>
                <a:gd name="T11" fmla="*/ 83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1" h="60">
                  <a:moveTo>
                    <a:pt x="61" y="30"/>
                  </a:moveTo>
                  <a:cubicBezTo>
                    <a:pt x="61" y="30"/>
                    <a:pt x="47" y="0"/>
                    <a:pt x="0" y="0"/>
                  </a:cubicBezTo>
                  <a:cubicBezTo>
                    <a:pt x="0" y="0"/>
                    <a:pt x="10" y="3"/>
                    <a:pt x="10" y="30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57"/>
                    <a:pt x="0" y="60"/>
                    <a:pt x="0" y="60"/>
                  </a:cubicBezTo>
                  <a:cubicBezTo>
                    <a:pt x="47" y="60"/>
                    <a:pt x="61" y="30"/>
                    <a:pt x="61" y="30"/>
                  </a:cubicBezTo>
                  <a:close/>
                </a:path>
              </a:pathLst>
            </a:custGeom>
            <a:solidFill>
              <a:srgbClr val="FFFFFF"/>
            </a:solidFill>
            <a:ln w="14288" cap="flat">
              <a:solidFill>
                <a:srgbClr val="0078C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8" name="Oval 232"/>
            <p:cNvSpPr>
              <a:spLocks noChangeArrowheads="1"/>
            </p:cNvSpPr>
            <p:nvPr/>
          </p:nvSpPr>
          <p:spPr bwMode="auto">
            <a:xfrm>
              <a:off x="2132" y="1433"/>
              <a:ext cx="33" cy="3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78C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</p:spTree>
    <p:extLst>
      <p:ext uri="{BB962C8B-B14F-4D97-AF65-F5344CB8AC3E}">
        <p14:creationId xmlns:p14="http://schemas.microsoft.com/office/powerpoint/2010/main" val="235556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Memory Elements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251520" y="908721"/>
            <a:ext cx="8424936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are two types of sequential circuits: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i="1" dirty="0" smtClean="0">
                <a:solidFill>
                  <a:srgbClr val="00B0F0"/>
                </a:solidFill>
              </a:rPr>
              <a:t>synchronous</a:t>
            </a:r>
            <a:r>
              <a:rPr lang="en-US" dirty="0"/>
              <a:t>: outputs change only at specific time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i="1" dirty="0" smtClean="0">
                <a:solidFill>
                  <a:srgbClr val="00B0F0"/>
                </a:solidFill>
              </a:rPr>
              <a:t>asynchronous</a:t>
            </a:r>
            <a:r>
              <a:rPr lang="en-US" dirty="0"/>
              <a:t>: outputs change at any </a:t>
            </a:r>
            <a:r>
              <a:rPr lang="en-US" dirty="0" smtClean="0"/>
              <a:t>time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/>
              <a:t>Multivibrator</a:t>
            </a:r>
            <a:r>
              <a:rPr lang="en-US" dirty="0"/>
              <a:t>: a class of sequential circuits.  They can be: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 err="1" smtClean="0">
                <a:solidFill>
                  <a:srgbClr val="00B050"/>
                </a:solidFill>
              </a:rPr>
              <a:t>bistable</a:t>
            </a:r>
            <a:r>
              <a:rPr lang="en-US" dirty="0" smtClean="0"/>
              <a:t> </a:t>
            </a:r>
            <a:r>
              <a:rPr lang="en-US" dirty="0"/>
              <a:t>(2 stable states)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 err="1" smtClean="0">
                <a:solidFill>
                  <a:srgbClr val="00B050"/>
                </a:solidFill>
              </a:rPr>
              <a:t>monostable</a:t>
            </a:r>
            <a:r>
              <a:rPr lang="en-US" dirty="0" smtClean="0"/>
              <a:t> </a:t>
            </a:r>
            <a:r>
              <a:rPr lang="en-US" dirty="0"/>
              <a:t>or one-shot (1 stable state)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 err="1" smtClean="0">
                <a:solidFill>
                  <a:srgbClr val="00B050"/>
                </a:solidFill>
              </a:rPr>
              <a:t>astable</a:t>
            </a:r>
            <a:r>
              <a:rPr lang="en-US" dirty="0" smtClean="0"/>
              <a:t> </a:t>
            </a:r>
            <a:r>
              <a:rPr lang="en-US" dirty="0"/>
              <a:t>(no stable state)</a:t>
            </a:r>
          </a:p>
          <a:p>
            <a:endParaRPr lang="en-US" dirty="0" smtClean="0"/>
          </a:p>
          <a:p>
            <a:r>
              <a:rPr lang="en-US" dirty="0" err="1" smtClean="0"/>
              <a:t>Bistable</a:t>
            </a:r>
            <a:r>
              <a:rPr lang="en-US" dirty="0" smtClean="0"/>
              <a:t> </a:t>
            </a:r>
            <a:r>
              <a:rPr lang="en-US" dirty="0"/>
              <a:t>logic devices: </a:t>
            </a:r>
            <a:r>
              <a:rPr lang="en-US" i="1" dirty="0" smtClean="0"/>
              <a:t>latches</a:t>
            </a:r>
            <a:r>
              <a:rPr lang="en-US" dirty="0" smtClean="0"/>
              <a:t> and </a:t>
            </a:r>
            <a:r>
              <a:rPr lang="en-US" i="1" dirty="0" smtClean="0"/>
              <a:t>registers</a:t>
            </a:r>
          </a:p>
          <a:p>
            <a:endParaRPr lang="en-US" i="1" dirty="0"/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tr-TR" dirty="0"/>
              <a:t>a latch is </a:t>
            </a:r>
            <a:r>
              <a:rPr lang="en-US" altLang="tr-TR" dirty="0">
                <a:solidFill>
                  <a:srgbClr val="7B84C6"/>
                </a:solidFill>
              </a:rPr>
              <a:t>level sensitive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tr-TR" dirty="0" smtClean="0"/>
              <a:t>a </a:t>
            </a:r>
            <a:r>
              <a:rPr lang="en-US" altLang="tr-TR" dirty="0"/>
              <a:t>register is </a:t>
            </a:r>
            <a:r>
              <a:rPr lang="en-US" altLang="tr-TR" dirty="0" smtClean="0">
                <a:solidFill>
                  <a:srgbClr val="7B84C6"/>
                </a:solidFill>
              </a:rPr>
              <a:t>edge-triggered</a:t>
            </a:r>
            <a:br>
              <a:rPr lang="en-US" altLang="tr-TR" dirty="0" smtClean="0">
                <a:solidFill>
                  <a:srgbClr val="7B84C6"/>
                </a:solidFill>
              </a:rPr>
            </a:br>
            <a:endParaRPr lang="en-US" altLang="tr-TR" dirty="0" smtClean="0">
              <a:solidFill>
                <a:srgbClr val="7B84C6"/>
              </a:solidFill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tr-TR" dirty="0"/>
              <a:t>M</a:t>
            </a:r>
            <a:r>
              <a:rPr lang="en-US" altLang="tr-TR" dirty="0" smtClean="0"/>
              <a:t>any </a:t>
            </a:r>
            <a:r>
              <a:rPr lang="en-US" altLang="tr-TR" dirty="0"/>
              <a:t>books call edge-triggered elements </a:t>
            </a:r>
            <a:r>
              <a:rPr lang="en-US" altLang="tr-TR" dirty="0" smtClean="0">
                <a:solidFill>
                  <a:schemeClr val="accent1"/>
                </a:solidFill>
              </a:rPr>
              <a:t>flip-flops.</a:t>
            </a:r>
            <a:endParaRPr lang="en-US" altLang="tr-TR" dirty="0">
              <a:solidFill>
                <a:schemeClr val="accent1"/>
              </a:solidFill>
            </a:endParaRP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tr-TR" dirty="0">
              <a:solidFill>
                <a:srgbClr val="7B84C6"/>
              </a:solidFill>
            </a:endParaRPr>
          </a:p>
          <a:p>
            <a:endParaRPr lang="en-US" i="1" dirty="0" smtClean="0"/>
          </a:p>
          <a:p>
            <a:r>
              <a:rPr lang="tr-TR" dirty="0" smtClean="0"/>
              <a:t>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235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Standard Memory Elements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" y="1260031"/>
            <a:ext cx="7696200" cy="3276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20000"/>
              <a:buFont typeface="Wingdings" panose="05000000000000000000" pitchFamily="2" charset="2"/>
              <a:buChar char="§"/>
            </a:pPr>
            <a:r>
              <a:rPr lang="en-GB" altLang="tr-TR" dirty="0" smtClean="0"/>
              <a:t>Memory element with clock.</a:t>
            </a:r>
          </a:p>
          <a:p>
            <a:pPr>
              <a:spcBef>
                <a:spcPct val="50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dirty="0" smtClean="0"/>
              <a:t>Clock is usually a square wave.</a:t>
            </a:r>
          </a:p>
        </p:txBody>
      </p: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2286000" y="2286000"/>
            <a:ext cx="5334000" cy="1479550"/>
            <a:chOff x="1440" y="1200"/>
            <a:chExt cx="3360" cy="932"/>
          </a:xfrm>
        </p:grpSpPr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440" y="1373"/>
              <a:ext cx="8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tr-TR" sz="1600" b="0"/>
                <a:t>command</a:t>
              </a:r>
              <a:r>
                <a:rPr lang="en-GB" altLang="tr-TR" sz="1800" b="0"/>
                <a:t> 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644" y="1200"/>
              <a:ext cx="860" cy="5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688" y="1266"/>
              <a:ext cx="768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tr-TR" sz="1600" b="0"/>
                <a:t>Memory element</a:t>
              </a:r>
              <a:r>
                <a:rPr lang="en-GB" altLang="tr-TR" sz="1800" b="0"/>
                <a:t> </a:t>
              </a: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2208" y="1469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936" y="1373"/>
              <a:ext cx="8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tr-TR" sz="1600" b="0"/>
                <a:t>stored value</a:t>
              </a:r>
              <a:r>
                <a:rPr lang="en-GB" altLang="tr-TR" sz="1800" b="0"/>
                <a:t> 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504" y="1469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648" y="1248"/>
              <a:ext cx="2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tr-TR" sz="1600" b="0" i="1"/>
                <a:t>Q</a:t>
              </a:r>
              <a:endParaRPr lang="en-GB" altLang="tr-TR" sz="1800" b="0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3072" y="172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880" y="1920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tr-TR" sz="1600" b="0"/>
                <a:t>clock </a:t>
              </a:r>
            </a:p>
          </p:txBody>
        </p:sp>
      </p:grpSp>
      <p:grpSp>
        <p:nvGrpSpPr>
          <p:cNvPr id="16" name="Group 56"/>
          <p:cNvGrpSpPr>
            <a:grpSpLocks/>
          </p:cNvGrpSpPr>
          <p:nvPr/>
        </p:nvGrpSpPr>
        <p:grpSpPr bwMode="auto">
          <a:xfrm>
            <a:off x="2286000" y="4267200"/>
            <a:ext cx="4572000" cy="1708150"/>
            <a:chOff x="1440" y="2640"/>
            <a:chExt cx="2880" cy="1076"/>
          </a:xfrm>
        </p:grpSpPr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144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68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rot="5400000">
              <a:off x="156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192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216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rot="5400000">
              <a:off x="2040" y="3144"/>
              <a:ext cx="240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rot="5400000">
              <a:off x="180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240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264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rot="5400000">
              <a:off x="252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rot="5400000">
              <a:off x="228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288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312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rot="5400000">
              <a:off x="300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rot="5400000">
              <a:off x="276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336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360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 rot="5400000">
              <a:off x="348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 rot="5400000">
              <a:off x="324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384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408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rot="5400000">
              <a:off x="396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 rot="5400000">
              <a:off x="372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" name="Line 43"/>
            <p:cNvSpPr>
              <a:spLocks noChangeShapeType="1"/>
            </p:cNvSpPr>
            <p:nvPr/>
          </p:nvSpPr>
          <p:spPr bwMode="auto">
            <a:xfrm rot="5400000">
              <a:off x="420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 flipH="1">
              <a:off x="2304" y="2832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2" name="Text Box 46"/>
            <p:cNvSpPr txBox="1">
              <a:spLocks noChangeArrowheads="1"/>
            </p:cNvSpPr>
            <p:nvPr/>
          </p:nvSpPr>
          <p:spPr bwMode="auto">
            <a:xfrm>
              <a:off x="1680" y="3504"/>
              <a:ext cx="9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tr-TR" sz="1600" b="0"/>
                <a:t>Positive edges</a:t>
              </a:r>
              <a:endParaRPr lang="en-GB" altLang="tr-TR" sz="1800" b="0"/>
            </a:p>
          </p:txBody>
        </p:sp>
        <p:sp>
          <p:nvSpPr>
            <p:cNvPr id="43" name="Text Box 48"/>
            <p:cNvSpPr txBox="1">
              <a:spLocks noChangeArrowheads="1"/>
            </p:cNvSpPr>
            <p:nvPr/>
          </p:nvSpPr>
          <p:spPr bwMode="auto">
            <a:xfrm>
              <a:off x="2832" y="3504"/>
              <a:ext cx="10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tr-TR" sz="1600" b="0"/>
                <a:t>Negative edges</a:t>
              </a:r>
              <a:endParaRPr lang="en-GB" altLang="tr-TR" sz="1800" b="0"/>
            </a:p>
          </p:txBody>
        </p:sp>
        <p:sp>
          <p:nvSpPr>
            <p:cNvPr id="44" name="Line 49"/>
            <p:cNvSpPr>
              <a:spLocks noChangeShapeType="1"/>
            </p:cNvSpPr>
            <p:nvPr/>
          </p:nvSpPr>
          <p:spPr bwMode="auto">
            <a:xfrm flipH="1">
              <a:off x="2736" y="283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5" name="Line 50"/>
            <p:cNvSpPr>
              <a:spLocks noChangeShapeType="1"/>
            </p:cNvSpPr>
            <p:nvPr/>
          </p:nvSpPr>
          <p:spPr bwMode="auto">
            <a:xfrm>
              <a:off x="2832" y="2832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6" name="Text Box 51"/>
            <p:cNvSpPr txBox="1">
              <a:spLocks noChangeArrowheads="1"/>
            </p:cNvSpPr>
            <p:nvPr/>
          </p:nvSpPr>
          <p:spPr bwMode="auto">
            <a:xfrm>
              <a:off x="2256" y="2640"/>
              <a:ext cx="10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tr-TR" sz="1600" b="0"/>
                <a:t>Positive pulses</a:t>
              </a:r>
              <a:endParaRPr lang="en-GB" altLang="tr-TR" sz="1800" b="0"/>
            </a:p>
          </p:txBody>
        </p:sp>
        <p:sp>
          <p:nvSpPr>
            <p:cNvPr id="47" name="Line 52"/>
            <p:cNvSpPr>
              <a:spLocks noChangeShapeType="1"/>
            </p:cNvSpPr>
            <p:nvPr/>
          </p:nvSpPr>
          <p:spPr bwMode="auto">
            <a:xfrm flipH="1" flipV="1">
              <a:off x="1728" y="3168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8" name="Line 53"/>
            <p:cNvSpPr>
              <a:spLocks noChangeShapeType="1"/>
            </p:cNvSpPr>
            <p:nvPr/>
          </p:nvSpPr>
          <p:spPr bwMode="auto">
            <a:xfrm flipV="1">
              <a:off x="2208" y="3168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9" name="Line 54"/>
            <p:cNvSpPr>
              <a:spLocks noChangeShapeType="1"/>
            </p:cNvSpPr>
            <p:nvPr/>
          </p:nvSpPr>
          <p:spPr bwMode="auto">
            <a:xfrm flipV="1">
              <a:off x="3408" y="3168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0" name="Line 55"/>
            <p:cNvSpPr>
              <a:spLocks noChangeShapeType="1"/>
            </p:cNvSpPr>
            <p:nvPr/>
          </p:nvSpPr>
          <p:spPr bwMode="auto">
            <a:xfrm flipH="1" flipV="1">
              <a:off x="2928" y="3168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45699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Timing Definitions</a:t>
            </a:r>
            <a:endParaRPr lang="tr-TR" sz="2800" dirty="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83568" y="1484784"/>
            <a:ext cx="4610100" cy="776287"/>
          </a:xfrm>
          <a:custGeom>
            <a:avLst/>
            <a:gdLst>
              <a:gd name="T0" fmla="*/ 0 w 2904"/>
              <a:gd name="T1" fmla="*/ 0 h 489"/>
              <a:gd name="T2" fmla="*/ 0 w 2904"/>
              <a:gd name="T3" fmla="*/ 776287 h 489"/>
              <a:gd name="T4" fmla="*/ 4610100 w 2904"/>
              <a:gd name="T5" fmla="*/ 776287 h 4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04" h="489">
                <a:moveTo>
                  <a:pt x="0" y="0"/>
                </a:moveTo>
                <a:lnTo>
                  <a:pt x="0" y="489"/>
                </a:lnTo>
                <a:lnTo>
                  <a:pt x="2904" y="489"/>
                </a:ln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" name="Freeform 4"/>
          <p:cNvSpPr>
            <a:spLocks/>
          </p:cNvSpPr>
          <p:nvPr/>
        </p:nvSpPr>
        <p:spPr bwMode="auto">
          <a:xfrm>
            <a:off x="5268268" y="2229321"/>
            <a:ext cx="104775" cy="63500"/>
          </a:xfrm>
          <a:custGeom>
            <a:avLst/>
            <a:gdLst>
              <a:gd name="T0" fmla="*/ 20955 w 20"/>
              <a:gd name="T1" fmla="*/ 31750 h 12"/>
              <a:gd name="T2" fmla="*/ 0 w 20"/>
              <a:gd name="T3" fmla="*/ 0 h 12"/>
              <a:gd name="T4" fmla="*/ 0 w 20"/>
              <a:gd name="T5" fmla="*/ 0 h 12"/>
              <a:gd name="T6" fmla="*/ 52388 w 20"/>
              <a:gd name="T7" fmla="*/ 21167 h 12"/>
              <a:gd name="T8" fmla="*/ 104775 w 20"/>
              <a:gd name="T9" fmla="*/ 31750 h 12"/>
              <a:gd name="T10" fmla="*/ 52388 w 20"/>
              <a:gd name="T11" fmla="*/ 42333 h 12"/>
              <a:gd name="T12" fmla="*/ 0 w 20"/>
              <a:gd name="T13" fmla="*/ 63500 h 12"/>
              <a:gd name="T14" fmla="*/ 0 w 20"/>
              <a:gd name="T15" fmla="*/ 63500 h 12"/>
              <a:gd name="T16" fmla="*/ 20955 w 20"/>
              <a:gd name="T17" fmla="*/ 31750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" h="12">
                <a:moveTo>
                  <a:pt x="4" y="6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4"/>
                  <a:pt x="17" y="5"/>
                  <a:pt x="20" y="6"/>
                </a:cubicBezTo>
                <a:cubicBezTo>
                  <a:pt x="17" y="7"/>
                  <a:pt x="13" y="7"/>
                  <a:pt x="10" y="8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lnTo>
                  <a:pt x="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651818" y="1405409"/>
            <a:ext cx="63500" cy="106362"/>
          </a:xfrm>
          <a:custGeom>
            <a:avLst/>
            <a:gdLst>
              <a:gd name="T0" fmla="*/ 31750 w 12"/>
              <a:gd name="T1" fmla="*/ 90408 h 20"/>
              <a:gd name="T2" fmla="*/ 0 w 12"/>
              <a:gd name="T3" fmla="*/ 106362 h 20"/>
              <a:gd name="T4" fmla="*/ 0 w 12"/>
              <a:gd name="T5" fmla="*/ 106362 h 20"/>
              <a:gd name="T6" fmla="*/ 21167 w 12"/>
              <a:gd name="T7" fmla="*/ 53181 h 20"/>
              <a:gd name="T8" fmla="*/ 31750 w 12"/>
              <a:gd name="T9" fmla="*/ 0 h 20"/>
              <a:gd name="T10" fmla="*/ 42333 w 12"/>
              <a:gd name="T11" fmla="*/ 53181 h 20"/>
              <a:gd name="T12" fmla="*/ 63500 w 12"/>
              <a:gd name="T13" fmla="*/ 106362 h 20"/>
              <a:gd name="T14" fmla="*/ 63500 w 12"/>
              <a:gd name="T15" fmla="*/ 106362 h 20"/>
              <a:gd name="T16" fmla="*/ 31750 w 12"/>
              <a:gd name="T17" fmla="*/ 90408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" h="20">
                <a:moveTo>
                  <a:pt x="6" y="17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7"/>
                  <a:pt x="5" y="4"/>
                  <a:pt x="6" y="0"/>
                </a:cubicBezTo>
                <a:cubicBezTo>
                  <a:pt x="7" y="4"/>
                  <a:pt x="7" y="7"/>
                  <a:pt x="8" y="10"/>
                </a:cubicBezTo>
                <a:cubicBezTo>
                  <a:pt x="12" y="20"/>
                  <a:pt x="12" y="20"/>
                  <a:pt x="12" y="20"/>
                </a:cubicBezTo>
                <a:cubicBezTo>
                  <a:pt x="12" y="20"/>
                  <a:pt x="12" y="20"/>
                  <a:pt x="12" y="20"/>
                </a:cubicBezTo>
                <a:lnTo>
                  <a:pt x="6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296843" y="2007071"/>
            <a:ext cx="460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83568" y="1622896"/>
            <a:ext cx="4625975" cy="638175"/>
          </a:xfrm>
          <a:custGeom>
            <a:avLst/>
            <a:gdLst>
              <a:gd name="T0" fmla="*/ 4625975 w 2914"/>
              <a:gd name="T1" fmla="*/ 638175 h 402"/>
              <a:gd name="T2" fmla="*/ 4267200 w 2914"/>
              <a:gd name="T3" fmla="*/ 638175 h 402"/>
              <a:gd name="T4" fmla="*/ 4071938 w 2914"/>
              <a:gd name="T5" fmla="*/ 0 h 402"/>
              <a:gd name="T6" fmla="*/ 2247900 w 2914"/>
              <a:gd name="T7" fmla="*/ 0 h 402"/>
              <a:gd name="T8" fmla="*/ 2051050 w 2914"/>
              <a:gd name="T9" fmla="*/ 638175 h 402"/>
              <a:gd name="T10" fmla="*/ 539750 w 2914"/>
              <a:gd name="T11" fmla="*/ 638175 h 402"/>
              <a:gd name="T12" fmla="*/ 344488 w 2914"/>
              <a:gd name="T13" fmla="*/ 0 h 402"/>
              <a:gd name="T14" fmla="*/ 0 w 2914"/>
              <a:gd name="T15" fmla="*/ 0 h 40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914" h="402">
                <a:moveTo>
                  <a:pt x="2914" y="402"/>
                </a:moveTo>
                <a:lnTo>
                  <a:pt x="2688" y="402"/>
                </a:lnTo>
                <a:lnTo>
                  <a:pt x="2565" y="0"/>
                </a:lnTo>
                <a:lnTo>
                  <a:pt x="1416" y="0"/>
                </a:lnTo>
                <a:lnTo>
                  <a:pt x="1292" y="402"/>
                </a:lnTo>
                <a:lnTo>
                  <a:pt x="340" y="402"/>
                </a:lnTo>
                <a:lnTo>
                  <a:pt x="217" y="0"/>
                </a:lnTo>
                <a:lnTo>
                  <a:pt x="0" y="0"/>
                </a:lnTo>
              </a:path>
            </a:pathLst>
          </a:custGeom>
          <a:noFill/>
          <a:ln w="2698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683568" y="2473796"/>
            <a:ext cx="4610100" cy="776288"/>
          </a:xfrm>
          <a:custGeom>
            <a:avLst/>
            <a:gdLst>
              <a:gd name="T0" fmla="*/ 0 w 2904"/>
              <a:gd name="T1" fmla="*/ 0 h 489"/>
              <a:gd name="T2" fmla="*/ 0 w 2904"/>
              <a:gd name="T3" fmla="*/ 776288 h 489"/>
              <a:gd name="T4" fmla="*/ 4610100 w 2904"/>
              <a:gd name="T5" fmla="*/ 776288 h 4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04" h="489">
                <a:moveTo>
                  <a:pt x="0" y="0"/>
                </a:moveTo>
                <a:lnTo>
                  <a:pt x="0" y="489"/>
                </a:lnTo>
                <a:lnTo>
                  <a:pt x="2904" y="489"/>
                </a:ln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268268" y="3218334"/>
            <a:ext cx="104775" cy="63500"/>
          </a:xfrm>
          <a:custGeom>
            <a:avLst/>
            <a:gdLst>
              <a:gd name="T0" fmla="*/ 20955 w 20"/>
              <a:gd name="T1" fmla="*/ 31750 h 12"/>
              <a:gd name="T2" fmla="*/ 0 w 20"/>
              <a:gd name="T3" fmla="*/ 0 h 12"/>
              <a:gd name="T4" fmla="*/ 0 w 20"/>
              <a:gd name="T5" fmla="*/ 0 h 12"/>
              <a:gd name="T6" fmla="*/ 52388 w 20"/>
              <a:gd name="T7" fmla="*/ 21167 h 12"/>
              <a:gd name="T8" fmla="*/ 104775 w 20"/>
              <a:gd name="T9" fmla="*/ 31750 h 12"/>
              <a:gd name="T10" fmla="*/ 52388 w 20"/>
              <a:gd name="T11" fmla="*/ 42333 h 12"/>
              <a:gd name="T12" fmla="*/ 0 w 20"/>
              <a:gd name="T13" fmla="*/ 63500 h 12"/>
              <a:gd name="T14" fmla="*/ 0 w 20"/>
              <a:gd name="T15" fmla="*/ 63500 h 12"/>
              <a:gd name="T16" fmla="*/ 20955 w 20"/>
              <a:gd name="T17" fmla="*/ 31750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" h="12">
                <a:moveTo>
                  <a:pt x="4" y="6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4"/>
                  <a:pt x="17" y="5"/>
                  <a:pt x="20" y="6"/>
                </a:cubicBezTo>
                <a:cubicBezTo>
                  <a:pt x="17" y="7"/>
                  <a:pt x="13" y="7"/>
                  <a:pt x="10" y="8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lnTo>
                  <a:pt x="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51818" y="2394421"/>
            <a:ext cx="63500" cy="104775"/>
          </a:xfrm>
          <a:custGeom>
            <a:avLst/>
            <a:gdLst>
              <a:gd name="T0" fmla="*/ 31750 w 12"/>
              <a:gd name="T1" fmla="*/ 89059 h 20"/>
              <a:gd name="T2" fmla="*/ 0 w 12"/>
              <a:gd name="T3" fmla="*/ 104775 h 20"/>
              <a:gd name="T4" fmla="*/ 0 w 12"/>
              <a:gd name="T5" fmla="*/ 104775 h 20"/>
              <a:gd name="T6" fmla="*/ 21167 w 12"/>
              <a:gd name="T7" fmla="*/ 52388 h 20"/>
              <a:gd name="T8" fmla="*/ 31750 w 12"/>
              <a:gd name="T9" fmla="*/ 0 h 20"/>
              <a:gd name="T10" fmla="*/ 42333 w 12"/>
              <a:gd name="T11" fmla="*/ 52388 h 20"/>
              <a:gd name="T12" fmla="*/ 63500 w 12"/>
              <a:gd name="T13" fmla="*/ 104775 h 20"/>
              <a:gd name="T14" fmla="*/ 63500 w 12"/>
              <a:gd name="T15" fmla="*/ 104775 h 20"/>
              <a:gd name="T16" fmla="*/ 31750 w 12"/>
              <a:gd name="T17" fmla="*/ 89059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" h="20">
                <a:moveTo>
                  <a:pt x="6" y="17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7"/>
                  <a:pt x="5" y="4"/>
                  <a:pt x="6" y="0"/>
                </a:cubicBezTo>
                <a:cubicBezTo>
                  <a:pt x="7" y="4"/>
                  <a:pt x="7" y="7"/>
                  <a:pt x="8" y="10"/>
                </a:cubicBezTo>
                <a:cubicBezTo>
                  <a:pt x="12" y="20"/>
                  <a:pt x="12" y="20"/>
                  <a:pt x="12" y="20"/>
                </a:cubicBezTo>
                <a:cubicBezTo>
                  <a:pt x="12" y="20"/>
                  <a:pt x="12" y="20"/>
                  <a:pt x="12" y="20"/>
                </a:cubicBezTo>
                <a:lnTo>
                  <a:pt x="6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296843" y="2996084"/>
            <a:ext cx="460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78781" y="2723034"/>
            <a:ext cx="13811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>
                <a:solidFill>
                  <a:srgbClr val="000000"/>
                </a:solidFill>
                <a:latin typeface="Times Ten Roman" pitchFamily="18" charset="0"/>
              </a:rPr>
              <a:t>D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063231" y="3294534"/>
            <a:ext cx="4603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110856" y="3380259"/>
            <a:ext cx="571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000">
                <a:solidFill>
                  <a:srgbClr val="000000"/>
                </a:solidFill>
                <a:latin typeface="Times Ten Roman" pitchFamily="18" charset="0"/>
              </a:rPr>
              <a:t>c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198168" y="3396134"/>
            <a:ext cx="1063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000" i="0" dirty="0">
                <a:solidFill>
                  <a:srgbClr val="000000"/>
                </a:solidFill>
                <a:latin typeface="MathematicalPi 1" pitchFamily="82" charset="0"/>
              </a:rPr>
              <a:t>2</a:t>
            </a:r>
            <a:endParaRPr lang="en-US" altLang="tr-TR" sz="1800" i="0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336281" y="3380259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000">
                <a:solidFill>
                  <a:srgbClr val="000000"/>
                </a:solidFill>
                <a:latin typeface="Times Ten Roman" pitchFamily="18" charset="0"/>
              </a:rPr>
              <a:t>q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979093" y="2262659"/>
            <a:ext cx="460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025131" y="2348384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000">
                <a:solidFill>
                  <a:srgbClr val="000000"/>
                </a:solidFill>
                <a:latin typeface="Times Ten Roman" pitchFamily="18" charset="0"/>
              </a:rPr>
              <a:t>hold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358381" y="2262659"/>
            <a:ext cx="4603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404418" y="2348384"/>
            <a:ext cx="1190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000">
                <a:solidFill>
                  <a:srgbClr val="000000"/>
                </a:solidFill>
                <a:latin typeface="Times Ten Roman" pitchFamily="18" charset="0"/>
              </a:rPr>
              <a:t>su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683568" y="3488209"/>
            <a:ext cx="4610100" cy="776287"/>
          </a:xfrm>
          <a:custGeom>
            <a:avLst/>
            <a:gdLst>
              <a:gd name="T0" fmla="*/ 0 w 2904"/>
              <a:gd name="T1" fmla="*/ 0 h 489"/>
              <a:gd name="T2" fmla="*/ 0 w 2904"/>
              <a:gd name="T3" fmla="*/ 776287 h 489"/>
              <a:gd name="T4" fmla="*/ 4610100 w 2904"/>
              <a:gd name="T5" fmla="*/ 776287 h 4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04" h="489">
                <a:moveTo>
                  <a:pt x="0" y="0"/>
                </a:moveTo>
                <a:lnTo>
                  <a:pt x="0" y="489"/>
                </a:lnTo>
                <a:lnTo>
                  <a:pt x="2904" y="489"/>
                </a:ln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268268" y="4227984"/>
            <a:ext cx="104775" cy="68262"/>
          </a:xfrm>
          <a:custGeom>
            <a:avLst/>
            <a:gdLst>
              <a:gd name="T0" fmla="*/ 20955 w 20"/>
              <a:gd name="T1" fmla="*/ 36756 h 13"/>
              <a:gd name="T2" fmla="*/ 0 w 20"/>
              <a:gd name="T3" fmla="*/ 5251 h 13"/>
              <a:gd name="T4" fmla="*/ 0 w 20"/>
              <a:gd name="T5" fmla="*/ 0 h 13"/>
              <a:gd name="T6" fmla="*/ 52388 w 20"/>
              <a:gd name="T7" fmla="*/ 21004 h 13"/>
              <a:gd name="T8" fmla="*/ 104775 w 20"/>
              <a:gd name="T9" fmla="*/ 36756 h 13"/>
              <a:gd name="T10" fmla="*/ 52388 w 20"/>
              <a:gd name="T11" fmla="*/ 47258 h 13"/>
              <a:gd name="T12" fmla="*/ 0 w 20"/>
              <a:gd name="T13" fmla="*/ 68262 h 13"/>
              <a:gd name="T14" fmla="*/ 0 w 20"/>
              <a:gd name="T15" fmla="*/ 68262 h 13"/>
              <a:gd name="T16" fmla="*/ 20955 w 20"/>
              <a:gd name="T17" fmla="*/ 36756 h 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" h="13">
                <a:moveTo>
                  <a:pt x="4" y="7"/>
                </a:move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5"/>
                  <a:pt x="17" y="6"/>
                  <a:pt x="20" y="7"/>
                </a:cubicBezTo>
                <a:cubicBezTo>
                  <a:pt x="17" y="7"/>
                  <a:pt x="13" y="8"/>
                  <a:pt x="10" y="9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lnTo>
                  <a:pt x="4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651818" y="3408834"/>
            <a:ext cx="63500" cy="106362"/>
          </a:xfrm>
          <a:custGeom>
            <a:avLst/>
            <a:gdLst>
              <a:gd name="T0" fmla="*/ 31750 w 12"/>
              <a:gd name="T1" fmla="*/ 85090 h 20"/>
              <a:gd name="T2" fmla="*/ 0 w 12"/>
              <a:gd name="T3" fmla="*/ 106362 h 20"/>
              <a:gd name="T4" fmla="*/ 0 w 12"/>
              <a:gd name="T5" fmla="*/ 106362 h 20"/>
              <a:gd name="T6" fmla="*/ 21167 w 12"/>
              <a:gd name="T7" fmla="*/ 53181 h 20"/>
              <a:gd name="T8" fmla="*/ 31750 w 12"/>
              <a:gd name="T9" fmla="*/ 0 h 20"/>
              <a:gd name="T10" fmla="*/ 42333 w 12"/>
              <a:gd name="T11" fmla="*/ 53181 h 20"/>
              <a:gd name="T12" fmla="*/ 63500 w 12"/>
              <a:gd name="T13" fmla="*/ 106362 h 20"/>
              <a:gd name="T14" fmla="*/ 63500 w 12"/>
              <a:gd name="T15" fmla="*/ 106362 h 20"/>
              <a:gd name="T16" fmla="*/ 31750 w 12"/>
              <a:gd name="T17" fmla="*/ 85090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" h="20">
                <a:moveTo>
                  <a:pt x="6" y="16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7"/>
                  <a:pt x="5" y="3"/>
                  <a:pt x="6" y="0"/>
                </a:cubicBezTo>
                <a:cubicBezTo>
                  <a:pt x="7" y="3"/>
                  <a:pt x="7" y="7"/>
                  <a:pt x="8" y="10"/>
                </a:cubicBezTo>
                <a:cubicBezTo>
                  <a:pt x="12" y="20"/>
                  <a:pt x="12" y="20"/>
                  <a:pt x="12" y="20"/>
                </a:cubicBezTo>
                <a:cubicBezTo>
                  <a:pt x="12" y="20"/>
                  <a:pt x="12" y="20"/>
                  <a:pt x="12" y="20"/>
                </a:cubicBezTo>
                <a:lnTo>
                  <a:pt x="6" y="1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296843" y="4008909"/>
            <a:ext cx="460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78781" y="3735859"/>
            <a:ext cx="13811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>
                <a:solidFill>
                  <a:srgbClr val="000000"/>
                </a:solidFill>
                <a:latin typeface="Times Ten Roman" pitchFamily="18" charset="0"/>
              </a:rPr>
              <a:t>Q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152256" y="3805709"/>
            <a:ext cx="5238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 b="1" i="0">
                <a:solidFill>
                  <a:srgbClr val="000000"/>
                </a:solidFill>
                <a:latin typeface="Times Ten Roman" pitchFamily="18" charset="0"/>
              </a:rPr>
              <a:t>DATA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057006" y="3996209"/>
            <a:ext cx="68738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 b="1" i="0">
                <a:solidFill>
                  <a:srgbClr val="000000"/>
                </a:solidFill>
                <a:latin typeface="Times Ten Roman" pitchFamily="18" charset="0"/>
              </a:rPr>
              <a:t>STABLE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V="1">
            <a:off x="2058343" y="2537296"/>
            <a:ext cx="1588" cy="427038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1" name="Freeform 30"/>
          <p:cNvSpPr>
            <a:spLocks/>
          </p:cNvSpPr>
          <p:nvPr/>
        </p:nvSpPr>
        <p:spPr bwMode="auto">
          <a:xfrm>
            <a:off x="683568" y="2653184"/>
            <a:ext cx="4673600" cy="596900"/>
          </a:xfrm>
          <a:custGeom>
            <a:avLst/>
            <a:gdLst>
              <a:gd name="T0" fmla="*/ 4673600 w 2944"/>
              <a:gd name="T1" fmla="*/ 0 h 376"/>
              <a:gd name="T2" fmla="*/ 2897188 w 2944"/>
              <a:gd name="T3" fmla="*/ 0 h 376"/>
              <a:gd name="T4" fmla="*/ 2601913 w 2944"/>
              <a:gd name="T5" fmla="*/ 596900 h 376"/>
              <a:gd name="T6" fmla="*/ 1517650 w 2944"/>
              <a:gd name="T7" fmla="*/ 596900 h 376"/>
              <a:gd name="T8" fmla="*/ 1222375 w 2944"/>
              <a:gd name="T9" fmla="*/ 0 h 376"/>
              <a:gd name="T10" fmla="*/ 0 w 2944"/>
              <a:gd name="T11" fmla="*/ 0 h 3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44" h="376">
                <a:moveTo>
                  <a:pt x="2944" y="0"/>
                </a:moveTo>
                <a:lnTo>
                  <a:pt x="1825" y="0"/>
                </a:lnTo>
                <a:lnTo>
                  <a:pt x="1639" y="376"/>
                </a:lnTo>
                <a:lnTo>
                  <a:pt x="956" y="376"/>
                </a:lnTo>
                <a:lnTo>
                  <a:pt x="770" y="0"/>
                </a:lnTo>
                <a:lnTo>
                  <a:pt x="0" y="0"/>
                </a:lnTo>
              </a:path>
            </a:pathLst>
          </a:custGeom>
          <a:noFill/>
          <a:ln w="2698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2" name="Freeform 31"/>
          <p:cNvSpPr>
            <a:spLocks/>
          </p:cNvSpPr>
          <p:nvPr/>
        </p:nvSpPr>
        <p:spPr bwMode="auto">
          <a:xfrm>
            <a:off x="683568" y="2653184"/>
            <a:ext cx="4621213" cy="596900"/>
          </a:xfrm>
          <a:custGeom>
            <a:avLst/>
            <a:gdLst>
              <a:gd name="T0" fmla="*/ 4621213 w 2911"/>
              <a:gd name="T1" fmla="*/ 596900 h 376"/>
              <a:gd name="T2" fmla="*/ 2881313 w 2911"/>
              <a:gd name="T3" fmla="*/ 596900 h 376"/>
              <a:gd name="T4" fmla="*/ 2586038 w 2911"/>
              <a:gd name="T5" fmla="*/ 0 h 376"/>
              <a:gd name="T6" fmla="*/ 1528763 w 2911"/>
              <a:gd name="T7" fmla="*/ 0 h 376"/>
              <a:gd name="T8" fmla="*/ 1231900 w 2911"/>
              <a:gd name="T9" fmla="*/ 596900 h 376"/>
              <a:gd name="T10" fmla="*/ 0 w 2911"/>
              <a:gd name="T11" fmla="*/ 596900 h 3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11" h="376">
                <a:moveTo>
                  <a:pt x="2911" y="376"/>
                </a:moveTo>
                <a:lnTo>
                  <a:pt x="1815" y="376"/>
                </a:lnTo>
                <a:lnTo>
                  <a:pt x="1629" y="0"/>
                </a:lnTo>
                <a:lnTo>
                  <a:pt x="963" y="0"/>
                </a:lnTo>
                <a:lnTo>
                  <a:pt x="776" y="376"/>
                </a:lnTo>
                <a:lnTo>
                  <a:pt x="0" y="376"/>
                </a:lnTo>
              </a:path>
            </a:pathLst>
          </a:custGeom>
          <a:noFill/>
          <a:ln w="2698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 flipV="1">
            <a:off x="3428356" y="2537296"/>
            <a:ext cx="1587" cy="427038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V="1">
            <a:off x="2825106" y="1965796"/>
            <a:ext cx="1587" cy="229870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>
            <a:off x="2132956" y="2537296"/>
            <a:ext cx="617537" cy="1588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" name="Freeform 35"/>
          <p:cNvSpPr>
            <a:spLocks/>
          </p:cNvSpPr>
          <p:nvPr/>
        </p:nvSpPr>
        <p:spPr bwMode="auto">
          <a:xfrm>
            <a:off x="2720331" y="2505546"/>
            <a:ext cx="104775" cy="63500"/>
          </a:xfrm>
          <a:custGeom>
            <a:avLst/>
            <a:gdLst>
              <a:gd name="T0" fmla="*/ 20955 w 20"/>
              <a:gd name="T1" fmla="*/ 31750 h 12"/>
              <a:gd name="T2" fmla="*/ 0 w 20"/>
              <a:gd name="T3" fmla="*/ 5292 h 12"/>
              <a:gd name="T4" fmla="*/ 5239 w 20"/>
              <a:gd name="T5" fmla="*/ 0 h 12"/>
              <a:gd name="T6" fmla="*/ 52388 w 20"/>
              <a:gd name="T7" fmla="*/ 21167 h 12"/>
              <a:gd name="T8" fmla="*/ 104775 w 20"/>
              <a:gd name="T9" fmla="*/ 31750 h 12"/>
              <a:gd name="T10" fmla="*/ 52388 w 20"/>
              <a:gd name="T11" fmla="*/ 42333 h 12"/>
              <a:gd name="T12" fmla="*/ 5239 w 20"/>
              <a:gd name="T13" fmla="*/ 63500 h 12"/>
              <a:gd name="T14" fmla="*/ 0 w 20"/>
              <a:gd name="T15" fmla="*/ 63500 h 12"/>
              <a:gd name="T16" fmla="*/ 20955 w 20"/>
              <a:gd name="T17" fmla="*/ 31750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" h="12">
                <a:moveTo>
                  <a:pt x="4" y="6"/>
                </a:moveTo>
                <a:cubicBezTo>
                  <a:pt x="0" y="1"/>
                  <a:pt x="0" y="1"/>
                  <a:pt x="0" y="1"/>
                </a:cubicBezTo>
                <a:cubicBezTo>
                  <a:pt x="1" y="0"/>
                  <a:pt x="1" y="0"/>
                  <a:pt x="1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5"/>
                  <a:pt x="17" y="6"/>
                  <a:pt x="20" y="6"/>
                </a:cubicBezTo>
                <a:cubicBezTo>
                  <a:pt x="17" y="7"/>
                  <a:pt x="13" y="8"/>
                  <a:pt x="10" y="8"/>
                </a:cubicBezTo>
                <a:cubicBezTo>
                  <a:pt x="1" y="12"/>
                  <a:pt x="1" y="12"/>
                  <a:pt x="1" y="12"/>
                </a:cubicBezTo>
                <a:cubicBezTo>
                  <a:pt x="0" y="12"/>
                  <a:pt x="0" y="12"/>
                  <a:pt x="0" y="12"/>
                </a:cubicBezTo>
                <a:lnTo>
                  <a:pt x="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7" name="Freeform 36"/>
          <p:cNvSpPr>
            <a:spLocks/>
          </p:cNvSpPr>
          <p:nvPr/>
        </p:nvSpPr>
        <p:spPr bwMode="auto">
          <a:xfrm>
            <a:off x="2058343" y="2505546"/>
            <a:ext cx="100013" cy="63500"/>
          </a:xfrm>
          <a:custGeom>
            <a:avLst/>
            <a:gdLst>
              <a:gd name="T0" fmla="*/ 84221 w 19"/>
              <a:gd name="T1" fmla="*/ 31750 h 12"/>
              <a:gd name="T2" fmla="*/ 100013 w 19"/>
              <a:gd name="T3" fmla="*/ 63500 h 12"/>
              <a:gd name="T4" fmla="*/ 100013 w 19"/>
              <a:gd name="T5" fmla="*/ 63500 h 12"/>
              <a:gd name="T6" fmla="*/ 52638 w 19"/>
              <a:gd name="T7" fmla="*/ 42333 h 12"/>
              <a:gd name="T8" fmla="*/ 0 w 19"/>
              <a:gd name="T9" fmla="*/ 31750 h 12"/>
              <a:gd name="T10" fmla="*/ 52638 w 19"/>
              <a:gd name="T11" fmla="*/ 21167 h 12"/>
              <a:gd name="T12" fmla="*/ 100013 w 19"/>
              <a:gd name="T13" fmla="*/ 0 h 12"/>
              <a:gd name="T14" fmla="*/ 100013 w 19"/>
              <a:gd name="T15" fmla="*/ 0 h 12"/>
              <a:gd name="T16" fmla="*/ 84221 w 19"/>
              <a:gd name="T17" fmla="*/ 31750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" h="12">
                <a:moveTo>
                  <a:pt x="16" y="6"/>
                </a:moveTo>
                <a:cubicBezTo>
                  <a:pt x="19" y="12"/>
                  <a:pt x="19" y="12"/>
                  <a:pt x="19" y="12"/>
                </a:cubicBezTo>
                <a:cubicBezTo>
                  <a:pt x="19" y="12"/>
                  <a:pt x="19" y="12"/>
                  <a:pt x="19" y="12"/>
                </a:cubicBezTo>
                <a:cubicBezTo>
                  <a:pt x="10" y="8"/>
                  <a:pt x="10" y="8"/>
                  <a:pt x="10" y="8"/>
                </a:cubicBezTo>
                <a:cubicBezTo>
                  <a:pt x="6" y="8"/>
                  <a:pt x="3" y="7"/>
                  <a:pt x="0" y="6"/>
                </a:cubicBezTo>
                <a:cubicBezTo>
                  <a:pt x="3" y="6"/>
                  <a:pt x="6" y="5"/>
                  <a:pt x="10" y="4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lnTo>
                  <a:pt x="16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>
            <a:off x="2899718" y="2537296"/>
            <a:ext cx="449263" cy="1588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9" name="Freeform 38"/>
          <p:cNvSpPr>
            <a:spLocks/>
          </p:cNvSpPr>
          <p:nvPr/>
        </p:nvSpPr>
        <p:spPr bwMode="auto">
          <a:xfrm>
            <a:off x="3321993" y="2505546"/>
            <a:ext cx="106363" cy="63500"/>
          </a:xfrm>
          <a:custGeom>
            <a:avLst/>
            <a:gdLst>
              <a:gd name="T0" fmla="*/ 21273 w 20"/>
              <a:gd name="T1" fmla="*/ 31750 h 12"/>
              <a:gd name="T2" fmla="*/ 0 w 20"/>
              <a:gd name="T3" fmla="*/ 5292 h 12"/>
              <a:gd name="T4" fmla="*/ 0 w 20"/>
              <a:gd name="T5" fmla="*/ 0 h 12"/>
              <a:gd name="T6" fmla="*/ 53182 w 20"/>
              <a:gd name="T7" fmla="*/ 21167 h 12"/>
              <a:gd name="T8" fmla="*/ 106363 w 20"/>
              <a:gd name="T9" fmla="*/ 31750 h 12"/>
              <a:gd name="T10" fmla="*/ 53182 w 20"/>
              <a:gd name="T11" fmla="*/ 42333 h 12"/>
              <a:gd name="T12" fmla="*/ 0 w 20"/>
              <a:gd name="T13" fmla="*/ 63500 h 12"/>
              <a:gd name="T14" fmla="*/ 0 w 20"/>
              <a:gd name="T15" fmla="*/ 63500 h 12"/>
              <a:gd name="T16" fmla="*/ 21273 w 20"/>
              <a:gd name="T17" fmla="*/ 31750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" h="12">
                <a:moveTo>
                  <a:pt x="4" y="6"/>
                </a:move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5"/>
                  <a:pt x="16" y="6"/>
                  <a:pt x="20" y="6"/>
                </a:cubicBezTo>
                <a:cubicBezTo>
                  <a:pt x="16" y="7"/>
                  <a:pt x="13" y="8"/>
                  <a:pt x="10" y="8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lnTo>
                  <a:pt x="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0" name="Freeform 39"/>
          <p:cNvSpPr>
            <a:spLocks/>
          </p:cNvSpPr>
          <p:nvPr/>
        </p:nvSpPr>
        <p:spPr bwMode="auto">
          <a:xfrm>
            <a:off x="2825106" y="2505546"/>
            <a:ext cx="100012" cy="63500"/>
          </a:xfrm>
          <a:custGeom>
            <a:avLst/>
            <a:gdLst>
              <a:gd name="T0" fmla="*/ 84221 w 19"/>
              <a:gd name="T1" fmla="*/ 31750 h 12"/>
              <a:gd name="T2" fmla="*/ 100012 w 19"/>
              <a:gd name="T3" fmla="*/ 63500 h 12"/>
              <a:gd name="T4" fmla="*/ 100012 w 19"/>
              <a:gd name="T5" fmla="*/ 63500 h 12"/>
              <a:gd name="T6" fmla="*/ 52638 w 19"/>
              <a:gd name="T7" fmla="*/ 42333 h 12"/>
              <a:gd name="T8" fmla="*/ 0 w 19"/>
              <a:gd name="T9" fmla="*/ 31750 h 12"/>
              <a:gd name="T10" fmla="*/ 52638 w 19"/>
              <a:gd name="T11" fmla="*/ 21167 h 12"/>
              <a:gd name="T12" fmla="*/ 100012 w 19"/>
              <a:gd name="T13" fmla="*/ 0 h 12"/>
              <a:gd name="T14" fmla="*/ 100012 w 19"/>
              <a:gd name="T15" fmla="*/ 0 h 12"/>
              <a:gd name="T16" fmla="*/ 84221 w 19"/>
              <a:gd name="T17" fmla="*/ 31750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" h="12">
                <a:moveTo>
                  <a:pt x="16" y="6"/>
                </a:moveTo>
                <a:cubicBezTo>
                  <a:pt x="19" y="12"/>
                  <a:pt x="19" y="12"/>
                  <a:pt x="19" y="12"/>
                </a:cubicBezTo>
                <a:cubicBezTo>
                  <a:pt x="19" y="12"/>
                  <a:pt x="19" y="12"/>
                  <a:pt x="19" y="12"/>
                </a:cubicBezTo>
                <a:cubicBezTo>
                  <a:pt x="10" y="8"/>
                  <a:pt x="10" y="8"/>
                  <a:pt x="10" y="8"/>
                </a:cubicBezTo>
                <a:cubicBezTo>
                  <a:pt x="6" y="8"/>
                  <a:pt x="3" y="7"/>
                  <a:pt x="0" y="6"/>
                </a:cubicBezTo>
                <a:cubicBezTo>
                  <a:pt x="3" y="6"/>
                  <a:pt x="6" y="5"/>
                  <a:pt x="10" y="4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lnTo>
                  <a:pt x="16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 flipV="1">
            <a:off x="3644256" y="3562821"/>
            <a:ext cx="1587" cy="442913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2899718" y="3562821"/>
            <a:ext cx="671513" cy="1588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3" name="Freeform 42"/>
          <p:cNvSpPr>
            <a:spLocks/>
          </p:cNvSpPr>
          <p:nvPr/>
        </p:nvSpPr>
        <p:spPr bwMode="auto">
          <a:xfrm>
            <a:off x="3544243" y="3531071"/>
            <a:ext cx="100013" cy="57150"/>
          </a:xfrm>
          <a:custGeom>
            <a:avLst/>
            <a:gdLst>
              <a:gd name="T0" fmla="*/ 15792 w 19"/>
              <a:gd name="T1" fmla="*/ 31173 h 11"/>
              <a:gd name="T2" fmla="*/ 0 w 19"/>
              <a:gd name="T3" fmla="*/ 0 h 11"/>
              <a:gd name="T4" fmla="*/ 0 w 19"/>
              <a:gd name="T5" fmla="*/ 0 h 11"/>
              <a:gd name="T6" fmla="*/ 47375 w 19"/>
              <a:gd name="T7" fmla="*/ 15586 h 11"/>
              <a:gd name="T8" fmla="*/ 100013 w 19"/>
              <a:gd name="T9" fmla="*/ 31173 h 11"/>
              <a:gd name="T10" fmla="*/ 47375 w 19"/>
              <a:gd name="T11" fmla="*/ 41564 h 11"/>
              <a:gd name="T12" fmla="*/ 0 w 19"/>
              <a:gd name="T13" fmla="*/ 57150 h 11"/>
              <a:gd name="T14" fmla="*/ 0 w 19"/>
              <a:gd name="T15" fmla="*/ 57150 h 11"/>
              <a:gd name="T16" fmla="*/ 15792 w 19"/>
              <a:gd name="T17" fmla="*/ 31173 h 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" h="11">
                <a:moveTo>
                  <a:pt x="3" y="6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9" y="3"/>
                  <a:pt x="9" y="3"/>
                  <a:pt x="9" y="3"/>
                </a:cubicBezTo>
                <a:cubicBezTo>
                  <a:pt x="13" y="4"/>
                  <a:pt x="16" y="5"/>
                  <a:pt x="19" y="6"/>
                </a:cubicBezTo>
                <a:cubicBezTo>
                  <a:pt x="16" y="6"/>
                  <a:pt x="13" y="7"/>
                  <a:pt x="9" y="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lnTo>
                  <a:pt x="3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4" name="Freeform 43"/>
          <p:cNvSpPr>
            <a:spLocks/>
          </p:cNvSpPr>
          <p:nvPr/>
        </p:nvSpPr>
        <p:spPr bwMode="auto">
          <a:xfrm>
            <a:off x="2825106" y="3531071"/>
            <a:ext cx="100012" cy="57150"/>
          </a:xfrm>
          <a:custGeom>
            <a:avLst/>
            <a:gdLst>
              <a:gd name="T0" fmla="*/ 84221 w 19"/>
              <a:gd name="T1" fmla="*/ 31173 h 11"/>
              <a:gd name="T2" fmla="*/ 100012 w 19"/>
              <a:gd name="T3" fmla="*/ 57150 h 11"/>
              <a:gd name="T4" fmla="*/ 100012 w 19"/>
              <a:gd name="T5" fmla="*/ 57150 h 11"/>
              <a:gd name="T6" fmla="*/ 52638 w 19"/>
              <a:gd name="T7" fmla="*/ 41564 h 11"/>
              <a:gd name="T8" fmla="*/ 0 w 19"/>
              <a:gd name="T9" fmla="*/ 31173 h 11"/>
              <a:gd name="T10" fmla="*/ 52638 w 19"/>
              <a:gd name="T11" fmla="*/ 15586 h 11"/>
              <a:gd name="T12" fmla="*/ 100012 w 19"/>
              <a:gd name="T13" fmla="*/ 0 h 11"/>
              <a:gd name="T14" fmla="*/ 100012 w 19"/>
              <a:gd name="T15" fmla="*/ 0 h 11"/>
              <a:gd name="T16" fmla="*/ 84221 w 19"/>
              <a:gd name="T17" fmla="*/ 31173 h 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" h="11">
                <a:moveTo>
                  <a:pt x="16" y="6"/>
                </a:moveTo>
                <a:cubicBezTo>
                  <a:pt x="19" y="11"/>
                  <a:pt x="19" y="11"/>
                  <a:pt x="19" y="11"/>
                </a:cubicBezTo>
                <a:cubicBezTo>
                  <a:pt x="19" y="11"/>
                  <a:pt x="19" y="11"/>
                  <a:pt x="19" y="11"/>
                </a:cubicBezTo>
                <a:cubicBezTo>
                  <a:pt x="10" y="8"/>
                  <a:pt x="10" y="8"/>
                  <a:pt x="10" y="8"/>
                </a:cubicBezTo>
                <a:cubicBezTo>
                  <a:pt x="6" y="7"/>
                  <a:pt x="3" y="6"/>
                  <a:pt x="0" y="6"/>
                </a:cubicBezTo>
                <a:cubicBezTo>
                  <a:pt x="3" y="5"/>
                  <a:pt x="6" y="4"/>
                  <a:pt x="10" y="3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lnTo>
                  <a:pt x="16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5" name="Freeform 44"/>
          <p:cNvSpPr>
            <a:spLocks/>
          </p:cNvSpPr>
          <p:nvPr/>
        </p:nvSpPr>
        <p:spPr bwMode="auto">
          <a:xfrm>
            <a:off x="683568" y="3746971"/>
            <a:ext cx="4673600" cy="517525"/>
          </a:xfrm>
          <a:custGeom>
            <a:avLst/>
            <a:gdLst>
              <a:gd name="T0" fmla="*/ 4673600 w 2944"/>
              <a:gd name="T1" fmla="*/ 0 h 326"/>
              <a:gd name="T2" fmla="*/ 3030538 w 2944"/>
              <a:gd name="T3" fmla="*/ 0 h 326"/>
              <a:gd name="T4" fmla="*/ 2897188 w 2944"/>
              <a:gd name="T5" fmla="*/ 517525 h 326"/>
              <a:gd name="T6" fmla="*/ 2522538 w 2944"/>
              <a:gd name="T7" fmla="*/ 517525 h 326"/>
              <a:gd name="T8" fmla="*/ 2390775 w 2944"/>
              <a:gd name="T9" fmla="*/ 0 h 326"/>
              <a:gd name="T10" fmla="*/ 0 w 2944"/>
              <a:gd name="T11" fmla="*/ 0 h 3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44" h="326">
                <a:moveTo>
                  <a:pt x="2944" y="0"/>
                </a:moveTo>
                <a:lnTo>
                  <a:pt x="1909" y="0"/>
                </a:lnTo>
                <a:lnTo>
                  <a:pt x="1825" y="326"/>
                </a:lnTo>
                <a:lnTo>
                  <a:pt x="1589" y="326"/>
                </a:lnTo>
                <a:lnTo>
                  <a:pt x="1506" y="0"/>
                </a:lnTo>
                <a:lnTo>
                  <a:pt x="0" y="0"/>
                </a:lnTo>
              </a:path>
            </a:pathLst>
          </a:custGeom>
          <a:noFill/>
          <a:ln w="2698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6" name="Freeform 45"/>
          <p:cNvSpPr>
            <a:spLocks/>
          </p:cNvSpPr>
          <p:nvPr/>
        </p:nvSpPr>
        <p:spPr bwMode="auto">
          <a:xfrm>
            <a:off x="683568" y="3746971"/>
            <a:ext cx="4605338" cy="517525"/>
          </a:xfrm>
          <a:custGeom>
            <a:avLst/>
            <a:gdLst>
              <a:gd name="T0" fmla="*/ 4605338 w 2901"/>
              <a:gd name="T1" fmla="*/ 517525 h 326"/>
              <a:gd name="T2" fmla="*/ 3030538 w 2901"/>
              <a:gd name="T3" fmla="*/ 517525 h 326"/>
              <a:gd name="T4" fmla="*/ 2897188 w 2901"/>
              <a:gd name="T5" fmla="*/ 0 h 326"/>
              <a:gd name="T6" fmla="*/ 2522538 w 2901"/>
              <a:gd name="T7" fmla="*/ 0 h 326"/>
              <a:gd name="T8" fmla="*/ 2390775 w 2901"/>
              <a:gd name="T9" fmla="*/ 517525 h 326"/>
              <a:gd name="T10" fmla="*/ 0 w 2901"/>
              <a:gd name="T11" fmla="*/ 517525 h 3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1" h="326">
                <a:moveTo>
                  <a:pt x="2901" y="326"/>
                </a:moveTo>
                <a:lnTo>
                  <a:pt x="1909" y="326"/>
                </a:lnTo>
                <a:lnTo>
                  <a:pt x="1825" y="0"/>
                </a:lnTo>
                <a:lnTo>
                  <a:pt x="1589" y="0"/>
                </a:lnTo>
                <a:lnTo>
                  <a:pt x="1506" y="326"/>
                </a:lnTo>
                <a:lnTo>
                  <a:pt x="0" y="326"/>
                </a:lnTo>
              </a:path>
            </a:pathLst>
          </a:custGeom>
          <a:noFill/>
          <a:ln w="2698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2491731" y="2751609"/>
            <a:ext cx="5238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 b="1" i="0">
                <a:solidFill>
                  <a:srgbClr val="000000"/>
                </a:solidFill>
                <a:latin typeface="Times Ten Roman" pitchFamily="18" charset="0"/>
              </a:rPr>
              <a:t>DATA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2396481" y="2938934"/>
            <a:ext cx="68738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 b="1" i="0">
                <a:solidFill>
                  <a:srgbClr val="000000"/>
                </a:solidFill>
                <a:latin typeface="Times Ten Roman" pitchFamily="18" charset="0"/>
              </a:rPr>
              <a:t>STABLE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6376343" y="1973734"/>
            <a:ext cx="6048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 i="0">
                <a:solidFill>
                  <a:srgbClr val="000000"/>
                </a:solidFill>
                <a:latin typeface="Times Ten Roman" pitchFamily="18" charset="0"/>
              </a:rPr>
              <a:t>Register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6749406" y="2819871"/>
            <a:ext cx="357187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 b="1">
                <a:solidFill>
                  <a:srgbClr val="000000"/>
                </a:solidFill>
                <a:latin typeface="Times Ten Roman" pitchFamily="18" charset="0"/>
              </a:rPr>
              <a:t>CLK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6311256" y="2224559"/>
            <a:ext cx="13811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 b="1">
                <a:solidFill>
                  <a:srgbClr val="000000"/>
                </a:solidFill>
                <a:latin typeface="Times Ten Roman" pitchFamily="18" charset="0"/>
              </a:rPr>
              <a:t>D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925618" y="2224559"/>
            <a:ext cx="138113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300" b="1">
                <a:solidFill>
                  <a:srgbClr val="000000"/>
                </a:solidFill>
                <a:latin typeface="Times Ten Roman" pitchFamily="18" charset="0"/>
              </a:rPr>
              <a:t>Q</a:t>
            </a:r>
            <a:endParaRPr lang="en-US" altLang="tr-TR" sz="1800" i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 flipV="1">
            <a:off x="6684318" y="2789709"/>
            <a:ext cx="1588" cy="196850"/>
          </a:xfrm>
          <a:prstGeom prst="line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" name="Freeform 53"/>
          <p:cNvSpPr>
            <a:spLocks/>
          </p:cNvSpPr>
          <p:nvPr/>
        </p:nvSpPr>
        <p:spPr bwMode="auto">
          <a:xfrm>
            <a:off x="6643043" y="2689696"/>
            <a:ext cx="84138" cy="142875"/>
          </a:xfrm>
          <a:custGeom>
            <a:avLst/>
            <a:gdLst>
              <a:gd name="T0" fmla="*/ 42069 w 16"/>
              <a:gd name="T1" fmla="*/ 116417 h 27"/>
              <a:gd name="T2" fmla="*/ 0 w 16"/>
              <a:gd name="T3" fmla="*/ 142875 h 27"/>
              <a:gd name="T4" fmla="*/ 0 w 16"/>
              <a:gd name="T5" fmla="*/ 137583 h 27"/>
              <a:gd name="T6" fmla="*/ 26293 w 16"/>
              <a:gd name="T7" fmla="*/ 68792 h 27"/>
              <a:gd name="T8" fmla="*/ 42069 w 16"/>
              <a:gd name="T9" fmla="*/ 0 h 27"/>
              <a:gd name="T10" fmla="*/ 57845 w 16"/>
              <a:gd name="T11" fmla="*/ 68792 h 27"/>
              <a:gd name="T12" fmla="*/ 84138 w 16"/>
              <a:gd name="T13" fmla="*/ 137583 h 27"/>
              <a:gd name="T14" fmla="*/ 84138 w 16"/>
              <a:gd name="T15" fmla="*/ 142875 h 27"/>
              <a:gd name="T16" fmla="*/ 42069 w 16"/>
              <a:gd name="T17" fmla="*/ 116417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" h="27">
                <a:moveTo>
                  <a:pt x="8" y="22"/>
                </a:moveTo>
                <a:cubicBezTo>
                  <a:pt x="0" y="27"/>
                  <a:pt x="0" y="27"/>
                  <a:pt x="0" y="27"/>
                </a:cubicBezTo>
                <a:cubicBezTo>
                  <a:pt x="0" y="26"/>
                  <a:pt x="0" y="26"/>
                  <a:pt x="0" y="26"/>
                </a:cubicBezTo>
                <a:cubicBezTo>
                  <a:pt x="5" y="13"/>
                  <a:pt x="5" y="13"/>
                  <a:pt x="5" y="13"/>
                </a:cubicBezTo>
                <a:cubicBezTo>
                  <a:pt x="6" y="9"/>
                  <a:pt x="7" y="4"/>
                  <a:pt x="8" y="0"/>
                </a:cubicBezTo>
                <a:cubicBezTo>
                  <a:pt x="9" y="4"/>
                  <a:pt x="10" y="9"/>
                  <a:pt x="11" y="13"/>
                </a:cubicBezTo>
                <a:cubicBezTo>
                  <a:pt x="16" y="26"/>
                  <a:pt x="16" y="26"/>
                  <a:pt x="16" y="26"/>
                </a:cubicBezTo>
                <a:cubicBezTo>
                  <a:pt x="16" y="27"/>
                  <a:pt x="16" y="27"/>
                  <a:pt x="16" y="27"/>
                </a:cubicBezTo>
                <a:lnTo>
                  <a:pt x="8" y="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6246168" y="1934046"/>
            <a:ext cx="877888" cy="755650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6" name="Freeform 55"/>
          <p:cNvSpPr>
            <a:spLocks/>
          </p:cNvSpPr>
          <p:nvPr/>
        </p:nvSpPr>
        <p:spPr bwMode="auto">
          <a:xfrm>
            <a:off x="6531918" y="2537296"/>
            <a:ext cx="306388" cy="152400"/>
          </a:xfrm>
          <a:custGeom>
            <a:avLst/>
            <a:gdLst>
              <a:gd name="T0" fmla="*/ 306388 w 193"/>
              <a:gd name="T1" fmla="*/ 152400 h 96"/>
              <a:gd name="T2" fmla="*/ 152400 w 193"/>
              <a:gd name="T3" fmla="*/ 0 h 96"/>
              <a:gd name="T4" fmla="*/ 0 w 193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3" h="96">
                <a:moveTo>
                  <a:pt x="193" y="96"/>
                </a:moveTo>
                <a:lnTo>
                  <a:pt x="96" y="0"/>
                </a:lnTo>
                <a:lnTo>
                  <a:pt x="0" y="96"/>
                </a:lnTo>
              </a:path>
            </a:pathLst>
          </a:custGeom>
          <a:noFill/>
          <a:ln w="111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>
            <a:off x="5844531" y="2319809"/>
            <a:ext cx="301625" cy="1587"/>
          </a:xfrm>
          <a:prstGeom prst="line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8" name="Freeform 57"/>
          <p:cNvSpPr>
            <a:spLocks/>
          </p:cNvSpPr>
          <p:nvPr/>
        </p:nvSpPr>
        <p:spPr bwMode="auto">
          <a:xfrm>
            <a:off x="6108056" y="2276946"/>
            <a:ext cx="138112" cy="85725"/>
          </a:xfrm>
          <a:custGeom>
            <a:avLst/>
            <a:gdLst>
              <a:gd name="T0" fmla="*/ 26560 w 26"/>
              <a:gd name="T1" fmla="*/ 42863 h 16"/>
              <a:gd name="T2" fmla="*/ 0 w 26"/>
              <a:gd name="T3" fmla="*/ 85725 h 16"/>
              <a:gd name="T4" fmla="*/ 0 w 26"/>
              <a:gd name="T5" fmla="*/ 85725 h 16"/>
              <a:gd name="T6" fmla="*/ 69056 w 26"/>
              <a:gd name="T7" fmla="*/ 58936 h 16"/>
              <a:gd name="T8" fmla="*/ 138112 w 26"/>
              <a:gd name="T9" fmla="*/ 42863 h 16"/>
              <a:gd name="T10" fmla="*/ 69056 w 26"/>
              <a:gd name="T11" fmla="*/ 26789 h 16"/>
              <a:gd name="T12" fmla="*/ 0 w 26"/>
              <a:gd name="T13" fmla="*/ 0 h 16"/>
              <a:gd name="T14" fmla="*/ 0 w 26"/>
              <a:gd name="T15" fmla="*/ 0 h 16"/>
              <a:gd name="T16" fmla="*/ 26560 w 26"/>
              <a:gd name="T17" fmla="*/ 42863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6" h="16">
                <a:moveTo>
                  <a:pt x="5" y="8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13" y="11"/>
                  <a:pt x="13" y="11"/>
                  <a:pt x="13" y="11"/>
                </a:cubicBezTo>
                <a:cubicBezTo>
                  <a:pt x="17" y="10"/>
                  <a:pt x="22" y="9"/>
                  <a:pt x="26" y="8"/>
                </a:cubicBezTo>
                <a:cubicBezTo>
                  <a:pt x="22" y="7"/>
                  <a:pt x="17" y="6"/>
                  <a:pt x="13" y="5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5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9" name="Line 58"/>
          <p:cNvSpPr>
            <a:spLocks noChangeShapeType="1"/>
          </p:cNvSpPr>
          <p:nvPr/>
        </p:nvSpPr>
        <p:spPr bwMode="auto">
          <a:xfrm>
            <a:off x="7124056" y="2319809"/>
            <a:ext cx="301625" cy="1587"/>
          </a:xfrm>
          <a:prstGeom prst="line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0" name="Freeform 59"/>
          <p:cNvSpPr>
            <a:spLocks/>
          </p:cNvSpPr>
          <p:nvPr/>
        </p:nvSpPr>
        <p:spPr bwMode="auto">
          <a:xfrm>
            <a:off x="7387581" y="2276946"/>
            <a:ext cx="142875" cy="85725"/>
          </a:xfrm>
          <a:custGeom>
            <a:avLst/>
            <a:gdLst>
              <a:gd name="T0" fmla="*/ 26458 w 27"/>
              <a:gd name="T1" fmla="*/ 42863 h 16"/>
              <a:gd name="T2" fmla="*/ 0 w 27"/>
              <a:gd name="T3" fmla="*/ 85725 h 16"/>
              <a:gd name="T4" fmla="*/ 0 w 27"/>
              <a:gd name="T5" fmla="*/ 85725 h 16"/>
              <a:gd name="T6" fmla="*/ 68792 w 27"/>
              <a:gd name="T7" fmla="*/ 58936 h 16"/>
              <a:gd name="T8" fmla="*/ 142875 w 27"/>
              <a:gd name="T9" fmla="*/ 42863 h 16"/>
              <a:gd name="T10" fmla="*/ 68792 w 27"/>
              <a:gd name="T11" fmla="*/ 26789 h 16"/>
              <a:gd name="T12" fmla="*/ 0 w 27"/>
              <a:gd name="T13" fmla="*/ 0 h 16"/>
              <a:gd name="T14" fmla="*/ 0 w 27"/>
              <a:gd name="T15" fmla="*/ 0 h 16"/>
              <a:gd name="T16" fmla="*/ 26458 w 27"/>
              <a:gd name="T17" fmla="*/ 42863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7" h="16">
                <a:moveTo>
                  <a:pt x="5" y="8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13" y="11"/>
                  <a:pt x="13" y="11"/>
                  <a:pt x="13" y="11"/>
                </a:cubicBezTo>
                <a:cubicBezTo>
                  <a:pt x="18" y="10"/>
                  <a:pt x="22" y="9"/>
                  <a:pt x="27" y="8"/>
                </a:cubicBezTo>
                <a:cubicBezTo>
                  <a:pt x="22" y="7"/>
                  <a:pt x="18" y="6"/>
                  <a:pt x="13" y="5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5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" name="TextBox 2"/>
          <p:cNvSpPr txBox="1"/>
          <p:nvPr/>
        </p:nvSpPr>
        <p:spPr>
          <a:xfrm>
            <a:off x="645966" y="4941168"/>
            <a:ext cx="2725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</a:t>
            </a:r>
            <a:r>
              <a:rPr lang="en-US" i="1" dirty="0" smtClean="0"/>
              <a:t>etup time </a:t>
            </a:r>
            <a:r>
              <a:rPr lang="en-US" dirty="0" smtClean="0"/>
              <a:t>(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su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i="1" dirty="0" smtClean="0"/>
              <a:t>hold time</a:t>
            </a:r>
            <a:r>
              <a:rPr lang="en-US" dirty="0" smtClean="0"/>
              <a:t> (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hold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propagation delay </a:t>
            </a:r>
            <a:r>
              <a:rPr lang="en-US" dirty="0" smtClean="0"/>
              <a:t>(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c</a:t>
            </a:r>
            <a:r>
              <a:rPr lang="en-US" i="1" baseline="-25000" dirty="0" smtClean="0"/>
              <a:t>-q</a:t>
            </a:r>
            <a:r>
              <a:rPr lang="en-US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599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Latches vs Registers</a:t>
            </a:r>
            <a:endParaRPr lang="tr-TR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1397000"/>
            <a:ext cx="41529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315263"/>
              </a:buClr>
              <a:buSzPct val="75000"/>
              <a:buFont typeface="Wingdings" panose="05000000000000000000" pitchFamily="2" charset="2"/>
              <a:buChar char="q"/>
              <a:defRPr sz="3200">
                <a:solidFill>
                  <a:srgbClr val="31526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C9D1E"/>
              </a:buClr>
              <a:buSzPct val="65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2400" i="0" dirty="0"/>
              <a:t>Latch</a:t>
            </a:r>
          </a:p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en-US" altLang="tr-TR" sz="2400" i="0" dirty="0"/>
              <a:t>	stores data when </a:t>
            </a:r>
            <a:br>
              <a:rPr lang="en-US" altLang="tr-TR" sz="2400" i="0" dirty="0"/>
            </a:br>
            <a:r>
              <a:rPr lang="en-US" altLang="tr-TR" sz="2400" i="0" dirty="0"/>
              <a:t>clock is low </a:t>
            </a:r>
            <a:r>
              <a:rPr lang="en-US" altLang="tr-TR" sz="2400" i="0" dirty="0" smtClean="0"/>
              <a:t>or high</a:t>
            </a:r>
            <a:endParaRPr lang="en-US" altLang="tr-TR" sz="2400" i="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654300" y="2994025"/>
            <a:ext cx="762000" cy="114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222500" y="318452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235200" y="384492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416300" y="322262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654300" y="3032125"/>
            <a:ext cx="39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000" i="0">
                <a:solidFill>
                  <a:schemeClr val="tx2"/>
                </a:solidFill>
                <a:latin typeface="Times New Roman" panose="02020603050405020304" pitchFamily="18" charset="0"/>
              </a:rPr>
              <a:t>D</a:t>
            </a:r>
            <a:endParaRPr lang="en-US" altLang="tr-TR" sz="4400" i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647950" y="3652838"/>
            <a:ext cx="622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000" i="0">
                <a:solidFill>
                  <a:schemeClr val="tx2"/>
                </a:solidFill>
                <a:latin typeface="Times New Roman" panose="02020603050405020304" pitchFamily="18" charset="0"/>
              </a:rPr>
              <a:t>Clk</a:t>
            </a:r>
            <a:endParaRPr lang="en-US" altLang="tr-TR" sz="4400" i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035300" y="3032125"/>
            <a:ext cx="39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000" i="0">
                <a:solidFill>
                  <a:schemeClr val="tx2"/>
                </a:solidFill>
                <a:latin typeface="Times New Roman" panose="02020603050405020304" pitchFamily="18" charset="0"/>
              </a:rPr>
              <a:t>Q</a:t>
            </a:r>
            <a:endParaRPr lang="en-US" altLang="tr-TR" sz="4400" i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273800" y="2955925"/>
            <a:ext cx="762000" cy="114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5842000" y="314642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5854700" y="380682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7035800" y="318452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6273800" y="2994025"/>
            <a:ext cx="39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000" i="0">
                <a:solidFill>
                  <a:schemeClr val="tx2"/>
                </a:solidFill>
                <a:latin typeface="Times New Roman" panose="02020603050405020304" pitchFamily="18" charset="0"/>
              </a:rPr>
              <a:t>D</a:t>
            </a:r>
            <a:endParaRPr lang="en-US" altLang="tr-TR" sz="4400" i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6310313" y="3614738"/>
            <a:ext cx="622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000" i="0">
                <a:solidFill>
                  <a:schemeClr val="tx2"/>
                </a:solidFill>
                <a:latin typeface="Times New Roman" panose="02020603050405020304" pitchFamily="18" charset="0"/>
              </a:rPr>
              <a:t>Clk</a:t>
            </a:r>
            <a:endParaRPr lang="en-US" altLang="tr-TR" sz="4400" i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654800" y="2994025"/>
            <a:ext cx="39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000" i="0">
                <a:solidFill>
                  <a:schemeClr val="tx2"/>
                </a:solidFill>
                <a:latin typeface="Times New Roman" panose="02020603050405020304" pitchFamily="18" charset="0"/>
              </a:rPr>
              <a:t>Q</a:t>
            </a:r>
            <a:endParaRPr lang="en-US" altLang="tr-TR" sz="4400" i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6267450" y="3733800"/>
            <a:ext cx="13335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V="1">
            <a:off x="6270625" y="3810000"/>
            <a:ext cx="125413" cy="90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5092700" y="1474788"/>
            <a:ext cx="35941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315263"/>
              </a:buClr>
              <a:buSzPct val="75000"/>
              <a:buFont typeface="Wingdings" panose="05000000000000000000" pitchFamily="2" charset="2"/>
              <a:buChar char="q"/>
              <a:defRPr sz="3200">
                <a:solidFill>
                  <a:srgbClr val="31526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C9D1E"/>
              </a:buClr>
              <a:buSzPct val="65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2400" i="0"/>
              <a:t>Register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tr-TR" sz="2400" i="0"/>
              <a:t>	stores data when </a:t>
            </a:r>
            <a:br>
              <a:rPr lang="en-US" altLang="tr-TR" sz="2400" i="0"/>
            </a:br>
            <a:r>
              <a:rPr lang="en-US" altLang="tr-TR" sz="2400" i="0"/>
              <a:t>clock rises </a:t>
            </a: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1600200" y="4860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 flipV="1">
            <a:off x="2057400" y="44799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2057400" y="4479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 flipV="1">
            <a:off x="2514600" y="44799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2514600" y="4860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 flipV="1">
            <a:off x="2971800" y="44799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2971800" y="4479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 flipV="1">
            <a:off x="3429000" y="44799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3429000" y="4860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 flipV="1">
            <a:off x="3886200" y="44799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3886200" y="4479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>
            <a:off x="1600200" y="5470525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 flipV="1">
            <a:off x="1828800" y="5089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1828800" y="5089525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 flipV="1">
            <a:off x="3200400" y="5089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>
            <a:off x="3200400" y="5470525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>
            <a:off x="3429000" y="54705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>
            <a:off x="3886200" y="54705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>
            <a:off x="1600200" y="60801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flipV="1">
            <a:off x="2057400" y="56991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2057400" y="56991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2514600" y="56991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2971800" y="5699125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 flipV="1">
            <a:off x="3200400" y="56991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>
            <a:off x="3200400" y="6080125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8" name="Line 46"/>
          <p:cNvSpPr>
            <a:spLocks noChangeShapeType="1"/>
          </p:cNvSpPr>
          <p:nvPr/>
        </p:nvSpPr>
        <p:spPr bwMode="auto">
          <a:xfrm>
            <a:off x="3886200" y="60801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9" name="Line 47"/>
          <p:cNvSpPr>
            <a:spLocks noChangeShapeType="1"/>
          </p:cNvSpPr>
          <p:nvPr/>
        </p:nvSpPr>
        <p:spPr bwMode="auto">
          <a:xfrm>
            <a:off x="5562600" y="4860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0" name="Line 48"/>
          <p:cNvSpPr>
            <a:spLocks noChangeShapeType="1"/>
          </p:cNvSpPr>
          <p:nvPr/>
        </p:nvSpPr>
        <p:spPr bwMode="auto">
          <a:xfrm flipV="1">
            <a:off x="6019800" y="44799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" name="Line 49"/>
          <p:cNvSpPr>
            <a:spLocks noChangeShapeType="1"/>
          </p:cNvSpPr>
          <p:nvPr/>
        </p:nvSpPr>
        <p:spPr bwMode="auto">
          <a:xfrm>
            <a:off x="6019800" y="4479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2" name="Line 50"/>
          <p:cNvSpPr>
            <a:spLocks noChangeShapeType="1"/>
          </p:cNvSpPr>
          <p:nvPr/>
        </p:nvSpPr>
        <p:spPr bwMode="auto">
          <a:xfrm flipV="1">
            <a:off x="6477000" y="44799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3" name="Line 51"/>
          <p:cNvSpPr>
            <a:spLocks noChangeShapeType="1"/>
          </p:cNvSpPr>
          <p:nvPr/>
        </p:nvSpPr>
        <p:spPr bwMode="auto">
          <a:xfrm>
            <a:off x="6477000" y="4860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auto">
          <a:xfrm flipV="1">
            <a:off x="6934200" y="44799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5" name="Line 53"/>
          <p:cNvSpPr>
            <a:spLocks noChangeShapeType="1"/>
          </p:cNvSpPr>
          <p:nvPr/>
        </p:nvSpPr>
        <p:spPr bwMode="auto">
          <a:xfrm>
            <a:off x="6934200" y="4479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6" name="Line 54"/>
          <p:cNvSpPr>
            <a:spLocks noChangeShapeType="1"/>
          </p:cNvSpPr>
          <p:nvPr/>
        </p:nvSpPr>
        <p:spPr bwMode="auto">
          <a:xfrm flipV="1">
            <a:off x="7391400" y="44799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7" name="Line 55"/>
          <p:cNvSpPr>
            <a:spLocks noChangeShapeType="1"/>
          </p:cNvSpPr>
          <p:nvPr/>
        </p:nvSpPr>
        <p:spPr bwMode="auto">
          <a:xfrm>
            <a:off x="7391400" y="4860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8" name="Line 56"/>
          <p:cNvSpPr>
            <a:spLocks noChangeShapeType="1"/>
          </p:cNvSpPr>
          <p:nvPr/>
        </p:nvSpPr>
        <p:spPr bwMode="auto">
          <a:xfrm flipV="1">
            <a:off x="7848600" y="44799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>
            <a:off x="7848600" y="44799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0" name="Line 58"/>
          <p:cNvSpPr>
            <a:spLocks noChangeShapeType="1"/>
          </p:cNvSpPr>
          <p:nvPr/>
        </p:nvSpPr>
        <p:spPr bwMode="auto">
          <a:xfrm>
            <a:off x="5562600" y="5470525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 flipV="1">
            <a:off x="5791200" y="5089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5791200" y="5089525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 flipV="1">
            <a:off x="7162800" y="5089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" name="Line 62"/>
          <p:cNvSpPr>
            <a:spLocks noChangeShapeType="1"/>
          </p:cNvSpPr>
          <p:nvPr/>
        </p:nvSpPr>
        <p:spPr bwMode="auto">
          <a:xfrm>
            <a:off x="7162800" y="5470525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" name="Line 63"/>
          <p:cNvSpPr>
            <a:spLocks noChangeShapeType="1"/>
          </p:cNvSpPr>
          <p:nvPr/>
        </p:nvSpPr>
        <p:spPr bwMode="auto">
          <a:xfrm>
            <a:off x="7391400" y="54705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6" name="Line 64"/>
          <p:cNvSpPr>
            <a:spLocks noChangeShapeType="1"/>
          </p:cNvSpPr>
          <p:nvPr/>
        </p:nvSpPr>
        <p:spPr bwMode="auto">
          <a:xfrm>
            <a:off x="7848600" y="54705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" name="Line 65"/>
          <p:cNvSpPr>
            <a:spLocks noChangeShapeType="1"/>
          </p:cNvSpPr>
          <p:nvPr/>
        </p:nvSpPr>
        <p:spPr bwMode="auto">
          <a:xfrm>
            <a:off x="5562600" y="60801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8" name="Line 66"/>
          <p:cNvSpPr>
            <a:spLocks noChangeShapeType="1"/>
          </p:cNvSpPr>
          <p:nvPr/>
        </p:nvSpPr>
        <p:spPr bwMode="auto">
          <a:xfrm flipV="1">
            <a:off x="6019800" y="56991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" name="Line 67"/>
          <p:cNvSpPr>
            <a:spLocks noChangeShapeType="1"/>
          </p:cNvSpPr>
          <p:nvPr/>
        </p:nvSpPr>
        <p:spPr bwMode="auto">
          <a:xfrm>
            <a:off x="6019800" y="56991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0" name="Line 68"/>
          <p:cNvSpPr>
            <a:spLocks noChangeShapeType="1"/>
          </p:cNvSpPr>
          <p:nvPr/>
        </p:nvSpPr>
        <p:spPr bwMode="auto">
          <a:xfrm>
            <a:off x="6477000" y="56991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1" name="Line 69"/>
          <p:cNvSpPr>
            <a:spLocks noChangeShapeType="1"/>
          </p:cNvSpPr>
          <p:nvPr/>
        </p:nvSpPr>
        <p:spPr bwMode="auto">
          <a:xfrm>
            <a:off x="6934200" y="5699125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2" name="Line 70"/>
          <p:cNvSpPr>
            <a:spLocks noChangeShapeType="1"/>
          </p:cNvSpPr>
          <p:nvPr/>
        </p:nvSpPr>
        <p:spPr bwMode="auto">
          <a:xfrm flipV="1">
            <a:off x="7848600" y="56991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3" name="Line 71"/>
          <p:cNvSpPr>
            <a:spLocks noChangeShapeType="1"/>
          </p:cNvSpPr>
          <p:nvPr/>
        </p:nvSpPr>
        <p:spPr bwMode="auto">
          <a:xfrm>
            <a:off x="7848600" y="60801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4" name="Text Box 72"/>
          <p:cNvSpPr txBox="1">
            <a:spLocks noChangeArrowheads="1"/>
          </p:cNvSpPr>
          <p:nvPr/>
        </p:nvSpPr>
        <p:spPr bwMode="auto">
          <a:xfrm>
            <a:off x="914400" y="4403725"/>
            <a:ext cx="622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000" i="0">
                <a:solidFill>
                  <a:schemeClr val="tx2"/>
                </a:solidFill>
                <a:latin typeface="Times New Roman" panose="02020603050405020304" pitchFamily="18" charset="0"/>
              </a:rPr>
              <a:t>Clk</a:t>
            </a:r>
            <a:endParaRPr lang="en-US" altLang="tr-TR" sz="4400" i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" name="Text Box 73"/>
          <p:cNvSpPr txBox="1">
            <a:spLocks noChangeArrowheads="1"/>
          </p:cNvSpPr>
          <p:nvPr/>
        </p:nvSpPr>
        <p:spPr bwMode="auto">
          <a:xfrm>
            <a:off x="4876800" y="4403725"/>
            <a:ext cx="622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000" i="0">
                <a:solidFill>
                  <a:schemeClr val="tx2"/>
                </a:solidFill>
                <a:latin typeface="Times New Roman" panose="02020603050405020304" pitchFamily="18" charset="0"/>
              </a:rPr>
              <a:t>Clk</a:t>
            </a:r>
            <a:endParaRPr lang="en-US" altLang="tr-TR" sz="4400" i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" name="Text Box 74"/>
          <p:cNvSpPr txBox="1">
            <a:spLocks noChangeArrowheads="1"/>
          </p:cNvSpPr>
          <p:nvPr/>
        </p:nvSpPr>
        <p:spPr bwMode="auto">
          <a:xfrm>
            <a:off x="990600" y="5089525"/>
            <a:ext cx="39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000" i="0">
                <a:solidFill>
                  <a:schemeClr val="tx2"/>
                </a:solidFill>
                <a:latin typeface="Times New Roman" panose="02020603050405020304" pitchFamily="18" charset="0"/>
              </a:rPr>
              <a:t>D</a:t>
            </a:r>
            <a:endParaRPr lang="en-US" altLang="tr-TR" sz="4400" i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7" name="Text Box 75"/>
          <p:cNvSpPr txBox="1">
            <a:spLocks noChangeArrowheads="1"/>
          </p:cNvSpPr>
          <p:nvPr/>
        </p:nvSpPr>
        <p:spPr bwMode="auto">
          <a:xfrm>
            <a:off x="4953000" y="5013325"/>
            <a:ext cx="39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000" i="0">
                <a:solidFill>
                  <a:schemeClr val="tx2"/>
                </a:solidFill>
                <a:latin typeface="Times New Roman" panose="02020603050405020304" pitchFamily="18" charset="0"/>
              </a:rPr>
              <a:t>D</a:t>
            </a:r>
            <a:endParaRPr lang="en-US" altLang="tr-TR" sz="4400" i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8" name="Text Box 76"/>
          <p:cNvSpPr txBox="1">
            <a:spLocks noChangeArrowheads="1"/>
          </p:cNvSpPr>
          <p:nvPr/>
        </p:nvSpPr>
        <p:spPr bwMode="auto">
          <a:xfrm>
            <a:off x="990600" y="5699125"/>
            <a:ext cx="39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000" i="0">
                <a:solidFill>
                  <a:schemeClr val="tx2"/>
                </a:solidFill>
                <a:latin typeface="Times New Roman" panose="02020603050405020304" pitchFamily="18" charset="0"/>
              </a:rPr>
              <a:t>Q</a:t>
            </a:r>
            <a:endParaRPr lang="en-US" altLang="tr-TR" sz="4400" i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" name="Text Box 77"/>
          <p:cNvSpPr txBox="1">
            <a:spLocks noChangeArrowheads="1"/>
          </p:cNvSpPr>
          <p:nvPr/>
        </p:nvSpPr>
        <p:spPr bwMode="auto">
          <a:xfrm>
            <a:off x="4953000" y="5699125"/>
            <a:ext cx="39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000" i="0">
                <a:solidFill>
                  <a:schemeClr val="tx2"/>
                </a:solidFill>
                <a:latin typeface="Times New Roman" panose="02020603050405020304" pitchFamily="18" charset="0"/>
              </a:rPr>
              <a:t>Q</a:t>
            </a:r>
            <a:endParaRPr lang="en-US" altLang="tr-TR" sz="4400" i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07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Latches</a:t>
            </a:r>
            <a:endParaRPr lang="tr-TR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305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5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7589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smtClean="0"/>
              <a:t>Static Latches and Registers: </a:t>
            </a:r>
            <a:br>
              <a:rPr lang="en-US" sz="2800" dirty="0" smtClean="0"/>
            </a:br>
            <a:r>
              <a:rPr lang="en-US" sz="2800" dirty="0" err="1" smtClean="0"/>
              <a:t>Bistability</a:t>
            </a:r>
            <a:r>
              <a:rPr lang="en-US" sz="2800" dirty="0" smtClean="0"/>
              <a:t> Principle</a:t>
            </a:r>
            <a:endParaRPr lang="tr-TR" sz="28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31" y="1909911"/>
            <a:ext cx="3076575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184"/>
          <p:cNvGrpSpPr>
            <a:grpSpLocks/>
          </p:cNvGrpSpPr>
          <p:nvPr/>
        </p:nvGrpSpPr>
        <p:grpSpPr bwMode="auto">
          <a:xfrm>
            <a:off x="3851920" y="1844824"/>
            <a:ext cx="4970462" cy="4132263"/>
            <a:chOff x="1027" y="1282"/>
            <a:chExt cx="3131" cy="2603"/>
          </a:xfrm>
        </p:grpSpPr>
        <p:sp>
          <p:nvSpPr>
            <p:cNvPr id="8" name="Freeform 113"/>
            <p:cNvSpPr>
              <a:spLocks/>
            </p:cNvSpPr>
            <p:nvPr/>
          </p:nvSpPr>
          <p:spPr bwMode="auto">
            <a:xfrm>
              <a:off x="1276" y="1342"/>
              <a:ext cx="1141" cy="934"/>
            </a:xfrm>
            <a:custGeom>
              <a:avLst/>
              <a:gdLst>
                <a:gd name="T0" fmla="*/ 0 w 1141"/>
                <a:gd name="T1" fmla="*/ 0 h 934"/>
                <a:gd name="T2" fmla="*/ 0 w 1141"/>
                <a:gd name="T3" fmla="*/ 934 h 934"/>
                <a:gd name="T4" fmla="*/ 1141 w 1141"/>
                <a:gd name="T5" fmla="*/ 934 h 9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41" h="934">
                  <a:moveTo>
                    <a:pt x="0" y="0"/>
                  </a:moveTo>
                  <a:lnTo>
                    <a:pt x="0" y="934"/>
                  </a:lnTo>
                  <a:lnTo>
                    <a:pt x="1141" y="934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14"/>
            <p:cNvSpPr>
              <a:spLocks/>
            </p:cNvSpPr>
            <p:nvPr/>
          </p:nvSpPr>
          <p:spPr bwMode="auto">
            <a:xfrm>
              <a:off x="2399" y="2250"/>
              <a:ext cx="79" cy="49"/>
            </a:xfrm>
            <a:custGeom>
              <a:avLst/>
              <a:gdLst>
                <a:gd name="T0" fmla="*/ 15 w 21"/>
                <a:gd name="T1" fmla="*/ 26 h 13"/>
                <a:gd name="T2" fmla="*/ 0 w 21"/>
                <a:gd name="T3" fmla="*/ 0 h 13"/>
                <a:gd name="T4" fmla="*/ 0 w 21"/>
                <a:gd name="T5" fmla="*/ 0 h 13"/>
                <a:gd name="T6" fmla="*/ 38 w 21"/>
                <a:gd name="T7" fmla="*/ 15 h 13"/>
                <a:gd name="T8" fmla="*/ 79 w 21"/>
                <a:gd name="T9" fmla="*/ 26 h 13"/>
                <a:gd name="T10" fmla="*/ 38 w 21"/>
                <a:gd name="T11" fmla="*/ 34 h 13"/>
                <a:gd name="T12" fmla="*/ 0 w 21"/>
                <a:gd name="T13" fmla="*/ 49 h 13"/>
                <a:gd name="T14" fmla="*/ 0 w 21"/>
                <a:gd name="T15" fmla="*/ 49 h 13"/>
                <a:gd name="T16" fmla="*/ 15 w 21"/>
                <a:gd name="T17" fmla="*/ 26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13">
                  <a:moveTo>
                    <a:pt x="4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5"/>
                    <a:pt x="18" y="6"/>
                    <a:pt x="21" y="7"/>
                  </a:cubicBezTo>
                  <a:cubicBezTo>
                    <a:pt x="18" y="7"/>
                    <a:pt x="14" y="8"/>
                    <a:pt x="10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15"/>
            <p:cNvSpPr>
              <a:spLocks/>
            </p:cNvSpPr>
            <p:nvPr/>
          </p:nvSpPr>
          <p:spPr bwMode="auto">
            <a:xfrm>
              <a:off x="1249" y="1282"/>
              <a:ext cx="53" cy="82"/>
            </a:xfrm>
            <a:custGeom>
              <a:avLst/>
              <a:gdLst>
                <a:gd name="T0" fmla="*/ 27 w 14"/>
                <a:gd name="T1" fmla="*/ 67 h 22"/>
                <a:gd name="T2" fmla="*/ 0 w 14"/>
                <a:gd name="T3" fmla="*/ 82 h 22"/>
                <a:gd name="T4" fmla="*/ 0 w 14"/>
                <a:gd name="T5" fmla="*/ 82 h 22"/>
                <a:gd name="T6" fmla="*/ 19 w 14"/>
                <a:gd name="T7" fmla="*/ 41 h 22"/>
                <a:gd name="T8" fmla="*/ 27 w 14"/>
                <a:gd name="T9" fmla="*/ 0 h 22"/>
                <a:gd name="T10" fmla="*/ 34 w 14"/>
                <a:gd name="T11" fmla="*/ 41 h 22"/>
                <a:gd name="T12" fmla="*/ 53 w 14"/>
                <a:gd name="T13" fmla="*/ 82 h 22"/>
                <a:gd name="T14" fmla="*/ 49 w 14"/>
                <a:gd name="T15" fmla="*/ 82 h 22"/>
                <a:gd name="T16" fmla="*/ 27 w 14"/>
                <a:gd name="T17" fmla="*/ 67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22">
                  <a:moveTo>
                    <a:pt x="7" y="18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8"/>
                    <a:pt x="6" y="4"/>
                    <a:pt x="7" y="0"/>
                  </a:cubicBezTo>
                  <a:cubicBezTo>
                    <a:pt x="8" y="4"/>
                    <a:pt x="9" y="8"/>
                    <a:pt x="9" y="11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3" y="22"/>
                    <a:pt x="13" y="22"/>
                    <a:pt x="13" y="22"/>
                  </a:cubicBezTo>
                  <a:lnTo>
                    <a:pt x="7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16"/>
            <p:cNvSpPr>
              <a:spLocks/>
            </p:cNvSpPr>
            <p:nvPr/>
          </p:nvSpPr>
          <p:spPr bwMode="auto">
            <a:xfrm>
              <a:off x="1276" y="1436"/>
              <a:ext cx="1145" cy="840"/>
            </a:xfrm>
            <a:custGeom>
              <a:avLst/>
              <a:gdLst>
                <a:gd name="T0" fmla="*/ 0 w 304"/>
                <a:gd name="T1" fmla="*/ 0 h 223"/>
                <a:gd name="T2" fmla="*/ 501 w 304"/>
                <a:gd name="T3" fmla="*/ 418 h 223"/>
                <a:gd name="T4" fmla="*/ 972 w 304"/>
                <a:gd name="T5" fmla="*/ 840 h 223"/>
                <a:gd name="T6" fmla="*/ 1145 w 304"/>
                <a:gd name="T7" fmla="*/ 840 h 2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4" h="223">
                  <a:moveTo>
                    <a:pt x="0" y="0"/>
                  </a:moveTo>
                  <a:cubicBezTo>
                    <a:pt x="117" y="0"/>
                    <a:pt x="133" y="25"/>
                    <a:pt x="133" y="111"/>
                  </a:cubicBezTo>
                  <a:cubicBezTo>
                    <a:pt x="133" y="213"/>
                    <a:pt x="159" y="223"/>
                    <a:pt x="258" y="223"/>
                  </a:cubicBezTo>
                  <a:cubicBezTo>
                    <a:pt x="304" y="223"/>
                    <a:pt x="304" y="223"/>
                    <a:pt x="304" y="223"/>
                  </a:cubicBezTo>
                </a:path>
              </a:pathLst>
            </a:custGeom>
            <a:noFill/>
            <a:ln w="301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66"/>
            <p:cNvGrpSpPr>
              <a:grpSpLocks/>
            </p:cNvGrpSpPr>
            <p:nvPr/>
          </p:nvGrpSpPr>
          <p:grpSpPr bwMode="auto">
            <a:xfrm>
              <a:off x="2288" y="2346"/>
              <a:ext cx="161" cy="166"/>
              <a:chOff x="2288" y="2346"/>
              <a:chExt cx="161" cy="166"/>
            </a:xfrm>
          </p:grpSpPr>
          <p:sp>
            <p:nvSpPr>
              <p:cNvPr id="59" name="Rectangle 120"/>
              <p:cNvSpPr>
                <a:spLocks noChangeArrowheads="1"/>
              </p:cNvSpPr>
              <p:nvPr/>
            </p:nvSpPr>
            <p:spPr bwMode="auto">
              <a:xfrm>
                <a:off x="2288" y="2346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500" i="0">
                    <a:latin typeface="Myriad Roman" charset="0"/>
                  </a:rPr>
                  <a:t>V</a:t>
                </a:r>
                <a:endParaRPr lang="en-US" altLang="tr-TR"/>
              </a:p>
            </p:txBody>
          </p:sp>
          <p:sp>
            <p:nvSpPr>
              <p:cNvPr id="60" name="Rectangle 121"/>
              <p:cNvSpPr>
                <a:spLocks noChangeArrowheads="1"/>
              </p:cNvSpPr>
              <p:nvPr/>
            </p:nvSpPr>
            <p:spPr bwMode="auto">
              <a:xfrm>
                <a:off x="2375" y="2406"/>
                <a:ext cx="20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100" i="0">
                    <a:latin typeface="Myriad Roman" charset="0"/>
                  </a:rPr>
                  <a:t>i</a:t>
                </a:r>
                <a:endParaRPr lang="en-US" altLang="tr-TR"/>
              </a:p>
            </p:txBody>
          </p:sp>
          <p:sp>
            <p:nvSpPr>
              <p:cNvPr id="61" name="Rectangle 122"/>
              <p:cNvSpPr>
                <a:spLocks noChangeArrowheads="1"/>
              </p:cNvSpPr>
              <p:nvPr/>
            </p:nvSpPr>
            <p:spPr bwMode="auto">
              <a:xfrm>
                <a:off x="2400" y="2406"/>
                <a:ext cx="4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100" i="0">
                    <a:latin typeface="Myriad Roman" charset="0"/>
                  </a:rPr>
                  <a:t>1</a:t>
                </a:r>
                <a:endParaRPr lang="en-US" altLang="tr-TR"/>
              </a:p>
            </p:txBody>
          </p:sp>
        </p:grpSp>
        <p:sp>
          <p:nvSpPr>
            <p:cNvPr id="13" name="Rectangle 123"/>
            <p:cNvSpPr>
              <a:spLocks noChangeArrowheads="1"/>
            </p:cNvSpPr>
            <p:nvPr/>
          </p:nvSpPr>
          <p:spPr bwMode="auto">
            <a:xfrm>
              <a:off x="2436" y="2651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500" i="0">
                  <a:latin typeface="Myriad Roman" charset="0"/>
                </a:rPr>
                <a:t>A</a:t>
              </a:r>
              <a:endParaRPr lang="en-US" altLang="tr-TR"/>
            </a:p>
          </p:txBody>
        </p:sp>
        <p:sp>
          <p:nvSpPr>
            <p:cNvPr id="14" name="Rectangle 124"/>
            <p:cNvSpPr>
              <a:spLocks noChangeArrowheads="1"/>
            </p:cNvSpPr>
            <p:nvPr/>
          </p:nvSpPr>
          <p:spPr bwMode="auto">
            <a:xfrm>
              <a:off x="2921" y="3077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500" i="0">
                  <a:latin typeface="Myriad Roman" charset="0"/>
                </a:rPr>
                <a:t>C</a:t>
              </a:r>
              <a:endParaRPr lang="en-US" altLang="tr-TR"/>
            </a:p>
          </p:txBody>
        </p:sp>
        <p:sp>
          <p:nvSpPr>
            <p:cNvPr id="15" name="Rectangle 125"/>
            <p:cNvSpPr>
              <a:spLocks noChangeArrowheads="1"/>
            </p:cNvSpPr>
            <p:nvPr/>
          </p:nvSpPr>
          <p:spPr bwMode="auto">
            <a:xfrm>
              <a:off x="3389" y="3503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500" i="0">
                  <a:latin typeface="Myriad Roman" charset="0"/>
                </a:rPr>
                <a:t>B</a:t>
              </a:r>
              <a:endParaRPr lang="en-US" altLang="tr-TR"/>
            </a:p>
          </p:txBody>
        </p:sp>
        <p:sp>
          <p:nvSpPr>
            <p:cNvPr id="16" name="Freeform 126"/>
            <p:cNvSpPr>
              <a:spLocks/>
            </p:cNvSpPr>
            <p:nvPr/>
          </p:nvSpPr>
          <p:spPr bwMode="auto">
            <a:xfrm>
              <a:off x="2956" y="1342"/>
              <a:ext cx="1142" cy="934"/>
            </a:xfrm>
            <a:custGeom>
              <a:avLst/>
              <a:gdLst>
                <a:gd name="T0" fmla="*/ 0 w 1142"/>
                <a:gd name="T1" fmla="*/ 0 h 934"/>
                <a:gd name="T2" fmla="*/ 0 w 1142"/>
                <a:gd name="T3" fmla="*/ 934 h 934"/>
                <a:gd name="T4" fmla="*/ 1142 w 1142"/>
                <a:gd name="T5" fmla="*/ 934 h 9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42" h="934">
                  <a:moveTo>
                    <a:pt x="0" y="0"/>
                  </a:moveTo>
                  <a:lnTo>
                    <a:pt x="0" y="934"/>
                  </a:lnTo>
                  <a:lnTo>
                    <a:pt x="1142" y="934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Freeform 127"/>
            <p:cNvSpPr>
              <a:spLocks/>
            </p:cNvSpPr>
            <p:nvPr/>
          </p:nvSpPr>
          <p:spPr bwMode="auto">
            <a:xfrm>
              <a:off x="4075" y="2250"/>
              <a:ext cx="83" cy="49"/>
            </a:xfrm>
            <a:custGeom>
              <a:avLst/>
              <a:gdLst>
                <a:gd name="T0" fmla="*/ 15 w 22"/>
                <a:gd name="T1" fmla="*/ 26 h 13"/>
                <a:gd name="T2" fmla="*/ 0 w 22"/>
                <a:gd name="T3" fmla="*/ 0 h 13"/>
                <a:gd name="T4" fmla="*/ 4 w 22"/>
                <a:gd name="T5" fmla="*/ 0 h 13"/>
                <a:gd name="T6" fmla="*/ 42 w 22"/>
                <a:gd name="T7" fmla="*/ 15 h 13"/>
                <a:gd name="T8" fmla="*/ 83 w 22"/>
                <a:gd name="T9" fmla="*/ 26 h 13"/>
                <a:gd name="T10" fmla="*/ 42 w 22"/>
                <a:gd name="T11" fmla="*/ 34 h 13"/>
                <a:gd name="T12" fmla="*/ 4 w 22"/>
                <a:gd name="T13" fmla="*/ 49 h 13"/>
                <a:gd name="T14" fmla="*/ 0 w 22"/>
                <a:gd name="T15" fmla="*/ 49 h 13"/>
                <a:gd name="T16" fmla="*/ 15 w 22"/>
                <a:gd name="T17" fmla="*/ 26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" h="13">
                  <a:moveTo>
                    <a:pt x="4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5" y="5"/>
                    <a:pt x="18" y="6"/>
                    <a:pt x="22" y="7"/>
                  </a:cubicBezTo>
                  <a:cubicBezTo>
                    <a:pt x="18" y="7"/>
                    <a:pt x="15" y="8"/>
                    <a:pt x="11" y="9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128"/>
            <p:cNvSpPr>
              <a:spLocks/>
            </p:cNvSpPr>
            <p:nvPr/>
          </p:nvSpPr>
          <p:spPr bwMode="auto">
            <a:xfrm>
              <a:off x="2930" y="1282"/>
              <a:ext cx="49" cy="82"/>
            </a:xfrm>
            <a:custGeom>
              <a:avLst/>
              <a:gdLst>
                <a:gd name="T0" fmla="*/ 26 w 13"/>
                <a:gd name="T1" fmla="*/ 67 h 22"/>
                <a:gd name="T2" fmla="*/ 0 w 13"/>
                <a:gd name="T3" fmla="*/ 82 h 22"/>
                <a:gd name="T4" fmla="*/ 0 w 13"/>
                <a:gd name="T5" fmla="*/ 82 h 22"/>
                <a:gd name="T6" fmla="*/ 15 w 13"/>
                <a:gd name="T7" fmla="*/ 41 h 22"/>
                <a:gd name="T8" fmla="*/ 26 w 13"/>
                <a:gd name="T9" fmla="*/ 0 h 22"/>
                <a:gd name="T10" fmla="*/ 34 w 13"/>
                <a:gd name="T11" fmla="*/ 41 h 22"/>
                <a:gd name="T12" fmla="*/ 49 w 13"/>
                <a:gd name="T13" fmla="*/ 82 h 22"/>
                <a:gd name="T14" fmla="*/ 49 w 13"/>
                <a:gd name="T15" fmla="*/ 82 h 22"/>
                <a:gd name="T16" fmla="*/ 26 w 13"/>
                <a:gd name="T17" fmla="*/ 67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" h="22">
                  <a:moveTo>
                    <a:pt x="7" y="18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5" y="8"/>
                    <a:pt x="6" y="4"/>
                    <a:pt x="7" y="0"/>
                  </a:cubicBezTo>
                  <a:cubicBezTo>
                    <a:pt x="7" y="4"/>
                    <a:pt x="8" y="8"/>
                    <a:pt x="9" y="11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lnTo>
                    <a:pt x="7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129"/>
            <p:cNvSpPr>
              <a:spLocks/>
            </p:cNvSpPr>
            <p:nvPr/>
          </p:nvSpPr>
          <p:spPr bwMode="auto">
            <a:xfrm>
              <a:off x="2956" y="1349"/>
              <a:ext cx="961" cy="927"/>
            </a:xfrm>
            <a:custGeom>
              <a:avLst/>
              <a:gdLst>
                <a:gd name="T0" fmla="*/ 961 w 255"/>
                <a:gd name="T1" fmla="*/ 927 h 246"/>
                <a:gd name="T2" fmla="*/ 501 w 255"/>
                <a:gd name="T3" fmla="*/ 505 h 246"/>
                <a:gd name="T4" fmla="*/ 0 w 255"/>
                <a:gd name="T5" fmla="*/ 87 h 246"/>
                <a:gd name="T6" fmla="*/ 0 w 255"/>
                <a:gd name="T7" fmla="*/ 0 h 24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5" h="246">
                  <a:moveTo>
                    <a:pt x="255" y="246"/>
                  </a:moveTo>
                  <a:cubicBezTo>
                    <a:pt x="255" y="150"/>
                    <a:pt x="222" y="134"/>
                    <a:pt x="133" y="134"/>
                  </a:cubicBezTo>
                  <a:cubicBezTo>
                    <a:pt x="28" y="134"/>
                    <a:pt x="0" y="121"/>
                    <a:pt x="0" y="2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301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Rectangle 137"/>
            <p:cNvSpPr>
              <a:spLocks noChangeArrowheads="1"/>
            </p:cNvSpPr>
            <p:nvPr/>
          </p:nvSpPr>
          <p:spPr bwMode="auto">
            <a:xfrm>
              <a:off x="3882" y="2346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500" i="0">
                  <a:latin typeface="Myriad Roman" charset="0"/>
                </a:rPr>
                <a:t>V</a:t>
              </a:r>
              <a:endParaRPr lang="en-US" altLang="tr-TR"/>
            </a:p>
          </p:txBody>
        </p:sp>
        <p:sp>
          <p:nvSpPr>
            <p:cNvPr id="21" name="Rectangle 138"/>
            <p:cNvSpPr>
              <a:spLocks noChangeArrowheads="1"/>
            </p:cNvSpPr>
            <p:nvPr/>
          </p:nvSpPr>
          <p:spPr bwMode="auto">
            <a:xfrm>
              <a:off x="3969" y="2406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100" i="0">
                  <a:latin typeface="Myriad Roman" charset="0"/>
                </a:rPr>
                <a:t>o</a:t>
              </a:r>
              <a:endParaRPr lang="en-US" altLang="tr-TR"/>
            </a:p>
          </p:txBody>
        </p:sp>
        <p:sp>
          <p:nvSpPr>
            <p:cNvPr id="22" name="Rectangle 139"/>
            <p:cNvSpPr>
              <a:spLocks noChangeArrowheads="1"/>
            </p:cNvSpPr>
            <p:nvPr/>
          </p:nvSpPr>
          <p:spPr bwMode="auto">
            <a:xfrm>
              <a:off x="4019" y="2406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1100" i="0">
                  <a:latin typeface="Myriad Roman" charset="0"/>
                </a:rPr>
                <a:t>2</a:t>
              </a:r>
              <a:endParaRPr lang="en-US" altLang="tr-TR"/>
            </a:p>
          </p:txBody>
        </p:sp>
        <p:sp>
          <p:nvSpPr>
            <p:cNvPr id="23" name="Freeform 140"/>
            <p:cNvSpPr>
              <a:spLocks/>
            </p:cNvSpPr>
            <p:nvPr/>
          </p:nvSpPr>
          <p:spPr bwMode="auto">
            <a:xfrm>
              <a:off x="2376" y="2717"/>
              <a:ext cx="1142" cy="930"/>
            </a:xfrm>
            <a:custGeom>
              <a:avLst/>
              <a:gdLst>
                <a:gd name="T0" fmla="*/ 0 w 1142"/>
                <a:gd name="T1" fmla="*/ 0 h 930"/>
                <a:gd name="T2" fmla="*/ 0 w 1142"/>
                <a:gd name="T3" fmla="*/ 930 h 930"/>
                <a:gd name="T4" fmla="*/ 1142 w 1142"/>
                <a:gd name="T5" fmla="*/ 930 h 9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42" h="930">
                  <a:moveTo>
                    <a:pt x="0" y="0"/>
                  </a:moveTo>
                  <a:lnTo>
                    <a:pt x="0" y="930"/>
                  </a:lnTo>
                  <a:lnTo>
                    <a:pt x="1142" y="93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4" name="Freeform 141"/>
            <p:cNvSpPr>
              <a:spLocks/>
            </p:cNvSpPr>
            <p:nvPr/>
          </p:nvSpPr>
          <p:spPr bwMode="auto">
            <a:xfrm>
              <a:off x="3499" y="3621"/>
              <a:ext cx="83" cy="49"/>
            </a:xfrm>
            <a:custGeom>
              <a:avLst/>
              <a:gdLst>
                <a:gd name="T0" fmla="*/ 15 w 22"/>
                <a:gd name="T1" fmla="*/ 26 h 13"/>
                <a:gd name="T2" fmla="*/ 0 w 22"/>
                <a:gd name="T3" fmla="*/ 0 h 13"/>
                <a:gd name="T4" fmla="*/ 0 w 22"/>
                <a:gd name="T5" fmla="*/ 0 h 13"/>
                <a:gd name="T6" fmla="*/ 38 w 22"/>
                <a:gd name="T7" fmla="*/ 15 h 13"/>
                <a:gd name="T8" fmla="*/ 83 w 22"/>
                <a:gd name="T9" fmla="*/ 26 h 13"/>
                <a:gd name="T10" fmla="*/ 38 w 22"/>
                <a:gd name="T11" fmla="*/ 34 h 13"/>
                <a:gd name="T12" fmla="*/ 0 w 22"/>
                <a:gd name="T13" fmla="*/ 49 h 13"/>
                <a:gd name="T14" fmla="*/ 0 w 22"/>
                <a:gd name="T15" fmla="*/ 49 h 13"/>
                <a:gd name="T16" fmla="*/ 15 w 22"/>
                <a:gd name="T17" fmla="*/ 26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" h="13">
                  <a:moveTo>
                    <a:pt x="4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5"/>
                    <a:pt x="18" y="6"/>
                    <a:pt x="22" y="7"/>
                  </a:cubicBezTo>
                  <a:cubicBezTo>
                    <a:pt x="18" y="8"/>
                    <a:pt x="14" y="8"/>
                    <a:pt x="10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5" name="Freeform 142"/>
            <p:cNvSpPr>
              <a:spLocks/>
            </p:cNvSpPr>
            <p:nvPr/>
          </p:nvSpPr>
          <p:spPr bwMode="auto">
            <a:xfrm>
              <a:off x="2350" y="2657"/>
              <a:ext cx="52" cy="79"/>
            </a:xfrm>
            <a:custGeom>
              <a:avLst/>
              <a:gdLst>
                <a:gd name="T0" fmla="*/ 26 w 14"/>
                <a:gd name="T1" fmla="*/ 64 h 21"/>
                <a:gd name="T2" fmla="*/ 4 w 14"/>
                <a:gd name="T3" fmla="*/ 79 h 21"/>
                <a:gd name="T4" fmla="*/ 0 w 14"/>
                <a:gd name="T5" fmla="*/ 79 h 21"/>
                <a:gd name="T6" fmla="*/ 19 w 14"/>
                <a:gd name="T7" fmla="*/ 41 h 21"/>
                <a:gd name="T8" fmla="*/ 26 w 14"/>
                <a:gd name="T9" fmla="*/ 0 h 21"/>
                <a:gd name="T10" fmla="*/ 33 w 14"/>
                <a:gd name="T11" fmla="*/ 41 h 21"/>
                <a:gd name="T12" fmla="*/ 52 w 14"/>
                <a:gd name="T13" fmla="*/ 79 h 21"/>
                <a:gd name="T14" fmla="*/ 52 w 14"/>
                <a:gd name="T15" fmla="*/ 79 h 21"/>
                <a:gd name="T16" fmla="*/ 26 w 14"/>
                <a:gd name="T17" fmla="*/ 64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21">
                  <a:moveTo>
                    <a:pt x="7" y="17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7"/>
                    <a:pt x="6" y="3"/>
                    <a:pt x="7" y="0"/>
                  </a:cubicBezTo>
                  <a:cubicBezTo>
                    <a:pt x="8" y="3"/>
                    <a:pt x="9" y="7"/>
                    <a:pt x="9" y="1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lnTo>
                    <a:pt x="7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6" name="Freeform 143"/>
            <p:cNvSpPr>
              <a:spLocks/>
            </p:cNvSpPr>
            <p:nvPr/>
          </p:nvSpPr>
          <p:spPr bwMode="auto">
            <a:xfrm>
              <a:off x="2376" y="2807"/>
              <a:ext cx="1146" cy="840"/>
            </a:xfrm>
            <a:custGeom>
              <a:avLst/>
              <a:gdLst>
                <a:gd name="T0" fmla="*/ 0 w 304"/>
                <a:gd name="T1" fmla="*/ 0 h 223"/>
                <a:gd name="T2" fmla="*/ 501 w 304"/>
                <a:gd name="T3" fmla="*/ 418 h 223"/>
                <a:gd name="T4" fmla="*/ 973 w 304"/>
                <a:gd name="T5" fmla="*/ 840 h 223"/>
                <a:gd name="T6" fmla="*/ 1146 w 304"/>
                <a:gd name="T7" fmla="*/ 840 h 2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4" h="223">
                  <a:moveTo>
                    <a:pt x="0" y="0"/>
                  </a:moveTo>
                  <a:cubicBezTo>
                    <a:pt x="117" y="0"/>
                    <a:pt x="133" y="25"/>
                    <a:pt x="133" y="111"/>
                  </a:cubicBezTo>
                  <a:cubicBezTo>
                    <a:pt x="133" y="213"/>
                    <a:pt x="159" y="223"/>
                    <a:pt x="258" y="223"/>
                  </a:cubicBezTo>
                  <a:cubicBezTo>
                    <a:pt x="304" y="223"/>
                    <a:pt x="304" y="223"/>
                    <a:pt x="304" y="223"/>
                  </a:cubicBezTo>
                </a:path>
              </a:pathLst>
            </a:custGeom>
            <a:noFill/>
            <a:ln w="301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7" name="Freeform 144"/>
            <p:cNvSpPr>
              <a:spLocks/>
            </p:cNvSpPr>
            <p:nvPr/>
          </p:nvSpPr>
          <p:spPr bwMode="auto">
            <a:xfrm>
              <a:off x="2376" y="2721"/>
              <a:ext cx="961" cy="926"/>
            </a:xfrm>
            <a:custGeom>
              <a:avLst/>
              <a:gdLst>
                <a:gd name="T0" fmla="*/ 961 w 255"/>
                <a:gd name="T1" fmla="*/ 926 h 246"/>
                <a:gd name="T2" fmla="*/ 501 w 255"/>
                <a:gd name="T3" fmla="*/ 504 h 246"/>
                <a:gd name="T4" fmla="*/ 0 w 255"/>
                <a:gd name="T5" fmla="*/ 87 h 246"/>
                <a:gd name="T6" fmla="*/ 0 w 255"/>
                <a:gd name="T7" fmla="*/ 0 h 24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5" h="246">
                  <a:moveTo>
                    <a:pt x="255" y="246"/>
                  </a:moveTo>
                  <a:cubicBezTo>
                    <a:pt x="255" y="150"/>
                    <a:pt x="222" y="134"/>
                    <a:pt x="133" y="134"/>
                  </a:cubicBezTo>
                  <a:cubicBezTo>
                    <a:pt x="28" y="134"/>
                    <a:pt x="0" y="122"/>
                    <a:pt x="0" y="2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301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28" name="Group 175"/>
            <p:cNvGrpSpPr>
              <a:grpSpLocks/>
            </p:cNvGrpSpPr>
            <p:nvPr/>
          </p:nvGrpSpPr>
          <p:grpSpPr bwMode="auto">
            <a:xfrm>
              <a:off x="3091" y="3717"/>
              <a:ext cx="470" cy="168"/>
              <a:chOff x="3091" y="3717"/>
              <a:chExt cx="470" cy="168"/>
            </a:xfrm>
          </p:grpSpPr>
          <p:sp>
            <p:nvSpPr>
              <p:cNvPr id="52" name="Rectangle 152"/>
              <p:cNvSpPr>
                <a:spLocks noChangeArrowheads="1"/>
              </p:cNvSpPr>
              <p:nvPr/>
            </p:nvSpPr>
            <p:spPr bwMode="auto">
              <a:xfrm>
                <a:off x="3091" y="3717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500" i="0">
                    <a:latin typeface="Myriad Roman" charset="0"/>
                  </a:rPr>
                  <a:t>V</a:t>
                </a:r>
                <a:endParaRPr lang="en-US" altLang="tr-TR"/>
              </a:p>
            </p:txBody>
          </p:sp>
          <p:sp>
            <p:nvSpPr>
              <p:cNvPr id="53" name="Rectangle 153"/>
              <p:cNvSpPr>
                <a:spLocks noChangeArrowheads="1"/>
              </p:cNvSpPr>
              <p:nvPr/>
            </p:nvSpPr>
            <p:spPr bwMode="auto">
              <a:xfrm>
                <a:off x="3178" y="3779"/>
                <a:ext cx="20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100" i="0">
                    <a:latin typeface="Myriad Roman" charset="0"/>
                  </a:rPr>
                  <a:t>i</a:t>
                </a:r>
                <a:endParaRPr lang="en-US" altLang="tr-TR"/>
              </a:p>
            </p:txBody>
          </p:sp>
          <p:sp>
            <p:nvSpPr>
              <p:cNvPr id="54" name="Rectangle 154"/>
              <p:cNvSpPr>
                <a:spLocks noChangeArrowheads="1"/>
              </p:cNvSpPr>
              <p:nvPr/>
            </p:nvSpPr>
            <p:spPr bwMode="auto">
              <a:xfrm>
                <a:off x="3207" y="3779"/>
                <a:ext cx="4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100" i="0">
                    <a:latin typeface="Myriad Roman" charset="0"/>
                  </a:rPr>
                  <a:t>1</a:t>
                </a:r>
                <a:endParaRPr lang="en-US" altLang="tr-TR"/>
              </a:p>
            </p:txBody>
          </p:sp>
          <p:sp>
            <p:nvSpPr>
              <p:cNvPr id="55" name="Rectangle 155"/>
              <p:cNvSpPr>
                <a:spLocks noChangeArrowheads="1"/>
              </p:cNvSpPr>
              <p:nvPr/>
            </p:nvSpPr>
            <p:spPr bwMode="auto">
              <a:xfrm>
                <a:off x="3283" y="3717"/>
                <a:ext cx="7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500" i="0">
                    <a:latin typeface="Myriad Roman" charset="0"/>
                  </a:rPr>
                  <a:t>=</a:t>
                </a:r>
                <a:endParaRPr lang="en-US" altLang="tr-TR"/>
              </a:p>
            </p:txBody>
          </p:sp>
          <p:sp>
            <p:nvSpPr>
              <p:cNvPr id="56" name="Rectangle 156"/>
              <p:cNvSpPr>
                <a:spLocks noChangeArrowheads="1"/>
              </p:cNvSpPr>
              <p:nvPr/>
            </p:nvSpPr>
            <p:spPr bwMode="auto">
              <a:xfrm>
                <a:off x="3375" y="3717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500" i="0">
                    <a:latin typeface="Myriad Roman" charset="0"/>
                  </a:rPr>
                  <a:t>V</a:t>
                </a:r>
                <a:endParaRPr lang="en-US" altLang="tr-TR"/>
              </a:p>
            </p:txBody>
          </p:sp>
          <p:sp>
            <p:nvSpPr>
              <p:cNvPr id="57" name="Rectangle 157"/>
              <p:cNvSpPr>
                <a:spLocks noChangeArrowheads="1"/>
              </p:cNvSpPr>
              <p:nvPr/>
            </p:nvSpPr>
            <p:spPr bwMode="auto">
              <a:xfrm>
                <a:off x="3462" y="3779"/>
                <a:ext cx="4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100" i="0">
                    <a:latin typeface="Myriad Roman" charset="0"/>
                  </a:rPr>
                  <a:t>o</a:t>
                </a:r>
                <a:endParaRPr lang="en-US" altLang="tr-TR"/>
              </a:p>
            </p:txBody>
          </p:sp>
          <p:sp>
            <p:nvSpPr>
              <p:cNvPr id="58" name="Rectangle 158"/>
              <p:cNvSpPr>
                <a:spLocks noChangeArrowheads="1"/>
              </p:cNvSpPr>
              <p:nvPr/>
            </p:nvSpPr>
            <p:spPr bwMode="auto">
              <a:xfrm>
                <a:off x="3512" y="3779"/>
                <a:ext cx="4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100" i="0">
                    <a:latin typeface="Myriad Roman" charset="0"/>
                  </a:rPr>
                  <a:t>2</a:t>
                </a:r>
                <a:endParaRPr lang="en-US" altLang="tr-TR"/>
              </a:p>
            </p:txBody>
          </p:sp>
        </p:grpSp>
        <p:sp>
          <p:nvSpPr>
            <p:cNvPr id="29" name="Freeform 159"/>
            <p:cNvSpPr>
              <a:spLocks/>
            </p:cNvSpPr>
            <p:nvPr/>
          </p:nvSpPr>
          <p:spPr bwMode="auto">
            <a:xfrm>
              <a:off x="1822" y="2333"/>
              <a:ext cx="192" cy="425"/>
            </a:xfrm>
            <a:custGeom>
              <a:avLst/>
              <a:gdLst>
                <a:gd name="T0" fmla="*/ 0 w 51"/>
                <a:gd name="T1" fmla="*/ 0 h 113"/>
                <a:gd name="T2" fmla="*/ 192 w 51"/>
                <a:gd name="T3" fmla="*/ 425 h 1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" h="113">
                  <a:moveTo>
                    <a:pt x="0" y="0"/>
                  </a:moveTo>
                  <a:cubicBezTo>
                    <a:pt x="0" y="25"/>
                    <a:pt x="2" y="91"/>
                    <a:pt x="51" y="113"/>
                  </a:cubicBez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0" name="Freeform 160"/>
            <p:cNvSpPr>
              <a:spLocks/>
            </p:cNvSpPr>
            <p:nvPr/>
          </p:nvSpPr>
          <p:spPr bwMode="auto">
            <a:xfrm>
              <a:off x="1980" y="2721"/>
              <a:ext cx="102" cy="71"/>
            </a:xfrm>
            <a:custGeom>
              <a:avLst/>
              <a:gdLst>
                <a:gd name="T0" fmla="*/ 26 w 27"/>
                <a:gd name="T1" fmla="*/ 37 h 19"/>
                <a:gd name="T2" fmla="*/ 23 w 27"/>
                <a:gd name="T3" fmla="*/ 0 h 19"/>
                <a:gd name="T4" fmla="*/ 26 w 27"/>
                <a:gd name="T5" fmla="*/ 0 h 19"/>
                <a:gd name="T6" fmla="*/ 60 w 27"/>
                <a:gd name="T7" fmla="*/ 37 h 19"/>
                <a:gd name="T8" fmla="*/ 102 w 27"/>
                <a:gd name="T9" fmla="*/ 71 h 19"/>
                <a:gd name="T10" fmla="*/ 53 w 27"/>
                <a:gd name="T11" fmla="*/ 60 h 19"/>
                <a:gd name="T12" fmla="*/ 0 w 27"/>
                <a:gd name="T13" fmla="*/ 56 h 19"/>
                <a:gd name="T14" fmla="*/ 0 w 27"/>
                <a:gd name="T15" fmla="*/ 56 h 19"/>
                <a:gd name="T16" fmla="*/ 26 w 27"/>
                <a:gd name="T17" fmla="*/ 37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" h="19">
                  <a:moveTo>
                    <a:pt x="7" y="1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0" y="13"/>
                    <a:pt x="23" y="16"/>
                    <a:pt x="27" y="19"/>
                  </a:cubicBezTo>
                  <a:cubicBezTo>
                    <a:pt x="23" y="18"/>
                    <a:pt x="18" y="17"/>
                    <a:pt x="14" y="1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7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Freeform 161"/>
            <p:cNvSpPr>
              <a:spLocks/>
            </p:cNvSpPr>
            <p:nvPr/>
          </p:nvSpPr>
          <p:spPr bwMode="auto">
            <a:xfrm>
              <a:off x="2964" y="2333"/>
              <a:ext cx="196" cy="425"/>
            </a:xfrm>
            <a:custGeom>
              <a:avLst/>
              <a:gdLst>
                <a:gd name="T0" fmla="*/ 196 w 52"/>
                <a:gd name="T1" fmla="*/ 0 h 113"/>
                <a:gd name="T2" fmla="*/ 0 w 52"/>
                <a:gd name="T3" fmla="*/ 425 h 1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2" h="113">
                  <a:moveTo>
                    <a:pt x="52" y="0"/>
                  </a:moveTo>
                  <a:cubicBezTo>
                    <a:pt x="52" y="25"/>
                    <a:pt x="50" y="91"/>
                    <a:pt x="0" y="113"/>
                  </a:cubicBezTo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Freeform 162"/>
            <p:cNvSpPr>
              <a:spLocks/>
            </p:cNvSpPr>
            <p:nvPr/>
          </p:nvSpPr>
          <p:spPr bwMode="auto">
            <a:xfrm>
              <a:off x="2900" y="2721"/>
              <a:ext cx="102" cy="71"/>
            </a:xfrm>
            <a:custGeom>
              <a:avLst/>
              <a:gdLst>
                <a:gd name="T0" fmla="*/ 72 w 27"/>
                <a:gd name="T1" fmla="*/ 37 h 19"/>
                <a:gd name="T2" fmla="*/ 76 w 27"/>
                <a:gd name="T3" fmla="*/ 0 h 19"/>
                <a:gd name="T4" fmla="*/ 76 w 27"/>
                <a:gd name="T5" fmla="*/ 0 h 19"/>
                <a:gd name="T6" fmla="*/ 42 w 27"/>
                <a:gd name="T7" fmla="*/ 37 h 19"/>
                <a:gd name="T8" fmla="*/ 0 w 27"/>
                <a:gd name="T9" fmla="*/ 71 h 19"/>
                <a:gd name="T10" fmla="*/ 49 w 27"/>
                <a:gd name="T11" fmla="*/ 60 h 19"/>
                <a:gd name="T12" fmla="*/ 102 w 27"/>
                <a:gd name="T13" fmla="*/ 56 h 19"/>
                <a:gd name="T14" fmla="*/ 102 w 27"/>
                <a:gd name="T15" fmla="*/ 56 h 19"/>
                <a:gd name="T16" fmla="*/ 72 w 27"/>
                <a:gd name="T17" fmla="*/ 37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" h="19">
                  <a:moveTo>
                    <a:pt x="19" y="1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7" y="13"/>
                    <a:pt x="3" y="16"/>
                    <a:pt x="0" y="19"/>
                  </a:cubicBezTo>
                  <a:cubicBezTo>
                    <a:pt x="4" y="18"/>
                    <a:pt x="9" y="17"/>
                    <a:pt x="13" y="16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5"/>
                    <a:pt x="27" y="15"/>
                    <a:pt x="27" y="15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Oval 163"/>
            <p:cNvSpPr>
              <a:spLocks noChangeArrowheads="1"/>
            </p:cNvSpPr>
            <p:nvPr/>
          </p:nvSpPr>
          <p:spPr bwMode="auto">
            <a:xfrm>
              <a:off x="2353" y="2785"/>
              <a:ext cx="46" cy="4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4" name="Oval 164"/>
            <p:cNvSpPr>
              <a:spLocks noChangeArrowheads="1"/>
            </p:cNvSpPr>
            <p:nvPr/>
          </p:nvSpPr>
          <p:spPr bwMode="auto">
            <a:xfrm>
              <a:off x="2855" y="3203"/>
              <a:ext cx="45" cy="4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5" name="Oval 165"/>
            <p:cNvSpPr>
              <a:spLocks noChangeArrowheads="1"/>
            </p:cNvSpPr>
            <p:nvPr/>
          </p:nvSpPr>
          <p:spPr bwMode="auto">
            <a:xfrm>
              <a:off x="3314" y="3625"/>
              <a:ext cx="46" cy="4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tr-TR" altLang="tr-TR"/>
            </a:p>
          </p:txBody>
        </p:sp>
        <p:grpSp>
          <p:nvGrpSpPr>
            <p:cNvPr id="36" name="Group 167"/>
            <p:cNvGrpSpPr>
              <a:grpSpLocks/>
            </p:cNvGrpSpPr>
            <p:nvPr/>
          </p:nvGrpSpPr>
          <p:grpSpPr bwMode="auto">
            <a:xfrm>
              <a:off x="1027" y="1370"/>
              <a:ext cx="185" cy="290"/>
              <a:chOff x="2288" y="2346"/>
              <a:chExt cx="185" cy="290"/>
            </a:xfrm>
          </p:grpSpPr>
          <p:sp>
            <p:nvSpPr>
              <p:cNvPr id="49" name="Rectangle 168"/>
              <p:cNvSpPr>
                <a:spLocks noChangeArrowheads="1"/>
              </p:cNvSpPr>
              <p:nvPr/>
            </p:nvSpPr>
            <p:spPr bwMode="auto">
              <a:xfrm>
                <a:off x="2288" y="2346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500" i="0">
                    <a:latin typeface="Myriad Roman" charset="0"/>
                  </a:rPr>
                  <a:t>V</a:t>
                </a:r>
                <a:endParaRPr lang="en-US" altLang="tr-TR"/>
              </a:p>
            </p:txBody>
          </p:sp>
          <p:sp>
            <p:nvSpPr>
              <p:cNvPr id="50" name="Rectangle 169"/>
              <p:cNvSpPr>
                <a:spLocks noChangeArrowheads="1"/>
              </p:cNvSpPr>
              <p:nvPr/>
            </p:nvSpPr>
            <p:spPr bwMode="auto">
              <a:xfrm>
                <a:off x="2375" y="2406"/>
                <a:ext cx="9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100" i="0">
                    <a:latin typeface="Myriad Roman" charset="0"/>
                  </a:rPr>
                  <a:t>o1</a:t>
                </a:r>
                <a:endParaRPr lang="en-US" altLang="tr-TR"/>
              </a:p>
            </p:txBody>
          </p:sp>
          <p:sp>
            <p:nvSpPr>
              <p:cNvPr id="51" name="Rectangle 170"/>
              <p:cNvSpPr>
                <a:spLocks noChangeArrowheads="1"/>
              </p:cNvSpPr>
              <p:nvPr/>
            </p:nvSpPr>
            <p:spPr bwMode="auto">
              <a:xfrm>
                <a:off x="2400" y="2406"/>
                <a:ext cx="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37" name="Group 171"/>
            <p:cNvGrpSpPr>
              <a:grpSpLocks/>
            </p:cNvGrpSpPr>
            <p:nvPr/>
          </p:nvGrpSpPr>
          <p:grpSpPr bwMode="auto">
            <a:xfrm>
              <a:off x="2675" y="1365"/>
              <a:ext cx="142" cy="290"/>
              <a:chOff x="2288" y="2346"/>
              <a:chExt cx="142" cy="290"/>
            </a:xfrm>
          </p:grpSpPr>
          <p:sp>
            <p:nvSpPr>
              <p:cNvPr id="46" name="Rectangle 172"/>
              <p:cNvSpPr>
                <a:spLocks noChangeArrowheads="1"/>
              </p:cNvSpPr>
              <p:nvPr/>
            </p:nvSpPr>
            <p:spPr bwMode="auto">
              <a:xfrm>
                <a:off x="2288" y="2346"/>
                <a:ext cx="14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500" i="0">
                    <a:latin typeface="Myriad Roman" charset="0"/>
                  </a:rPr>
                  <a:t>V</a:t>
                </a:r>
                <a:r>
                  <a:rPr lang="en-US" altLang="tr-TR" sz="1500" i="0" baseline="-25000">
                    <a:latin typeface="Myriad Roman" charset="0"/>
                  </a:rPr>
                  <a:t>i2</a:t>
                </a:r>
                <a:endParaRPr lang="en-US" altLang="tr-TR" sz="1500" baseline="-25000">
                  <a:latin typeface="Myriad Roman" charset="0"/>
                </a:endParaRPr>
              </a:p>
            </p:txBody>
          </p:sp>
          <p:sp>
            <p:nvSpPr>
              <p:cNvPr id="47" name="Rectangle 173"/>
              <p:cNvSpPr>
                <a:spLocks noChangeArrowheads="1"/>
              </p:cNvSpPr>
              <p:nvPr/>
            </p:nvSpPr>
            <p:spPr bwMode="auto">
              <a:xfrm>
                <a:off x="2375" y="2406"/>
                <a:ext cx="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48" name="Rectangle 174"/>
              <p:cNvSpPr>
                <a:spLocks noChangeArrowheads="1"/>
              </p:cNvSpPr>
              <p:nvPr/>
            </p:nvSpPr>
            <p:spPr bwMode="auto">
              <a:xfrm>
                <a:off x="2400" y="2406"/>
                <a:ext cx="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</p:grpSp>
        <p:grpSp>
          <p:nvGrpSpPr>
            <p:cNvPr id="38" name="Group 176"/>
            <p:cNvGrpSpPr>
              <a:grpSpLocks/>
            </p:cNvGrpSpPr>
            <p:nvPr/>
          </p:nvGrpSpPr>
          <p:grpSpPr bwMode="auto">
            <a:xfrm>
              <a:off x="1844" y="2820"/>
              <a:ext cx="470" cy="168"/>
              <a:chOff x="3091" y="3717"/>
              <a:chExt cx="470" cy="168"/>
            </a:xfrm>
          </p:grpSpPr>
          <p:sp>
            <p:nvSpPr>
              <p:cNvPr id="39" name="Rectangle 177"/>
              <p:cNvSpPr>
                <a:spLocks noChangeArrowheads="1"/>
              </p:cNvSpPr>
              <p:nvPr/>
            </p:nvSpPr>
            <p:spPr bwMode="auto">
              <a:xfrm>
                <a:off x="3091" y="3717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500" i="0">
                    <a:latin typeface="Myriad Roman" charset="0"/>
                  </a:rPr>
                  <a:t>V</a:t>
                </a:r>
                <a:endParaRPr lang="en-US" altLang="tr-TR"/>
              </a:p>
            </p:txBody>
          </p:sp>
          <p:sp>
            <p:nvSpPr>
              <p:cNvPr id="40" name="Rectangle 178"/>
              <p:cNvSpPr>
                <a:spLocks noChangeArrowheads="1"/>
              </p:cNvSpPr>
              <p:nvPr/>
            </p:nvSpPr>
            <p:spPr bwMode="auto">
              <a:xfrm>
                <a:off x="3178" y="3779"/>
                <a:ext cx="20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100" i="0">
                    <a:latin typeface="Myriad Roman" charset="0"/>
                  </a:rPr>
                  <a:t>i</a:t>
                </a:r>
                <a:endParaRPr lang="en-US" altLang="tr-TR"/>
              </a:p>
            </p:txBody>
          </p:sp>
          <p:sp>
            <p:nvSpPr>
              <p:cNvPr id="41" name="Rectangle 179"/>
              <p:cNvSpPr>
                <a:spLocks noChangeArrowheads="1"/>
              </p:cNvSpPr>
              <p:nvPr/>
            </p:nvSpPr>
            <p:spPr bwMode="auto">
              <a:xfrm>
                <a:off x="3207" y="3779"/>
                <a:ext cx="4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100" i="0">
                    <a:latin typeface="Myriad Roman" charset="0"/>
                  </a:rPr>
                  <a:t>2</a:t>
                </a:r>
                <a:endParaRPr lang="en-US" altLang="tr-TR"/>
              </a:p>
            </p:txBody>
          </p:sp>
          <p:sp>
            <p:nvSpPr>
              <p:cNvPr id="42" name="Rectangle 180"/>
              <p:cNvSpPr>
                <a:spLocks noChangeArrowheads="1"/>
              </p:cNvSpPr>
              <p:nvPr/>
            </p:nvSpPr>
            <p:spPr bwMode="auto">
              <a:xfrm>
                <a:off x="3283" y="3717"/>
                <a:ext cx="7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500" i="0">
                    <a:latin typeface="Myriad Roman" charset="0"/>
                  </a:rPr>
                  <a:t>=</a:t>
                </a:r>
                <a:endParaRPr lang="en-US" altLang="tr-TR"/>
              </a:p>
            </p:txBody>
          </p:sp>
          <p:sp>
            <p:nvSpPr>
              <p:cNvPr id="43" name="Rectangle 181"/>
              <p:cNvSpPr>
                <a:spLocks noChangeArrowheads="1"/>
              </p:cNvSpPr>
              <p:nvPr/>
            </p:nvSpPr>
            <p:spPr bwMode="auto">
              <a:xfrm>
                <a:off x="3375" y="3717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500" i="0">
                    <a:latin typeface="Myriad Roman" charset="0"/>
                  </a:rPr>
                  <a:t>V</a:t>
                </a:r>
                <a:endParaRPr lang="en-US" altLang="tr-TR"/>
              </a:p>
            </p:txBody>
          </p:sp>
          <p:sp>
            <p:nvSpPr>
              <p:cNvPr id="44" name="Rectangle 182"/>
              <p:cNvSpPr>
                <a:spLocks noChangeArrowheads="1"/>
              </p:cNvSpPr>
              <p:nvPr/>
            </p:nvSpPr>
            <p:spPr bwMode="auto">
              <a:xfrm>
                <a:off x="3462" y="3779"/>
                <a:ext cx="4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100" i="0">
                    <a:latin typeface="Myriad Roman" charset="0"/>
                  </a:rPr>
                  <a:t>o</a:t>
                </a:r>
                <a:endParaRPr lang="en-US" altLang="tr-TR"/>
              </a:p>
            </p:txBody>
          </p:sp>
          <p:sp>
            <p:nvSpPr>
              <p:cNvPr id="45" name="Rectangle 183"/>
              <p:cNvSpPr>
                <a:spLocks noChangeArrowheads="1"/>
              </p:cNvSpPr>
              <p:nvPr/>
            </p:nvSpPr>
            <p:spPr bwMode="auto">
              <a:xfrm>
                <a:off x="3512" y="3779"/>
                <a:ext cx="4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tr-TR" sz="1100" i="0">
                    <a:latin typeface="Myriad Roman" charset="0"/>
                  </a:rPr>
                  <a:t>1</a:t>
                </a:r>
                <a:endParaRPr lang="en-US" altLang="tr-TR"/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288895" y="4090343"/>
            <a:ext cx="44941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the </a:t>
            </a:r>
            <a:r>
              <a:rPr lang="en-US" dirty="0"/>
              <a:t>gain of the inverter in the transient region is larger than 1, only </a:t>
            </a:r>
            <a:r>
              <a:rPr lang="en-US" i="1" dirty="0"/>
              <a:t>A</a:t>
            </a:r>
          </a:p>
          <a:p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dirty="0"/>
              <a:t>are stable operation points, and </a:t>
            </a:r>
            <a:r>
              <a:rPr lang="en-US" i="1" dirty="0"/>
              <a:t>C </a:t>
            </a:r>
            <a:r>
              <a:rPr lang="en-US" dirty="0"/>
              <a:t>is a metastable operation point.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28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2203</TotalTime>
  <Words>2133</Words>
  <Application>Microsoft Office PowerPoint</Application>
  <PresentationFormat>On-screen Show (4:3)</PresentationFormat>
  <Paragraphs>666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51" baseType="lpstr">
      <vt:lpstr>Arial</vt:lpstr>
      <vt:lpstr>Book Antiqua</vt:lpstr>
      <vt:lpstr>Calibri</vt:lpstr>
      <vt:lpstr>Courier New</vt:lpstr>
      <vt:lpstr>Georgia</vt:lpstr>
      <vt:lpstr>MathematicalPi 1</vt:lpstr>
      <vt:lpstr>Monotype Sorts</vt:lpstr>
      <vt:lpstr>Myriad Roman</vt:lpstr>
      <vt:lpstr>Symbol</vt:lpstr>
      <vt:lpstr>Times New Roman</vt:lpstr>
      <vt:lpstr>Times Ten Roman</vt:lpstr>
      <vt:lpstr>Trebuchet MS</vt:lpstr>
      <vt:lpstr>Wingdings</vt:lpstr>
      <vt:lpstr>Wingdings 2</vt:lpstr>
      <vt:lpstr>Wingdings 3</vt:lpstr>
      <vt:lpstr>ZapfDingbats</vt:lpstr>
      <vt:lpstr>Office Theme</vt:lpstr>
      <vt:lpstr>Urban</vt:lpstr>
      <vt:lpstr>Document</vt:lpstr>
      <vt:lpstr>ECE 424 – Introduction to VLSI Design</vt:lpstr>
      <vt:lpstr>Introduction</vt:lpstr>
      <vt:lpstr>Introduction</vt:lpstr>
      <vt:lpstr>Memory Elements</vt:lpstr>
      <vt:lpstr>Standard Memory Elements</vt:lpstr>
      <vt:lpstr>Timing Definitions</vt:lpstr>
      <vt:lpstr>Latches vs Registers</vt:lpstr>
      <vt:lpstr>Latches</vt:lpstr>
      <vt:lpstr>Static Latches and Registers:  Bistability Principle</vt:lpstr>
      <vt:lpstr>PowerPoint Presentation</vt:lpstr>
      <vt:lpstr>SR Latches</vt:lpstr>
      <vt:lpstr>SR Latches</vt:lpstr>
      <vt:lpstr>SR Latches</vt:lpstr>
      <vt:lpstr>SR Latches</vt:lpstr>
      <vt:lpstr>Level Sensitive SR Latches</vt:lpstr>
      <vt:lpstr>Clock Signals of a Latch</vt:lpstr>
      <vt:lpstr>Clocks</vt:lpstr>
      <vt:lpstr>Level Sensitive D Latch</vt:lpstr>
      <vt:lpstr>Problem with Level-Sensitive D Latch</vt:lpstr>
      <vt:lpstr>Flip-Flop</vt:lpstr>
      <vt:lpstr>Edge-Triggered Flip-Flops</vt:lpstr>
      <vt:lpstr>S-R Flip-Flop</vt:lpstr>
      <vt:lpstr>S-R Flip-Flop</vt:lpstr>
      <vt:lpstr>D Flip-Flop</vt:lpstr>
      <vt:lpstr>D Flip-Flop</vt:lpstr>
      <vt:lpstr>D-Latch vs. D-Flip-Flop</vt:lpstr>
      <vt:lpstr>Flight-Attendant Call Button Using D Flip-Flop</vt:lpstr>
      <vt:lpstr>D Flip-Flop</vt:lpstr>
      <vt:lpstr>J-K Flip-Flop</vt:lpstr>
      <vt:lpstr>J-K Flip-Flop</vt:lpstr>
      <vt:lpstr>T Flip-Flop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424 – Introduction to VLSI Design</dc:title>
  <dc:creator>Emre</dc:creator>
  <cp:lastModifiedBy>Emre</cp:lastModifiedBy>
  <cp:revision>76</cp:revision>
  <dcterms:created xsi:type="dcterms:W3CDTF">2012-11-14T11:12:22Z</dcterms:created>
  <dcterms:modified xsi:type="dcterms:W3CDTF">2014-12-22T12:50:51Z</dcterms:modified>
</cp:coreProperties>
</file>