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5A38EFE-28D4-42D4-B50F-8BF2CD52680C}" type="slidenum">
              <a:rPr lang="tr-TR" smtClean="0">
                <a:solidFill>
                  <a:prstClr val="white"/>
                </a:solidFill>
              </a:rPr>
              <a:pPr/>
              <a:t>‹#›</a:t>
            </a:fld>
            <a:endParaRPr lang="tr-T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530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141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8258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8529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0637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7926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992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29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6883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7421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6855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F446D6-9927-4699-B4AA-E213EA6A7A53}" type="datetimeFigureOut">
              <a:rPr lang="tr-TR" smtClean="0">
                <a:solidFill>
                  <a:srgbClr val="438086"/>
                </a:solidFill>
              </a:rPr>
              <a:pPr/>
              <a:t>22.12.2014</a:t>
            </a:fld>
            <a:endParaRPr lang="tr-TR">
              <a:solidFill>
                <a:srgbClr val="438086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tr-TR">
              <a:solidFill>
                <a:srgbClr val="438086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5A38EFE-28D4-42D4-B50F-8BF2CD52680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617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ECE 424 – Introduction to VLSI Design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3512" y="3899938"/>
            <a:ext cx="5184576" cy="2409382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Emre Yengel</a:t>
            </a:r>
          </a:p>
          <a:p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Department of Electrical and Communication Engineering </a:t>
            </a:r>
          </a:p>
          <a:p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Fall 2014</a:t>
            </a:r>
            <a:endParaRPr lang="tr-T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2997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820472" cy="504056"/>
          </a:xfrm>
        </p:spPr>
        <p:txBody>
          <a:bodyPr>
            <a:noAutofit/>
          </a:bodyPr>
          <a:lstStyle/>
          <a:p>
            <a:r>
              <a:rPr lang="en-US" sz="2800" dirty="0"/>
              <a:t>Dynamic Transmission-Gate Edge-triggered Registers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721768" y="2603350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Clock overlap is an important concern for this register. </a:t>
            </a:r>
            <a:r>
              <a:rPr lang="en-US" dirty="0"/>
              <a:t>During </a:t>
            </a:r>
            <a:r>
              <a:rPr lang="en-US" dirty="0"/>
              <a:t>the 0-0 overlap period, the NMOS of 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dirty="0"/>
              <a:t>the PMOS </a:t>
            </a:r>
            <a:r>
              <a:rPr lang="en-US" dirty="0"/>
              <a:t>of </a:t>
            </a:r>
            <a:r>
              <a:rPr lang="en-US" i="1" dirty="0"/>
              <a:t>T</a:t>
            </a:r>
            <a:r>
              <a:rPr lang="en-US" baseline="-25000" dirty="0"/>
              <a:t>2</a:t>
            </a:r>
            <a:r>
              <a:rPr lang="en-US" dirty="0"/>
              <a:t> are simultaneously on, creating a direct path for data to flow from the </a:t>
            </a:r>
            <a:r>
              <a:rPr lang="en-US" i="1" dirty="0"/>
              <a:t>D </a:t>
            </a:r>
            <a:r>
              <a:rPr lang="en-US" dirty="0"/>
              <a:t>input of </a:t>
            </a:r>
            <a:r>
              <a:rPr lang="en-US" dirty="0"/>
              <a:t>the register to the </a:t>
            </a:r>
            <a:r>
              <a:rPr lang="en-US" i="1" dirty="0"/>
              <a:t>Q </a:t>
            </a:r>
            <a:r>
              <a:rPr lang="en-US" dirty="0"/>
              <a:t>output. This is known as a </a:t>
            </a:r>
            <a:r>
              <a:rPr lang="en-US" i="1" dirty="0"/>
              <a:t>race condition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/>
              <a:t>same is true for the 1-1 overlap region, where </a:t>
            </a:r>
            <a:r>
              <a:rPr lang="en-US" dirty="0"/>
              <a:t>an input-output </a:t>
            </a:r>
            <a:r>
              <a:rPr lang="en-US" dirty="0"/>
              <a:t>path exists through the PMOS of 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and the NMOS of </a:t>
            </a:r>
            <a:r>
              <a:rPr lang="en-US" i="1" dirty="0"/>
              <a:t>T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624" y="959399"/>
            <a:ext cx="6187976" cy="15927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529" y="4909761"/>
            <a:ext cx="7193903" cy="198899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1864" y="4408910"/>
            <a:ext cx="2636748" cy="4496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1025" y="6165305"/>
            <a:ext cx="1920406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66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820472" cy="504056"/>
          </a:xfrm>
        </p:spPr>
        <p:txBody>
          <a:bodyPr>
            <a:noAutofit/>
          </a:bodyPr>
          <a:lstStyle/>
          <a:p>
            <a:r>
              <a:rPr lang="en-US" sz="2800" dirty="0"/>
              <a:t>C</a:t>
            </a:r>
            <a:r>
              <a:rPr lang="en-US" sz="2800" baseline="30000" dirty="0"/>
              <a:t>2</a:t>
            </a:r>
            <a:r>
              <a:rPr lang="en-US" sz="2800" dirty="0"/>
              <a:t>MOS Register - </a:t>
            </a:r>
            <a:r>
              <a:rPr lang="en-US" sz="2800" dirty="0"/>
              <a:t>A Clock-Skew Insensitive Approach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7464152" y="1772816"/>
            <a:ext cx="30243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circuit is </a:t>
            </a:r>
            <a:r>
              <a:rPr lang="en-US" dirty="0"/>
              <a:t>an ingenious </a:t>
            </a:r>
            <a:r>
              <a:rPr lang="en-US" i="1" dirty="0"/>
              <a:t>positive edge-triggered </a:t>
            </a:r>
            <a:r>
              <a:rPr lang="en-US" dirty="0"/>
              <a:t>register, based on a </a:t>
            </a:r>
            <a:r>
              <a:rPr lang="en-US" i="1" dirty="0"/>
              <a:t>master-slave </a:t>
            </a:r>
            <a:r>
              <a:rPr lang="en-US" dirty="0"/>
              <a:t>concept </a:t>
            </a:r>
            <a:r>
              <a:rPr lang="en-US" dirty="0"/>
              <a:t>insensitive to clock overlap.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circuit is called the C</a:t>
            </a:r>
            <a:r>
              <a:rPr lang="en-US" baseline="30000" dirty="0"/>
              <a:t>2</a:t>
            </a:r>
            <a:r>
              <a:rPr lang="en-US" dirty="0"/>
              <a:t>MOS (Clocked </a:t>
            </a:r>
            <a:r>
              <a:rPr lang="en-US" dirty="0"/>
              <a:t>CMOS) </a:t>
            </a:r>
            <a:r>
              <a:rPr lang="tr-TR" i="1" dirty="0" err="1"/>
              <a:t>register</a:t>
            </a:r>
            <a:r>
              <a:rPr lang="tr-TR" i="1" dirty="0"/>
              <a:t> </a:t>
            </a:r>
            <a:r>
              <a:rPr lang="tr-TR" dirty="0"/>
              <a:t> 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1" y="1791088"/>
            <a:ext cx="5524979" cy="4153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09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748464" cy="504056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424456"/>
                </a:solidFill>
              </a:rPr>
              <a:t>C</a:t>
            </a:r>
            <a:r>
              <a:rPr lang="en-US" sz="2800" baseline="30000" dirty="0">
                <a:solidFill>
                  <a:srgbClr val="424456"/>
                </a:solidFill>
              </a:rPr>
              <a:t>2</a:t>
            </a:r>
            <a:r>
              <a:rPr lang="en-US" sz="2800" dirty="0">
                <a:solidFill>
                  <a:srgbClr val="424456"/>
                </a:solidFill>
              </a:rPr>
              <a:t>MOS Register - A Clock-Skew Insensitive Approach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6312024" y="908721"/>
            <a:ext cx="43559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marL="342900" indent="-342900">
              <a:buAutoNum type="arabicPeriod"/>
            </a:pPr>
            <a:r>
              <a:rPr lang="en-US" i="1" dirty="0"/>
              <a:t>CLK</a:t>
            </a:r>
            <a:r>
              <a:rPr lang="en-US" dirty="0"/>
              <a:t> </a:t>
            </a:r>
            <a:r>
              <a:rPr lang="en-US" dirty="0"/>
              <a:t>= 0 (</a:t>
            </a:r>
            <a:r>
              <a:rPr lang="en-US" i="1" dirty="0"/>
              <a:t>CLK </a:t>
            </a:r>
            <a:r>
              <a:rPr lang="en-US" dirty="0"/>
              <a:t>= 1): The first tri-state driver is turned on, and the master stage </a:t>
            </a:r>
            <a:r>
              <a:rPr lang="en-US" dirty="0"/>
              <a:t>acts as </a:t>
            </a:r>
            <a:r>
              <a:rPr lang="en-US" dirty="0"/>
              <a:t>an inverter sampling the inverted version of </a:t>
            </a:r>
            <a:r>
              <a:rPr lang="en-US" i="1" dirty="0"/>
              <a:t>D </a:t>
            </a:r>
            <a:r>
              <a:rPr lang="en-US" dirty="0"/>
              <a:t>on the internal node </a:t>
            </a:r>
            <a:r>
              <a:rPr lang="en-US" i="1" dirty="0"/>
              <a:t>X</a:t>
            </a:r>
            <a:r>
              <a:rPr lang="en-US" dirty="0"/>
              <a:t>. The </a:t>
            </a:r>
            <a:r>
              <a:rPr lang="en-US" dirty="0"/>
              <a:t>master stage </a:t>
            </a:r>
            <a:r>
              <a:rPr lang="en-US" dirty="0"/>
              <a:t>is in the </a:t>
            </a:r>
            <a:r>
              <a:rPr lang="en-US" i="1" dirty="0"/>
              <a:t>evaluation mode</a:t>
            </a:r>
            <a:r>
              <a:rPr lang="en-US" dirty="0"/>
              <a:t>. </a:t>
            </a:r>
            <a:r>
              <a:rPr lang="en-US" dirty="0"/>
              <a:t>The slave </a:t>
            </a:r>
            <a:r>
              <a:rPr lang="en-US" dirty="0"/>
              <a:t>section is in a </a:t>
            </a:r>
            <a:r>
              <a:rPr lang="en-US" dirty="0"/>
              <a:t>high-impedance mode</a:t>
            </a:r>
            <a:r>
              <a:rPr lang="en-US" dirty="0"/>
              <a:t>, or in a </a:t>
            </a:r>
            <a:r>
              <a:rPr lang="en-US" i="1" dirty="0"/>
              <a:t>hold mode</a:t>
            </a:r>
            <a:r>
              <a:rPr lang="en-US" dirty="0"/>
              <a:t>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The roles are reversed when CLK = 1: The master stage section is in hold mode (</a:t>
            </a:r>
            <a:r>
              <a:rPr lang="en-US" dirty="0"/>
              <a:t>M3-M4 </a:t>
            </a:r>
            <a:r>
              <a:rPr lang="en-US" dirty="0"/>
              <a:t>off), while the second section evaluates (M7-M8 on). The value stored on </a:t>
            </a:r>
            <a:r>
              <a:rPr lang="en-US" dirty="0"/>
              <a:t>CL1 propagates </a:t>
            </a:r>
            <a:r>
              <a:rPr lang="en-US" dirty="0"/>
              <a:t>to the output node through the slave stage which acts as an inverter.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2406" y="1412776"/>
            <a:ext cx="4567074" cy="34331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32406" y="4980680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i="1" dirty="0" err="1"/>
              <a:t>positive</a:t>
            </a:r>
            <a:r>
              <a:rPr lang="tr-TR" i="1" dirty="0"/>
              <a:t> </a:t>
            </a:r>
            <a:r>
              <a:rPr lang="tr-TR" i="1" dirty="0" err="1"/>
              <a:t>edge-triggered</a:t>
            </a:r>
            <a:r>
              <a:rPr lang="tr-TR" i="1" dirty="0"/>
              <a:t> </a:t>
            </a:r>
            <a:r>
              <a:rPr lang="tr-TR" i="1" dirty="0" err="1"/>
              <a:t>master-slave</a:t>
            </a:r>
            <a:r>
              <a:rPr lang="tr-TR" i="1" dirty="0"/>
              <a:t> </a:t>
            </a:r>
            <a:r>
              <a:rPr lang="tr-TR" dirty="0" err="1"/>
              <a:t>register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935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9007602" cy="504056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rgbClr val="424456"/>
                </a:solidFill>
              </a:rPr>
              <a:t>C</a:t>
            </a:r>
            <a:r>
              <a:rPr lang="en-US" sz="2800" baseline="30000" dirty="0">
                <a:solidFill>
                  <a:srgbClr val="424456"/>
                </a:solidFill>
              </a:rPr>
              <a:t>2</a:t>
            </a:r>
            <a:r>
              <a:rPr lang="en-US" sz="2800" dirty="0">
                <a:solidFill>
                  <a:srgbClr val="424456"/>
                </a:solidFill>
              </a:rPr>
              <a:t>MOS Register - A Clock-Skew Insensitive Approach</a:t>
            </a:r>
            <a:endParaRPr lang="tr-TR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847528" y="980729"/>
            <a:ext cx="8684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C</a:t>
            </a:r>
            <a:r>
              <a:rPr lang="en-US" baseline="30000" dirty="0"/>
              <a:t>2</a:t>
            </a:r>
            <a:r>
              <a:rPr lang="en-US" dirty="0"/>
              <a:t>MOS register with </a:t>
            </a:r>
            <a:r>
              <a:rPr lang="en-US" i="1" dirty="0"/>
              <a:t>CLK</a:t>
            </a:r>
            <a:r>
              <a:rPr lang="en-US" dirty="0"/>
              <a:t>-</a:t>
            </a:r>
            <a:r>
              <a:rPr lang="en-US" i="1" dirty="0"/>
              <a:t>CLK </a:t>
            </a:r>
            <a:r>
              <a:rPr lang="en-US" dirty="0"/>
              <a:t>clocking is insensitive to overlap, as long as the rise </a:t>
            </a:r>
            <a:r>
              <a:rPr lang="en-US" dirty="0"/>
              <a:t>and fall </a:t>
            </a:r>
            <a:r>
              <a:rPr lang="en-US" dirty="0"/>
              <a:t>times of the clock edges are sufficiently small.</a:t>
            </a:r>
            <a:endParaRPr lang="tr-TR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842970" y="980728"/>
            <a:ext cx="432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507" y="2132856"/>
            <a:ext cx="8184589" cy="350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64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True Single-Phase Clocked Register (TSPCR)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775520" y="90872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While </a:t>
            </a:r>
            <a:r>
              <a:rPr lang="en-US" dirty="0"/>
              <a:t>the C</a:t>
            </a:r>
            <a:r>
              <a:rPr lang="en-US" baseline="30000" dirty="0"/>
              <a:t>2</a:t>
            </a:r>
            <a:r>
              <a:rPr lang="en-US" dirty="0"/>
              <a:t>MOS provides a </a:t>
            </a:r>
            <a:r>
              <a:rPr lang="en-US" dirty="0"/>
              <a:t>skew-tolerant solution</a:t>
            </a:r>
            <a:r>
              <a:rPr lang="en-US" dirty="0"/>
              <a:t>, it is possible to design registers that only use a single phase clock.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i="1" dirty="0"/>
              <a:t>True Single-Phase </a:t>
            </a:r>
            <a:r>
              <a:rPr lang="en-US" i="1" dirty="0"/>
              <a:t>Clocked Register </a:t>
            </a:r>
            <a:r>
              <a:rPr lang="en-US" dirty="0"/>
              <a:t>(TSPCR), </a:t>
            </a:r>
            <a:r>
              <a:rPr lang="en-US" dirty="0"/>
              <a:t>uses </a:t>
            </a:r>
            <a:r>
              <a:rPr lang="en-US" dirty="0"/>
              <a:t>a </a:t>
            </a:r>
            <a:r>
              <a:rPr lang="en-US" b="1" dirty="0"/>
              <a:t>single </a:t>
            </a:r>
            <a:r>
              <a:rPr lang="tr-TR" b="1" dirty="0" err="1"/>
              <a:t>clock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9698" y="2348880"/>
            <a:ext cx="7193903" cy="272057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769808" y="5373216"/>
            <a:ext cx="8574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the positive latch, when </a:t>
            </a:r>
            <a:r>
              <a:rPr lang="en-US" i="1" dirty="0"/>
              <a:t>CLK </a:t>
            </a:r>
            <a:r>
              <a:rPr lang="en-US" dirty="0"/>
              <a:t>is high, the latch is in the </a:t>
            </a:r>
            <a:r>
              <a:rPr lang="en-US" i="1" dirty="0"/>
              <a:t>transparent mode. </a:t>
            </a:r>
            <a:r>
              <a:rPr lang="en-US" dirty="0"/>
              <a:t>when </a:t>
            </a:r>
            <a:r>
              <a:rPr lang="en-US" i="1" dirty="0"/>
              <a:t>CLK </a:t>
            </a:r>
            <a:r>
              <a:rPr lang="en-US" dirty="0"/>
              <a:t>= 0, both inverters are disabled, and the </a:t>
            </a:r>
            <a:r>
              <a:rPr lang="en-US" dirty="0"/>
              <a:t>latch is </a:t>
            </a:r>
            <a:r>
              <a:rPr lang="en-US" dirty="0"/>
              <a:t>in </a:t>
            </a:r>
            <a:r>
              <a:rPr lang="en-US" i="1" dirty="0"/>
              <a:t>hold-mode</a:t>
            </a:r>
            <a:r>
              <a:rPr lang="en-US" dirty="0"/>
              <a:t>. Only the pull-up networks are still active, while the pull-down circuits </a:t>
            </a:r>
            <a:r>
              <a:rPr lang="en-US" dirty="0"/>
              <a:t>are </a:t>
            </a:r>
            <a:r>
              <a:rPr lang="tr-TR" dirty="0" err="1"/>
              <a:t>deactivated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038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Dynamic Latches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775520" y="908722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dirty="0"/>
              <a:t>register can be constructed by </a:t>
            </a:r>
            <a:r>
              <a:rPr lang="en-US" dirty="0"/>
              <a:t>cascading 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negative</a:t>
            </a:r>
            <a:r>
              <a:rPr lang="tr-TR" dirty="0"/>
              <a:t> </a:t>
            </a:r>
            <a:r>
              <a:rPr lang="tr-TR" dirty="0" err="1"/>
              <a:t>latches</a:t>
            </a:r>
            <a:r>
              <a:rPr lang="tr-TR" dirty="0"/>
              <a:t>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main advantage is the use of a single clock phase.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disadvantage </a:t>
            </a:r>
            <a:r>
              <a:rPr lang="en-US" dirty="0"/>
              <a:t>is the slight increase in the number of transistors — 12 transistors </a:t>
            </a:r>
            <a:r>
              <a:rPr lang="en-US" dirty="0"/>
              <a:t>are </a:t>
            </a:r>
            <a:r>
              <a:rPr lang="tr-TR" dirty="0" err="1"/>
              <a:t>required</a:t>
            </a:r>
            <a:r>
              <a:rPr lang="tr-TR" dirty="0"/>
              <a:t>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TSPC </a:t>
            </a:r>
            <a:r>
              <a:rPr lang="en-US" dirty="0"/>
              <a:t>offers an additional advantage: the possibility of embedding logic </a:t>
            </a:r>
            <a:r>
              <a:rPr lang="en-US" dirty="0"/>
              <a:t>functionality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latches</a:t>
            </a:r>
            <a:r>
              <a:rPr lang="tr-TR" dirty="0"/>
              <a:t>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3632" y="3494045"/>
            <a:ext cx="6721422" cy="3238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9036496" cy="504056"/>
          </a:xfrm>
        </p:spPr>
        <p:txBody>
          <a:bodyPr>
            <a:noAutofit/>
          </a:bodyPr>
          <a:lstStyle/>
          <a:p>
            <a:r>
              <a:rPr lang="en-US" sz="2800" dirty="0"/>
              <a:t>P</a:t>
            </a:r>
            <a:r>
              <a:rPr lang="en-US" sz="2800" dirty="0"/>
              <a:t>ipelining: An approach to optimize sequential circuits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775520" y="90872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/>
              <a:t>Pipelining </a:t>
            </a:r>
            <a:r>
              <a:rPr lang="en-US" dirty="0"/>
              <a:t>is </a:t>
            </a:r>
            <a:r>
              <a:rPr lang="en-US" dirty="0"/>
              <a:t>used </a:t>
            </a:r>
            <a:r>
              <a:rPr lang="en-US" dirty="0"/>
              <a:t>to accelerate the operation of the </a:t>
            </a:r>
            <a:r>
              <a:rPr lang="en-US" dirty="0" err="1"/>
              <a:t>datapaths</a:t>
            </a:r>
            <a:r>
              <a:rPr lang="en-US" dirty="0"/>
              <a:t> </a:t>
            </a:r>
            <a:r>
              <a:rPr lang="tr-TR" dirty="0"/>
              <a:t>in </a:t>
            </a:r>
            <a:r>
              <a:rPr lang="tr-TR" dirty="0" err="1"/>
              <a:t>digital</a:t>
            </a:r>
            <a:r>
              <a:rPr lang="tr-TR" dirty="0"/>
              <a:t> </a:t>
            </a:r>
            <a:r>
              <a:rPr lang="tr-TR" dirty="0" err="1"/>
              <a:t>processors</a:t>
            </a:r>
            <a:r>
              <a:rPr lang="tr-TR" dirty="0"/>
              <a:t>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goal of the presented circuit is to compute log(|</a:t>
            </a:r>
            <a:r>
              <a:rPr lang="en-US" i="1" dirty="0"/>
              <a:t>a</a:t>
            </a:r>
            <a:r>
              <a:rPr lang="en-US" dirty="0"/>
              <a:t> - </a:t>
            </a:r>
            <a:r>
              <a:rPr lang="en-US" i="1" dirty="0"/>
              <a:t>b</a:t>
            </a:r>
            <a:r>
              <a:rPr lang="en-US" dirty="0"/>
              <a:t>|), where both </a:t>
            </a:r>
            <a:r>
              <a:rPr lang="en-US" i="1" dirty="0"/>
              <a:t>a </a:t>
            </a:r>
            <a:r>
              <a:rPr lang="en-US" dirty="0"/>
              <a:t>and </a:t>
            </a:r>
            <a:r>
              <a:rPr lang="en-US" i="1" dirty="0"/>
              <a:t>b </a:t>
            </a:r>
            <a:r>
              <a:rPr lang="en-US" dirty="0"/>
              <a:t>represent </a:t>
            </a:r>
            <a:r>
              <a:rPr lang="tr-TR" dirty="0" err="1"/>
              <a:t>streams</a:t>
            </a:r>
            <a:r>
              <a:rPr lang="tr-TR" dirty="0"/>
              <a:t> </a:t>
            </a:r>
            <a:r>
              <a:rPr lang="tr-TR" dirty="0"/>
              <a:t>of </a:t>
            </a:r>
            <a:r>
              <a:rPr lang="tr-TR" dirty="0" err="1"/>
              <a:t>numbers</a:t>
            </a:r>
            <a:r>
              <a:rPr lang="en-US" dirty="0"/>
              <a:t>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0861" y="2224936"/>
            <a:ext cx="8070279" cy="2408129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883531" y="4653136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</a:t>
            </a:r>
            <a:r>
              <a:rPr lang="en-US" dirty="0"/>
              <a:t>minimal clock period </a:t>
            </a:r>
            <a:r>
              <a:rPr lang="en-US" i="1" dirty="0" err="1"/>
              <a:t>T</a:t>
            </a:r>
            <a:r>
              <a:rPr lang="en-US" i="1" baseline="-25000" dirty="0" err="1"/>
              <a:t>min</a:t>
            </a:r>
            <a:r>
              <a:rPr lang="en-US" i="1" dirty="0"/>
              <a:t> </a:t>
            </a:r>
            <a:r>
              <a:rPr lang="en-US" dirty="0"/>
              <a:t>necessary to ensure correct evaluation is given as: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7809" y="5068048"/>
            <a:ext cx="2613887" cy="38103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60861" y="5589240"/>
            <a:ext cx="80702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 err="1"/>
              <a:t>t</a:t>
            </a:r>
            <a:r>
              <a:rPr lang="en-US" i="1" baseline="-25000" dirty="0" err="1"/>
              <a:t>c</a:t>
            </a:r>
            <a:r>
              <a:rPr lang="en-US" i="1" baseline="-25000" dirty="0"/>
              <a:t>-q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 err="1"/>
              <a:t>t</a:t>
            </a:r>
            <a:r>
              <a:rPr lang="en-US" i="1" baseline="-25000" dirty="0" err="1"/>
              <a:t>su</a:t>
            </a:r>
            <a:r>
              <a:rPr lang="en-US" i="1" dirty="0"/>
              <a:t> </a:t>
            </a:r>
            <a:r>
              <a:rPr lang="en-US" dirty="0"/>
              <a:t>are the </a:t>
            </a:r>
            <a:r>
              <a:rPr lang="en-US" i="1" dirty="0"/>
              <a:t>propagation delay </a:t>
            </a:r>
            <a:r>
              <a:rPr lang="en-US" dirty="0"/>
              <a:t>and the </a:t>
            </a:r>
            <a:r>
              <a:rPr lang="en-US" i="1" dirty="0"/>
              <a:t>set-up time </a:t>
            </a:r>
            <a:r>
              <a:rPr lang="en-US" dirty="0"/>
              <a:t>of the register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i="1" dirty="0" err="1"/>
              <a:t>t</a:t>
            </a:r>
            <a:r>
              <a:rPr lang="tr-TR" i="1" baseline="-25000" dirty="0" err="1"/>
              <a:t>pd,logic</a:t>
            </a:r>
            <a:r>
              <a:rPr lang="tr-TR" i="1" dirty="0"/>
              <a:t> </a:t>
            </a:r>
            <a:r>
              <a:rPr lang="tr-TR" dirty="0" err="1"/>
              <a:t>stands</a:t>
            </a:r>
            <a:r>
              <a:rPr lang="en-US" dirty="0"/>
              <a:t> for the worst-case delay path through the combinational network, which consists of the adder, absolute value, and logarithm functions.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03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9036496" cy="504056"/>
          </a:xfrm>
        </p:spPr>
        <p:txBody>
          <a:bodyPr>
            <a:noAutofit/>
          </a:bodyPr>
          <a:lstStyle/>
          <a:p>
            <a:r>
              <a:rPr lang="en-US" sz="2800" dirty="0"/>
              <a:t>Pipelining: An approach to optimize sequential circuits</a:t>
            </a:r>
            <a:endParaRPr lang="tr-TR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901788" y="1052736"/>
            <a:ext cx="828092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Assume </a:t>
            </a:r>
            <a:r>
              <a:rPr lang="en-US" dirty="0"/>
              <a:t>that each </a:t>
            </a:r>
            <a:r>
              <a:rPr lang="en-US" dirty="0"/>
              <a:t>logic module </a:t>
            </a:r>
            <a:r>
              <a:rPr lang="en-US" dirty="0"/>
              <a:t>has an equal propagation </a:t>
            </a:r>
            <a:r>
              <a:rPr lang="en-US" dirty="0"/>
              <a:t>delay.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</a:t>
            </a:r>
            <a:r>
              <a:rPr lang="en-US" dirty="0"/>
              <a:t>logic module is then active </a:t>
            </a:r>
            <a:r>
              <a:rPr lang="en-US" dirty="0"/>
              <a:t>for only </a:t>
            </a:r>
            <a:r>
              <a:rPr lang="en-US" dirty="0"/>
              <a:t>1/3 of the clock </a:t>
            </a:r>
            <a:r>
              <a:rPr lang="en-US" dirty="0"/>
              <a:t>period, </a:t>
            </a:r>
            <a:r>
              <a:rPr lang="tr-TR" dirty="0"/>
              <a:t>it </a:t>
            </a:r>
            <a:r>
              <a:rPr lang="tr-TR" dirty="0" err="1"/>
              <a:t>does</a:t>
            </a:r>
            <a:r>
              <a:rPr lang="tr-TR" dirty="0"/>
              <a:t>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useful</a:t>
            </a:r>
            <a:r>
              <a:rPr lang="en-US" dirty="0"/>
              <a:t> computation</a:t>
            </a:r>
            <a:r>
              <a:rPr lang="en-US" dirty="0"/>
              <a:t>— during the other 2/3 of the period.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Pipelining </a:t>
            </a:r>
            <a:r>
              <a:rPr lang="en-US" dirty="0"/>
              <a:t>is a technique to improve </a:t>
            </a:r>
            <a:r>
              <a:rPr lang="en-US" dirty="0"/>
              <a:t>the resource </a:t>
            </a:r>
            <a:r>
              <a:rPr lang="en-US" dirty="0"/>
              <a:t>utilization, and increase the functional throughput. Assume that we </a:t>
            </a:r>
            <a:r>
              <a:rPr lang="en-US" dirty="0"/>
              <a:t>introduce registers </a:t>
            </a:r>
            <a:r>
              <a:rPr lang="en-US" dirty="0"/>
              <a:t>between the logic blocks, as shown </a:t>
            </a:r>
            <a:r>
              <a:rPr lang="en-US" dirty="0"/>
              <a:t>below. </a:t>
            </a:r>
            <a:endParaRPr lang="tr-T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4842" y="3645025"/>
            <a:ext cx="7917866" cy="24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167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9144000" cy="504056"/>
          </a:xfrm>
        </p:spPr>
        <p:txBody>
          <a:bodyPr>
            <a:noAutofit/>
          </a:bodyPr>
          <a:lstStyle/>
          <a:p>
            <a:r>
              <a:rPr lang="en-US" sz="2800" dirty="0"/>
              <a:t>Pipelining: An approach to optimize sequential circuits</a:t>
            </a:r>
            <a:endParaRPr lang="tr-TR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973280" y="980728"/>
            <a:ext cx="84969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causes the computation for one set of input data to spread over a number of clock </a:t>
            </a:r>
            <a:r>
              <a:rPr lang="en-US" dirty="0"/>
              <a:t>periods.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computation is performed in an assembly-line fashion, </a:t>
            </a:r>
            <a:r>
              <a:rPr lang="en-US" dirty="0"/>
              <a:t>hence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/>
              <a:t>name </a:t>
            </a:r>
            <a:r>
              <a:rPr lang="tr-TR" dirty="0" err="1"/>
              <a:t>pipeline</a:t>
            </a:r>
            <a:r>
              <a:rPr lang="tr-TR" dirty="0"/>
              <a:t>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3281" y="2479768"/>
            <a:ext cx="7978831" cy="20804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47528" y="4653136"/>
            <a:ext cx="8424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advantage of pipelined operation becomes apparent when examining the </a:t>
            </a:r>
            <a:r>
              <a:rPr lang="en-US" dirty="0"/>
              <a:t>minimum clock </a:t>
            </a:r>
            <a:r>
              <a:rPr lang="en-US" dirty="0"/>
              <a:t>period of the modified circuit. The combinational circuit block has been </a:t>
            </a:r>
            <a:r>
              <a:rPr lang="en-US" dirty="0"/>
              <a:t>partitioned into </a:t>
            </a:r>
            <a:r>
              <a:rPr lang="en-US" dirty="0"/>
              <a:t>three sections, each of which has a smaller </a:t>
            </a:r>
            <a:r>
              <a:rPr lang="en-US" i="1" dirty="0"/>
              <a:t>propagation delay </a:t>
            </a:r>
            <a:r>
              <a:rPr lang="en-US" dirty="0"/>
              <a:t>than the </a:t>
            </a:r>
            <a:r>
              <a:rPr lang="en-US" dirty="0"/>
              <a:t>original function</a:t>
            </a:r>
            <a:r>
              <a:rPr lang="en-US" dirty="0"/>
              <a:t>. This effectively reduces the value of the minimum allowable clock period:</a:t>
            </a:r>
            <a:endParaRPr lang="tr-T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05117" y="6186632"/>
            <a:ext cx="4115157" cy="45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9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tr-TR" sz="2800" dirty="0" err="1"/>
              <a:t>Non-Bistable</a:t>
            </a:r>
            <a:r>
              <a:rPr lang="tr-TR" sz="2800" dirty="0"/>
              <a:t> </a:t>
            </a:r>
            <a:r>
              <a:rPr lang="tr-TR" sz="2800" dirty="0" err="1"/>
              <a:t>Sequential</a:t>
            </a:r>
            <a:r>
              <a:rPr lang="tr-TR" sz="2800" dirty="0"/>
              <a:t> </a:t>
            </a:r>
            <a:r>
              <a:rPr lang="tr-TR" sz="2800" dirty="0" err="1"/>
              <a:t>Circuits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775520" y="1484785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most important property of </a:t>
            </a:r>
            <a:r>
              <a:rPr lang="en-US" dirty="0"/>
              <a:t>a latch </a:t>
            </a:r>
            <a:r>
              <a:rPr lang="en-US" dirty="0"/>
              <a:t>circuit is </a:t>
            </a:r>
            <a:r>
              <a:rPr lang="en-US" dirty="0"/>
              <a:t>that it </a:t>
            </a:r>
            <a:r>
              <a:rPr lang="en-US" dirty="0"/>
              <a:t>has two stable states, and is hence called </a:t>
            </a:r>
            <a:r>
              <a:rPr lang="en-US" i="1" dirty="0" err="1"/>
              <a:t>bistable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Other regenerative circuits can be catalogued as </a:t>
            </a:r>
            <a:r>
              <a:rPr lang="en-US" i="1" dirty="0" err="1"/>
              <a:t>astable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tr-TR" i="1" dirty="0" err="1"/>
              <a:t>monostable</a:t>
            </a:r>
            <a:r>
              <a:rPr lang="tr-TR" dirty="0"/>
              <a:t>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/>
              <a:t>Another</a:t>
            </a:r>
            <a:r>
              <a:rPr lang="en-US" dirty="0"/>
              <a:t> interesting </a:t>
            </a:r>
            <a:r>
              <a:rPr lang="en-US" dirty="0"/>
              <a:t>regenerative circuit is the Schmitt </a:t>
            </a:r>
            <a:r>
              <a:rPr lang="en-US" dirty="0"/>
              <a:t>trigger: its </a:t>
            </a:r>
            <a:r>
              <a:rPr lang="en-US" dirty="0"/>
              <a:t>switching threshold is variable </a:t>
            </a:r>
            <a:r>
              <a:rPr lang="en-US" dirty="0"/>
              <a:t>and depends </a:t>
            </a:r>
            <a:r>
              <a:rPr lang="en-US" dirty="0"/>
              <a:t>upon the direction of the transition (low-to-high or high-to-low). This </a:t>
            </a:r>
            <a:r>
              <a:rPr lang="en-US" dirty="0"/>
              <a:t>peculiar feature </a:t>
            </a:r>
            <a:r>
              <a:rPr lang="en-US" dirty="0"/>
              <a:t>can come in handy in noisy environments.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46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Standard Cell Layout Methodology</a:t>
            </a:r>
            <a:endParaRPr lang="tr-TR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03512" y="1268760"/>
            <a:ext cx="7772400" cy="4800600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40000"/>
              </a:spcBef>
              <a:spcAft>
                <a:spcPct val="100000"/>
              </a:spcAft>
              <a:buSzPct val="120000"/>
              <a:buFont typeface="Wingdings" panose="05000000000000000000" pitchFamily="2" charset="2"/>
              <a:buChar char="§"/>
            </a:pPr>
            <a:r>
              <a:rPr lang="en-GB" altLang="tr-TR" dirty="0">
                <a:sym typeface="Symbol" panose="05050102010706020507" pitchFamily="18" charset="2"/>
              </a:rPr>
              <a:t>Application: </a:t>
            </a:r>
            <a:r>
              <a:rPr lang="en-GB" altLang="tr-TR" i="1" dirty="0">
                <a:sym typeface="Symbol" panose="05050102010706020507" pitchFamily="18" charset="2"/>
              </a:rPr>
              <a:t>Frequency division</a:t>
            </a:r>
            <a:r>
              <a:rPr lang="en-GB" altLang="tr-TR" dirty="0">
                <a:sym typeface="Symbol" panose="05050102010706020507" pitchFamily="18" charset="2"/>
              </a:rPr>
              <a:t>.</a:t>
            </a:r>
          </a:p>
          <a:p>
            <a:pPr>
              <a:spcBef>
                <a:spcPct val="950000"/>
              </a:spcBef>
              <a:buSzPct val="120000"/>
              <a:buFont typeface="Wingdings" panose="05000000000000000000" pitchFamily="2" charset="2"/>
              <a:buChar char="§"/>
            </a:pPr>
            <a:r>
              <a:rPr lang="en-GB" altLang="tr-TR" dirty="0">
                <a:sym typeface="Symbol" panose="05050102010706020507" pitchFamily="18" charset="2"/>
              </a:rPr>
              <a:t>Application: </a:t>
            </a:r>
            <a:r>
              <a:rPr lang="en-GB" altLang="tr-TR" i="1" dirty="0">
                <a:sym typeface="Symbol" panose="05050102010706020507" pitchFamily="18" charset="2"/>
              </a:rPr>
              <a:t>Counter </a:t>
            </a:r>
            <a:r>
              <a:rPr lang="en-GB" altLang="tr-TR" dirty="0">
                <a:sym typeface="Symbol" panose="05050102010706020507" pitchFamily="18" charset="2"/>
              </a:rPr>
              <a:t>(to be covered in Lecture 13.)</a:t>
            </a:r>
          </a:p>
        </p:txBody>
      </p:sp>
      <p:grpSp>
        <p:nvGrpSpPr>
          <p:cNvPr id="6" name="Group 263"/>
          <p:cNvGrpSpPr>
            <a:grpSpLocks/>
          </p:cNvGrpSpPr>
          <p:nvPr/>
        </p:nvGrpSpPr>
        <p:grpSpPr bwMode="auto">
          <a:xfrm>
            <a:off x="1855912" y="1878360"/>
            <a:ext cx="3352800" cy="3384550"/>
            <a:chOff x="816" y="1200"/>
            <a:chExt cx="2112" cy="2132"/>
          </a:xfrm>
        </p:grpSpPr>
        <p:grpSp>
          <p:nvGrpSpPr>
            <p:cNvPr id="7" name="Group 165"/>
            <p:cNvGrpSpPr>
              <a:grpSpLocks/>
            </p:cNvGrpSpPr>
            <p:nvPr/>
          </p:nvGrpSpPr>
          <p:grpSpPr bwMode="auto">
            <a:xfrm>
              <a:off x="1152" y="1200"/>
              <a:ext cx="1536" cy="960"/>
              <a:chOff x="1152" y="1200"/>
              <a:chExt cx="1536" cy="960"/>
            </a:xfrm>
          </p:grpSpPr>
          <p:sp>
            <p:nvSpPr>
              <p:cNvPr id="70" name="Rectangle 73"/>
              <p:cNvSpPr>
                <a:spLocks noChangeArrowheads="1"/>
              </p:cNvSpPr>
              <p:nvPr/>
            </p:nvSpPr>
            <p:spPr bwMode="auto">
              <a:xfrm>
                <a:off x="1776" y="1392"/>
                <a:ext cx="480" cy="76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71" name="Line 74"/>
              <p:cNvSpPr>
                <a:spLocks noChangeShapeType="1"/>
              </p:cNvSpPr>
              <p:nvPr/>
            </p:nvSpPr>
            <p:spPr bwMode="auto">
              <a:xfrm>
                <a:off x="1632" y="1536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2" name="Oval 75"/>
              <p:cNvSpPr>
                <a:spLocks noChangeArrowheads="1"/>
              </p:cNvSpPr>
              <p:nvPr/>
            </p:nvSpPr>
            <p:spPr bwMode="auto">
              <a:xfrm>
                <a:off x="2256" y="1945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73" name="Line 76"/>
              <p:cNvSpPr>
                <a:spLocks noChangeShapeType="1"/>
              </p:cNvSpPr>
              <p:nvPr/>
            </p:nvSpPr>
            <p:spPr bwMode="auto">
              <a:xfrm>
                <a:off x="2256" y="1584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4" name="Line 77"/>
              <p:cNvSpPr>
                <a:spLocks noChangeShapeType="1"/>
              </p:cNvSpPr>
              <p:nvPr/>
            </p:nvSpPr>
            <p:spPr bwMode="auto">
              <a:xfrm flipV="1">
                <a:off x="2304" y="1968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5" name="Text Box 78"/>
              <p:cNvSpPr txBox="1">
                <a:spLocks noChangeArrowheads="1"/>
              </p:cNvSpPr>
              <p:nvPr/>
            </p:nvSpPr>
            <p:spPr bwMode="auto">
              <a:xfrm>
                <a:off x="1776" y="1440"/>
                <a:ext cx="336" cy="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70000"/>
                  </a:spcBef>
                </a:pPr>
                <a:r>
                  <a:rPr lang="en-US" altLang="tr-TR" i="1"/>
                  <a:t>J</a:t>
                </a:r>
              </a:p>
              <a:p>
                <a:pPr>
                  <a:spcBef>
                    <a:spcPct val="70000"/>
                  </a:spcBef>
                </a:pPr>
                <a:r>
                  <a:rPr lang="en-US" altLang="tr-TR" i="1"/>
                  <a:t> C</a:t>
                </a:r>
              </a:p>
              <a:p>
                <a:pPr>
                  <a:spcBef>
                    <a:spcPct val="70000"/>
                  </a:spcBef>
                </a:pPr>
                <a:r>
                  <a:rPr lang="en-US" altLang="tr-TR" i="1"/>
                  <a:t>K</a:t>
                </a:r>
              </a:p>
            </p:txBody>
          </p:sp>
          <p:sp>
            <p:nvSpPr>
              <p:cNvPr id="76" name="Rectangle 79"/>
              <p:cNvSpPr>
                <a:spLocks noChangeArrowheads="1"/>
              </p:cNvSpPr>
              <p:nvPr/>
            </p:nvSpPr>
            <p:spPr bwMode="auto">
              <a:xfrm>
                <a:off x="2448" y="1488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30000"/>
                  </a:spcBef>
                </a:pPr>
                <a:r>
                  <a:rPr lang="en-US" altLang="tr-TR" i="1"/>
                  <a:t>Q</a:t>
                </a:r>
              </a:p>
            </p:txBody>
          </p:sp>
          <p:sp>
            <p:nvSpPr>
              <p:cNvPr id="77" name="Line 80"/>
              <p:cNvSpPr>
                <a:spLocks noChangeShapeType="1"/>
              </p:cNvSpPr>
              <p:nvPr/>
            </p:nvSpPr>
            <p:spPr bwMode="auto">
              <a:xfrm>
                <a:off x="1488" y="1776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8" name="Line 81"/>
              <p:cNvSpPr>
                <a:spLocks noChangeShapeType="1"/>
              </p:cNvSpPr>
              <p:nvPr/>
            </p:nvSpPr>
            <p:spPr bwMode="auto">
              <a:xfrm flipV="1">
                <a:off x="1632" y="2016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9" name="AutoShape 82"/>
              <p:cNvSpPr>
                <a:spLocks noChangeArrowheads="1"/>
              </p:cNvSpPr>
              <p:nvPr/>
            </p:nvSpPr>
            <p:spPr bwMode="auto">
              <a:xfrm rot="5400000">
                <a:off x="1776" y="1728"/>
                <a:ext cx="72" cy="7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0" name="Line 83"/>
              <p:cNvSpPr>
                <a:spLocks noChangeShapeType="1"/>
              </p:cNvSpPr>
              <p:nvPr/>
            </p:nvSpPr>
            <p:spPr bwMode="auto">
              <a:xfrm rot="5400000">
                <a:off x="1320" y="1704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1" name="Text Box 84"/>
              <p:cNvSpPr txBox="1">
                <a:spLocks noChangeArrowheads="1"/>
              </p:cNvSpPr>
              <p:nvPr/>
            </p:nvSpPr>
            <p:spPr bwMode="auto">
              <a:xfrm>
                <a:off x="1152" y="1680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tr-TR" i="1"/>
                  <a:t>CLK</a:t>
                </a:r>
              </a:p>
            </p:txBody>
          </p:sp>
          <p:sp>
            <p:nvSpPr>
              <p:cNvPr id="82" name="Oval 85"/>
              <p:cNvSpPr>
                <a:spLocks noChangeArrowheads="1"/>
              </p:cNvSpPr>
              <p:nvPr/>
            </p:nvSpPr>
            <p:spPr bwMode="auto">
              <a:xfrm>
                <a:off x="1608" y="1511"/>
                <a:ext cx="58" cy="4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83" name="Rectangle 86"/>
              <p:cNvSpPr>
                <a:spLocks noChangeArrowheads="1"/>
              </p:cNvSpPr>
              <p:nvPr/>
            </p:nvSpPr>
            <p:spPr bwMode="auto">
              <a:xfrm>
                <a:off x="1440" y="1200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30000"/>
                  </a:spcBef>
                </a:pPr>
                <a:r>
                  <a:rPr lang="en-US" altLang="tr-TR"/>
                  <a:t>High</a:t>
                </a:r>
                <a:endParaRPr lang="en-US" altLang="tr-TR" i="1"/>
              </a:p>
            </p:txBody>
          </p:sp>
        </p:grpSp>
        <p:grpSp>
          <p:nvGrpSpPr>
            <p:cNvPr id="8" name="Group 150"/>
            <p:cNvGrpSpPr>
              <a:grpSpLocks/>
            </p:cNvGrpSpPr>
            <p:nvPr/>
          </p:nvGrpSpPr>
          <p:grpSpPr bwMode="auto">
            <a:xfrm>
              <a:off x="816" y="2256"/>
              <a:ext cx="1968" cy="480"/>
              <a:chOff x="816" y="2352"/>
              <a:chExt cx="1968" cy="480"/>
            </a:xfrm>
          </p:grpSpPr>
          <p:sp>
            <p:nvSpPr>
              <p:cNvPr id="10" name="Line 89"/>
              <p:cNvSpPr>
                <a:spLocks noChangeShapeType="1"/>
              </p:cNvSpPr>
              <p:nvPr/>
            </p:nvSpPr>
            <p:spPr bwMode="auto">
              <a:xfrm>
                <a:off x="1344" y="249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" name="Line 90"/>
              <p:cNvSpPr>
                <a:spLocks noChangeShapeType="1"/>
              </p:cNvSpPr>
              <p:nvPr/>
            </p:nvSpPr>
            <p:spPr bwMode="auto">
              <a:xfrm>
                <a:off x="1440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" name="Line 91"/>
              <p:cNvSpPr>
                <a:spLocks noChangeShapeType="1"/>
              </p:cNvSpPr>
              <p:nvPr/>
            </p:nvSpPr>
            <p:spPr bwMode="auto">
              <a:xfrm rot="5400000">
                <a:off x="1392" y="24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" name="Line 92"/>
              <p:cNvSpPr>
                <a:spLocks noChangeShapeType="1"/>
              </p:cNvSpPr>
              <p:nvPr/>
            </p:nvSpPr>
            <p:spPr bwMode="auto">
              <a:xfrm>
                <a:off x="1152" y="278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4" name="Line 93"/>
              <p:cNvSpPr>
                <a:spLocks noChangeShapeType="1"/>
              </p:cNvSpPr>
              <p:nvPr/>
            </p:nvSpPr>
            <p:spPr bwMode="auto">
              <a:xfrm rot="5400000">
                <a:off x="1488" y="24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" name="Line 94"/>
              <p:cNvSpPr>
                <a:spLocks noChangeShapeType="1"/>
              </p:cNvSpPr>
              <p:nvPr/>
            </p:nvSpPr>
            <p:spPr bwMode="auto">
              <a:xfrm>
                <a:off x="1536" y="249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" name="Line 95"/>
              <p:cNvSpPr>
                <a:spLocks noChangeShapeType="1"/>
              </p:cNvSpPr>
              <p:nvPr/>
            </p:nvSpPr>
            <p:spPr bwMode="auto">
              <a:xfrm>
                <a:off x="1632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7" name="Line 96"/>
              <p:cNvSpPr>
                <a:spLocks noChangeShapeType="1"/>
              </p:cNvSpPr>
              <p:nvPr/>
            </p:nvSpPr>
            <p:spPr bwMode="auto">
              <a:xfrm rot="5400000">
                <a:off x="1584" y="24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" name="Line 97"/>
              <p:cNvSpPr>
                <a:spLocks noChangeShapeType="1"/>
              </p:cNvSpPr>
              <p:nvPr/>
            </p:nvSpPr>
            <p:spPr bwMode="auto">
              <a:xfrm rot="5400000">
                <a:off x="1680" y="24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9" name="Line 98"/>
              <p:cNvSpPr>
                <a:spLocks noChangeShapeType="1"/>
              </p:cNvSpPr>
              <p:nvPr/>
            </p:nvSpPr>
            <p:spPr bwMode="auto">
              <a:xfrm>
                <a:off x="1728" y="249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0" name="Line 99"/>
              <p:cNvSpPr>
                <a:spLocks noChangeShapeType="1"/>
              </p:cNvSpPr>
              <p:nvPr/>
            </p:nvSpPr>
            <p:spPr bwMode="auto">
              <a:xfrm>
                <a:off x="1824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1" name="Line 100"/>
              <p:cNvSpPr>
                <a:spLocks noChangeShapeType="1"/>
              </p:cNvSpPr>
              <p:nvPr/>
            </p:nvSpPr>
            <p:spPr bwMode="auto">
              <a:xfrm rot="5400000">
                <a:off x="1776" y="24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2" name="Line 101"/>
              <p:cNvSpPr>
                <a:spLocks noChangeShapeType="1"/>
              </p:cNvSpPr>
              <p:nvPr/>
            </p:nvSpPr>
            <p:spPr bwMode="auto">
              <a:xfrm rot="5400000">
                <a:off x="1872" y="24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3" name="Line 102"/>
              <p:cNvSpPr>
                <a:spLocks noChangeShapeType="1"/>
              </p:cNvSpPr>
              <p:nvPr/>
            </p:nvSpPr>
            <p:spPr bwMode="auto">
              <a:xfrm>
                <a:off x="1920" y="249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4" name="Line 103"/>
              <p:cNvSpPr>
                <a:spLocks noChangeShapeType="1"/>
              </p:cNvSpPr>
              <p:nvPr/>
            </p:nvSpPr>
            <p:spPr bwMode="auto">
              <a:xfrm>
                <a:off x="2016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5" name="Line 104"/>
              <p:cNvSpPr>
                <a:spLocks noChangeShapeType="1"/>
              </p:cNvSpPr>
              <p:nvPr/>
            </p:nvSpPr>
            <p:spPr bwMode="auto">
              <a:xfrm rot="5400000">
                <a:off x="1968" y="24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6" name="Line 105"/>
              <p:cNvSpPr>
                <a:spLocks noChangeShapeType="1"/>
              </p:cNvSpPr>
              <p:nvPr/>
            </p:nvSpPr>
            <p:spPr bwMode="auto">
              <a:xfrm rot="5400000">
                <a:off x="2064" y="24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7" name="Line 106"/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8" name="Line 107"/>
              <p:cNvSpPr>
                <a:spLocks noChangeShapeType="1"/>
              </p:cNvSpPr>
              <p:nvPr/>
            </p:nvSpPr>
            <p:spPr bwMode="auto">
              <a:xfrm>
                <a:off x="1248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29" name="Line 108"/>
              <p:cNvSpPr>
                <a:spLocks noChangeShapeType="1"/>
              </p:cNvSpPr>
              <p:nvPr/>
            </p:nvSpPr>
            <p:spPr bwMode="auto">
              <a:xfrm rot="5400000">
                <a:off x="1200" y="24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0" name="Line 109"/>
              <p:cNvSpPr>
                <a:spLocks noChangeShapeType="1"/>
              </p:cNvSpPr>
              <p:nvPr/>
            </p:nvSpPr>
            <p:spPr bwMode="auto">
              <a:xfrm rot="5400000">
                <a:off x="1296" y="24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1" name="Line 110"/>
              <p:cNvSpPr>
                <a:spLocks noChangeShapeType="1"/>
              </p:cNvSpPr>
              <p:nvPr/>
            </p:nvSpPr>
            <p:spPr bwMode="auto">
              <a:xfrm>
                <a:off x="2112" y="249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2" name="Line 111"/>
              <p:cNvSpPr>
                <a:spLocks noChangeShapeType="1"/>
              </p:cNvSpPr>
              <p:nvPr/>
            </p:nvSpPr>
            <p:spPr bwMode="auto">
              <a:xfrm>
                <a:off x="2208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3" name="Line 112"/>
              <p:cNvSpPr>
                <a:spLocks noChangeShapeType="1"/>
              </p:cNvSpPr>
              <p:nvPr/>
            </p:nvSpPr>
            <p:spPr bwMode="auto">
              <a:xfrm rot="5400000">
                <a:off x="2160" y="24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4" name="Line 113"/>
              <p:cNvSpPr>
                <a:spLocks noChangeShapeType="1"/>
              </p:cNvSpPr>
              <p:nvPr/>
            </p:nvSpPr>
            <p:spPr bwMode="auto">
              <a:xfrm rot="5400000">
                <a:off x="2256" y="24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5" name="Line 114"/>
              <p:cNvSpPr>
                <a:spLocks noChangeShapeType="1"/>
              </p:cNvSpPr>
              <p:nvPr/>
            </p:nvSpPr>
            <p:spPr bwMode="auto">
              <a:xfrm>
                <a:off x="2304" y="249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6" name="Line 115"/>
              <p:cNvSpPr>
                <a:spLocks noChangeShapeType="1"/>
              </p:cNvSpPr>
              <p:nvPr/>
            </p:nvSpPr>
            <p:spPr bwMode="auto">
              <a:xfrm>
                <a:off x="2400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7" name="Line 116"/>
              <p:cNvSpPr>
                <a:spLocks noChangeShapeType="1"/>
              </p:cNvSpPr>
              <p:nvPr/>
            </p:nvSpPr>
            <p:spPr bwMode="auto">
              <a:xfrm rot="5400000">
                <a:off x="2352" y="24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8" name="Line 117"/>
              <p:cNvSpPr>
                <a:spLocks noChangeShapeType="1"/>
              </p:cNvSpPr>
              <p:nvPr/>
            </p:nvSpPr>
            <p:spPr bwMode="auto">
              <a:xfrm rot="5400000">
                <a:off x="2448" y="24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39" name="Line 118"/>
              <p:cNvSpPr>
                <a:spLocks noChangeShapeType="1"/>
              </p:cNvSpPr>
              <p:nvPr/>
            </p:nvSpPr>
            <p:spPr bwMode="auto">
              <a:xfrm>
                <a:off x="2496" y="249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0" name="Line 119"/>
              <p:cNvSpPr>
                <a:spLocks noChangeShapeType="1"/>
              </p:cNvSpPr>
              <p:nvPr/>
            </p:nvSpPr>
            <p:spPr bwMode="auto">
              <a:xfrm>
                <a:off x="2592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1" name="Line 120"/>
              <p:cNvSpPr>
                <a:spLocks noChangeShapeType="1"/>
              </p:cNvSpPr>
              <p:nvPr/>
            </p:nvSpPr>
            <p:spPr bwMode="auto">
              <a:xfrm rot="5400000">
                <a:off x="2544" y="24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2" name="Line 121"/>
              <p:cNvSpPr>
                <a:spLocks noChangeShapeType="1"/>
              </p:cNvSpPr>
              <p:nvPr/>
            </p:nvSpPr>
            <p:spPr bwMode="auto">
              <a:xfrm rot="5400000">
                <a:off x="2640" y="244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3" name="Line 122"/>
              <p:cNvSpPr>
                <a:spLocks noChangeShapeType="1"/>
              </p:cNvSpPr>
              <p:nvPr/>
            </p:nvSpPr>
            <p:spPr bwMode="auto">
              <a:xfrm>
                <a:off x="1248" y="268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4" name="Line 123"/>
              <p:cNvSpPr>
                <a:spLocks noChangeShapeType="1"/>
              </p:cNvSpPr>
              <p:nvPr/>
            </p:nvSpPr>
            <p:spPr bwMode="auto">
              <a:xfrm rot="5400000">
                <a:off x="1200" y="273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5" name="Line 124"/>
              <p:cNvSpPr>
                <a:spLocks noChangeShapeType="1"/>
              </p:cNvSpPr>
              <p:nvPr/>
            </p:nvSpPr>
            <p:spPr bwMode="auto">
              <a:xfrm rot="5400000">
                <a:off x="1392" y="273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6" name="Line 125"/>
              <p:cNvSpPr>
                <a:spLocks noChangeShapeType="1"/>
              </p:cNvSpPr>
              <p:nvPr/>
            </p:nvSpPr>
            <p:spPr bwMode="auto">
              <a:xfrm>
                <a:off x="1440" y="2784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7" name="Line 126"/>
              <p:cNvSpPr>
                <a:spLocks noChangeShapeType="1"/>
              </p:cNvSpPr>
              <p:nvPr/>
            </p:nvSpPr>
            <p:spPr bwMode="auto">
              <a:xfrm rot="5400000">
                <a:off x="1584" y="273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8" name="Line 127"/>
              <p:cNvSpPr>
                <a:spLocks noChangeShapeType="1"/>
              </p:cNvSpPr>
              <p:nvPr/>
            </p:nvSpPr>
            <p:spPr bwMode="auto">
              <a:xfrm rot="5400000">
                <a:off x="1776" y="273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49" name="Line 128"/>
              <p:cNvSpPr>
                <a:spLocks noChangeShapeType="1"/>
              </p:cNvSpPr>
              <p:nvPr/>
            </p:nvSpPr>
            <p:spPr bwMode="auto">
              <a:xfrm>
                <a:off x="1824" y="2784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0" name="Line 129"/>
              <p:cNvSpPr>
                <a:spLocks noChangeShapeType="1"/>
              </p:cNvSpPr>
              <p:nvPr/>
            </p:nvSpPr>
            <p:spPr bwMode="auto">
              <a:xfrm rot="5400000">
                <a:off x="1968" y="273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1" name="Line 130"/>
              <p:cNvSpPr>
                <a:spLocks noChangeShapeType="1"/>
              </p:cNvSpPr>
              <p:nvPr/>
            </p:nvSpPr>
            <p:spPr bwMode="auto">
              <a:xfrm rot="5400000">
                <a:off x="2160" y="273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2" name="Line 131"/>
              <p:cNvSpPr>
                <a:spLocks noChangeShapeType="1"/>
              </p:cNvSpPr>
              <p:nvPr/>
            </p:nvSpPr>
            <p:spPr bwMode="auto">
              <a:xfrm>
                <a:off x="2208" y="2784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3" name="Line 132"/>
              <p:cNvSpPr>
                <a:spLocks noChangeShapeType="1"/>
              </p:cNvSpPr>
              <p:nvPr/>
            </p:nvSpPr>
            <p:spPr bwMode="auto">
              <a:xfrm rot="5400000">
                <a:off x="2352" y="273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4" name="Line 133"/>
              <p:cNvSpPr>
                <a:spLocks noChangeShapeType="1"/>
              </p:cNvSpPr>
              <p:nvPr/>
            </p:nvSpPr>
            <p:spPr bwMode="auto">
              <a:xfrm>
                <a:off x="1632" y="268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5" name="Line 134"/>
              <p:cNvSpPr>
                <a:spLocks noChangeShapeType="1"/>
              </p:cNvSpPr>
              <p:nvPr/>
            </p:nvSpPr>
            <p:spPr bwMode="auto">
              <a:xfrm>
                <a:off x="2016" y="268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6" name="Line 135"/>
              <p:cNvSpPr>
                <a:spLocks noChangeShapeType="1"/>
              </p:cNvSpPr>
              <p:nvPr/>
            </p:nvSpPr>
            <p:spPr bwMode="auto">
              <a:xfrm>
                <a:off x="2400" y="268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7" name="Line 136"/>
              <p:cNvSpPr>
                <a:spLocks noChangeShapeType="1"/>
              </p:cNvSpPr>
              <p:nvPr/>
            </p:nvSpPr>
            <p:spPr bwMode="auto">
              <a:xfrm rot="5400000">
                <a:off x="2544" y="273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8" name="Line 137"/>
              <p:cNvSpPr>
                <a:spLocks noChangeShapeType="1"/>
              </p:cNvSpPr>
              <p:nvPr/>
            </p:nvSpPr>
            <p:spPr bwMode="auto">
              <a:xfrm>
                <a:off x="2688" y="249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59" name="Line 138"/>
              <p:cNvSpPr>
                <a:spLocks noChangeShapeType="1"/>
              </p:cNvSpPr>
              <p:nvPr/>
            </p:nvSpPr>
            <p:spPr bwMode="auto">
              <a:xfrm>
                <a:off x="2592" y="2784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0" name="Line 139"/>
              <p:cNvSpPr>
                <a:spLocks noChangeShapeType="1"/>
              </p:cNvSpPr>
              <p:nvPr/>
            </p:nvSpPr>
            <p:spPr bwMode="auto">
              <a:xfrm rot="5400000">
                <a:off x="1152" y="259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1" name="Line 140"/>
              <p:cNvSpPr>
                <a:spLocks noChangeShapeType="1"/>
              </p:cNvSpPr>
              <p:nvPr/>
            </p:nvSpPr>
            <p:spPr bwMode="auto">
              <a:xfrm rot="5400000">
                <a:off x="1344" y="259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2" name="Line 141"/>
              <p:cNvSpPr>
                <a:spLocks noChangeShapeType="1"/>
              </p:cNvSpPr>
              <p:nvPr/>
            </p:nvSpPr>
            <p:spPr bwMode="auto">
              <a:xfrm rot="5400000">
                <a:off x="1536" y="259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3" name="Line 142"/>
              <p:cNvSpPr>
                <a:spLocks noChangeShapeType="1"/>
              </p:cNvSpPr>
              <p:nvPr/>
            </p:nvSpPr>
            <p:spPr bwMode="auto">
              <a:xfrm rot="5400000">
                <a:off x="1728" y="259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4" name="Line 143"/>
              <p:cNvSpPr>
                <a:spLocks noChangeShapeType="1"/>
              </p:cNvSpPr>
              <p:nvPr/>
            </p:nvSpPr>
            <p:spPr bwMode="auto">
              <a:xfrm rot="5400000">
                <a:off x="1920" y="259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5" name="Line 144"/>
              <p:cNvSpPr>
                <a:spLocks noChangeShapeType="1"/>
              </p:cNvSpPr>
              <p:nvPr/>
            </p:nvSpPr>
            <p:spPr bwMode="auto">
              <a:xfrm rot="5400000">
                <a:off x="2112" y="259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6" name="Line 145"/>
              <p:cNvSpPr>
                <a:spLocks noChangeShapeType="1"/>
              </p:cNvSpPr>
              <p:nvPr/>
            </p:nvSpPr>
            <p:spPr bwMode="auto">
              <a:xfrm rot="5400000">
                <a:off x="2304" y="259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7" name="Line 146"/>
              <p:cNvSpPr>
                <a:spLocks noChangeShapeType="1"/>
              </p:cNvSpPr>
              <p:nvPr/>
            </p:nvSpPr>
            <p:spPr bwMode="auto">
              <a:xfrm rot="5400000">
                <a:off x="2496" y="259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68" name="Text Box 147"/>
              <p:cNvSpPr txBox="1">
                <a:spLocks noChangeArrowheads="1"/>
              </p:cNvSpPr>
              <p:nvPr/>
            </p:nvSpPr>
            <p:spPr bwMode="auto">
              <a:xfrm>
                <a:off x="816" y="2352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tr-TR" i="1"/>
                  <a:t>CLK</a:t>
                </a:r>
              </a:p>
            </p:txBody>
          </p:sp>
          <p:sp>
            <p:nvSpPr>
              <p:cNvPr id="69" name="Rectangle 148"/>
              <p:cNvSpPr>
                <a:spLocks noChangeArrowheads="1"/>
              </p:cNvSpPr>
              <p:nvPr/>
            </p:nvSpPr>
            <p:spPr bwMode="auto">
              <a:xfrm>
                <a:off x="960" y="2640"/>
                <a:ext cx="24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30000"/>
                  </a:spcBef>
                </a:pPr>
                <a:r>
                  <a:rPr lang="en-US" altLang="tr-TR" i="1"/>
                  <a:t>Q</a:t>
                </a:r>
              </a:p>
            </p:txBody>
          </p:sp>
        </p:grpSp>
        <p:sp>
          <p:nvSpPr>
            <p:cNvPr id="9" name="Rectangle 260"/>
            <p:cNvSpPr>
              <a:spLocks noChangeArrowheads="1"/>
            </p:cNvSpPr>
            <p:nvPr/>
          </p:nvSpPr>
          <p:spPr bwMode="auto">
            <a:xfrm>
              <a:off x="960" y="3120"/>
              <a:ext cx="19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30000"/>
                </a:spcBef>
              </a:pPr>
              <a:r>
                <a:rPr lang="en-US" altLang="tr-TR" sz="1600"/>
                <a:t>Divide clock frequency by 2.</a:t>
              </a:r>
            </a:p>
          </p:txBody>
        </p:sp>
      </p:grpSp>
      <p:grpSp>
        <p:nvGrpSpPr>
          <p:cNvPr id="84" name="Group 264"/>
          <p:cNvGrpSpPr>
            <a:grpSpLocks/>
          </p:cNvGrpSpPr>
          <p:nvPr/>
        </p:nvGrpSpPr>
        <p:grpSpPr bwMode="auto">
          <a:xfrm>
            <a:off x="5361112" y="1878360"/>
            <a:ext cx="4038600" cy="3384550"/>
            <a:chOff x="3024" y="1200"/>
            <a:chExt cx="2544" cy="2132"/>
          </a:xfrm>
        </p:grpSpPr>
        <p:grpSp>
          <p:nvGrpSpPr>
            <p:cNvPr id="85" name="Group 180"/>
            <p:cNvGrpSpPr>
              <a:grpSpLocks/>
            </p:cNvGrpSpPr>
            <p:nvPr/>
          </p:nvGrpSpPr>
          <p:grpSpPr bwMode="auto">
            <a:xfrm>
              <a:off x="3024" y="1200"/>
              <a:ext cx="2544" cy="960"/>
              <a:chOff x="3024" y="1200"/>
              <a:chExt cx="2544" cy="960"/>
            </a:xfrm>
          </p:grpSpPr>
          <p:sp>
            <p:nvSpPr>
              <p:cNvPr id="162" name="Rectangle 151"/>
              <p:cNvSpPr>
                <a:spLocks noChangeArrowheads="1"/>
              </p:cNvSpPr>
              <p:nvPr/>
            </p:nvSpPr>
            <p:spPr bwMode="auto">
              <a:xfrm>
                <a:off x="3648" y="1392"/>
                <a:ext cx="480" cy="76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163" name="Line 152"/>
              <p:cNvSpPr>
                <a:spLocks noChangeShapeType="1"/>
              </p:cNvSpPr>
              <p:nvPr/>
            </p:nvSpPr>
            <p:spPr bwMode="auto">
              <a:xfrm>
                <a:off x="3504" y="1536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4" name="Oval 153"/>
              <p:cNvSpPr>
                <a:spLocks noChangeArrowheads="1"/>
              </p:cNvSpPr>
              <p:nvPr/>
            </p:nvSpPr>
            <p:spPr bwMode="auto">
              <a:xfrm>
                <a:off x="4128" y="1945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165" name="Line 154"/>
              <p:cNvSpPr>
                <a:spLocks noChangeShapeType="1"/>
              </p:cNvSpPr>
              <p:nvPr/>
            </p:nvSpPr>
            <p:spPr bwMode="auto">
              <a:xfrm>
                <a:off x="4128" y="1584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6" name="Text Box 156"/>
              <p:cNvSpPr txBox="1">
                <a:spLocks noChangeArrowheads="1"/>
              </p:cNvSpPr>
              <p:nvPr/>
            </p:nvSpPr>
            <p:spPr bwMode="auto">
              <a:xfrm>
                <a:off x="3648" y="1440"/>
                <a:ext cx="336" cy="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70000"/>
                  </a:spcBef>
                </a:pPr>
                <a:r>
                  <a:rPr lang="en-US" altLang="tr-TR" i="1"/>
                  <a:t>J</a:t>
                </a:r>
              </a:p>
              <a:p>
                <a:pPr>
                  <a:spcBef>
                    <a:spcPct val="70000"/>
                  </a:spcBef>
                </a:pPr>
                <a:r>
                  <a:rPr lang="en-US" altLang="tr-TR" i="1"/>
                  <a:t> C</a:t>
                </a:r>
              </a:p>
              <a:p>
                <a:pPr>
                  <a:spcBef>
                    <a:spcPct val="70000"/>
                  </a:spcBef>
                </a:pPr>
                <a:r>
                  <a:rPr lang="en-US" altLang="tr-TR" i="1"/>
                  <a:t>K</a:t>
                </a:r>
              </a:p>
            </p:txBody>
          </p:sp>
          <p:sp>
            <p:nvSpPr>
              <p:cNvPr id="167" name="Rectangle 157"/>
              <p:cNvSpPr>
                <a:spLocks noChangeArrowheads="1"/>
              </p:cNvSpPr>
              <p:nvPr/>
            </p:nvSpPr>
            <p:spPr bwMode="auto">
              <a:xfrm>
                <a:off x="4128" y="1392"/>
                <a:ext cx="33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30000"/>
                  </a:spcBef>
                </a:pPr>
                <a:r>
                  <a:rPr lang="en-US" altLang="tr-TR" i="1"/>
                  <a:t>QA</a:t>
                </a:r>
              </a:p>
            </p:txBody>
          </p:sp>
          <p:sp>
            <p:nvSpPr>
              <p:cNvPr id="168" name="Line 158"/>
              <p:cNvSpPr>
                <a:spLocks noChangeShapeType="1"/>
              </p:cNvSpPr>
              <p:nvPr/>
            </p:nvSpPr>
            <p:spPr bwMode="auto">
              <a:xfrm>
                <a:off x="3360" y="1776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9" name="Line 159"/>
              <p:cNvSpPr>
                <a:spLocks noChangeShapeType="1"/>
              </p:cNvSpPr>
              <p:nvPr/>
            </p:nvSpPr>
            <p:spPr bwMode="auto">
              <a:xfrm flipV="1">
                <a:off x="3504" y="2016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70" name="AutoShape 160"/>
              <p:cNvSpPr>
                <a:spLocks noChangeArrowheads="1"/>
              </p:cNvSpPr>
              <p:nvPr/>
            </p:nvSpPr>
            <p:spPr bwMode="auto">
              <a:xfrm rot="5400000">
                <a:off x="3648" y="1728"/>
                <a:ext cx="72" cy="7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171" name="Line 161"/>
              <p:cNvSpPr>
                <a:spLocks noChangeShapeType="1"/>
              </p:cNvSpPr>
              <p:nvPr/>
            </p:nvSpPr>
            <p:spPr bwMode="auto">
              <a:xfrm rot="5400000">
                <a:off x="3192" y="1704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72" name="Text Box 162"/>
              <p:cNvSpPr txBox="1">
                <a:spLocks noChangeArrowheads="1"/>
              </p:cNvSpPr>
              <p:nvPr/>
            </p:nvSpPr>
            <p:spPr bwMode="auto">
              <a:xfrm>
                <a:off x="3024" y="1680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tr-TR" i="1"/>
                  <a:t>CLK</a:t>
                </a:r>
              </a:p>
            </p:txBody>
          </p:sp>
          <p:sp>
            <p:nvSpPr>
              <p:cNvPr id="173" name="Oval 163"/>
              <p:cNvSpPr>
                <a:spLocks noChangeArrowheads="1"/>
              </p:cNvSpPr>
              <p:nvPr/>
            </p:nvSpPr>
            <p:spPr bwMode="auto">
              <a:xfrm>
                <a:off x="3480" y="1511"/>
                <a:ext cx="58" cy="4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174" name="Rectangle 164"/>
              <p:cNvSpPr>
                <a:spLocks noChangeArrowheads="1"/>
              </p:cNvSpPr>
              <p:nvPr/>
            </p:nvSpPr>
            <p:spPr bwMode="auto">
              <a:xfrm>
                <a:off x="3312" y="1200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30000"/>
                  </a:spcBef>
                </a:pPr>
                <a:r>
                  <a:rPr lang="en-US" altLang="tr-TR"/>
                  <a:t>High</a:t>
                </a:r>
                <a:endParaRPr lang="en-US" altLang="tr-TR" i="1"/>
              </a:p>
            </p:txBody>
          </p:sp>
          <p:sp>
            <p:nvSpPr>
              <p:cNvPr id="175" name="Rectangle 166"/>
              <p:cNvSpPr>
                <a:spLocks noChangeArrowheads="1"/>
              </p:cNvSpPr>
              <p:nvPr/>
            </p:nvSpPr>
            <p:spPr bwMode="auto">
              <a:xfrm>
                <a:off x="4704" y="1392"/>
                <a:ext cx="480" cy="768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176" name="Line 167"/>
              <p:cNvSpPr>
                <a:spLocks noChangeShapeType="1"/>
              </p:cNvSpPr>
              <p:nvPr/>
            </p:nvSpPr>
            <p:spPr bwMode="auto">
              <a:xfrm>
                <a:off x="4560" y="1536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77" name="Oval 168"/>
              <p:cNvSpPr>
                <a:spLocks noChangeArrowheads="1"/>
              </p:cNvSpPr>
              <p:nvPr/>
            </p:nvSpPr>
            <p:spPr bwMode="auto">
              <a:xfrm>
                <a:off x="5184" y="1945"/>
                <a:ext cx="48" cy="48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tx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178" name="Line 169"/>
              <p:cNvSpPr>
                <a:spLocks noChangeShapeType="1"/>
              </p:cNvSpPr>
              <p:nvPr/>
            </p:nvSpPr>
            <p:spPr bwMode="auto">
              <a:xfrm>
                <a:off x="5184" y="1584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79" name="Text Box 170"/>
              <p:cNvSpPr txBox="1">
                <a:spLocks noChangeArrowheads="1"/>
              </p:cNvSpPr>
              <p:nvPr/>
            </p:nvSpPr>
            <p:spPr bwMode="auto">
              <a:xfrm>
                <a:off x="4704" y="1440"/>
                <a:ext cx="336" cy="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70000"/>
                  </a:spcBef>
                </a:pPr>
                <a:r>
                  <a:rPr lang="en-US" altLang="tr-TR" i="1"/>
                  <a:t>J</a:t>
                </a:r>
              </a:p>
              <a:p>
                <a:pPr>
                  <a:spcBef>
                    <a:spcPct val="70000"/>
                  </a:spcBef>
                </a:pPr>
                <a:r>
                  <a:rPr lang="en-US" altLang="tr-TR" i="1"/>
                  <a:t> C</a:t>
                </a:r>
              </a:p>
              <a:p>
                <a:pPr>
                  <a:spcBef>
                    <a:spcPct val="70000"/>
                  </a:spcBef>
                </a:pPr>
                <a:r>
                  <a:rPr lang="en-US" altLang="tr-TR" i="1"/>
                  <a:t>K</a:t>
                </a:r>
              </a:p>
            </p:txBody>
          </p:sp>
          <p:sp>
            <p:nvSpPr>
              <p:cNvPr id="180" name="Rectangle 171"/>
              <p:cNvSpPr>
                <a:spLocks noChangeArrowheads="1"/>
              </p:cNvSpPr>
              <p:nvPr/>
            </p:nvSpPr>
            <p:spPr bwMode="auto">
              <a:xfrm>
                <a:off x="5232" y="1392"/>
                <a:ext cx="33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30000"/>
                  </a:spcBef>
                </a:pPr>
                <a:r>
                  <a:rPr lang="en-US" altLang="tr-TR" i="1"/>
                  <a:t>QB</a:t>
                </a:r>
              </a:p>
            </p:txBody>
          </p:sp>
          <p:sp>
            <p:nvSpPr>
              <p:cNvPr id="181" name="Line 172"/>
              <p:cNvSpPr>
                <a:spLocks noChangeShapeType="1"/>
              </p:cNvSpPr>
              <p:nvPr/>
            </p:nvSpPr>
            <p:spPr bwMode="auto">
              <a:xfrm>
                <a:off x="4416" y="1776"/>
                <a:ext cx="288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2" name="Line 173"/>
              <p:cNvSpPr>
                <a:spLocks noChangeShapeType="1"/>
              </p:cNvSpPr>
              <p:nvPr/>
            </p:nvSpPr>
            <p:spPr bwMode="auto">
              <a:xfrm flipV="1">
                <a:off x="4560" y="2016"/>
                <a:ext cx="14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3" name="AutoShape 174"/>
              <p:cNvSpPr>
                <a:spLocks noChangeArrowheads="1"/>
              </p:cNvSpPr>
              <p:nvPr/>
            </p:nvSpPr>
            <p:spPr bwMode="auto">
              <a:xfrm rot="5400000">
                <a:off x="4704" y="1728"/>
                <a:ext cx="72" cy="72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184" name="Line 175"/>
              <p:cNvSpPr>
                <a:spLocks noChangeShapeType="1"/>
              </p:cNvSpPr>
              <p:nvPr/>
            </p:nvSpPr>
            <p:spPr bwMode="auto">
              <a:xfrm rot="5400000">
                <a:off x="4248" y="1704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85" name="Oval 177"/>
              <p:cNvSpPr>
                <a:spLocks noChangeArrowheads="1"/>
              </p:cNvSpPr>
              <p:nvPr/>
            </p:nvSpPr>
            <p:spPr bwMode="auto">
              <a:xfrm>
                <a:off x="4536" y="1511"/>
                <a:ext cx="58" cy="47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tr-TR" altLang="tr-TR"/>
              </a:p>
            </p:txBody>
          </p:sp>
          <p:sp>
            <p:nvSpPr>
              <p:cNvPr id="186" name="Rectangle 178"/>
              <p:cNvSpPr>
                <a:spLocks noChangeArrowheads="1"/>
              </p:cNvSpPr>
              <p:nvPr/>
            </p:nvSpPr>
            <p:spPr bwMode="auto">
              <a:xfrm>
                <a:off x="4368" y="1200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30000"/>
                  </a:spcBef>
                </a:pPr>
                <a:r>
                  <a:rPr lang="en-US" altLang="tr-TR"/>
                  <a:t>High</a:t>
                </a:r>
                <a:endParaRPr lang="en-US" altLang="tr-TR" i="1"/>
              </a:p>
            </p:txBody>
          </p:sp>
          <p:sp>
            <p:nvSpPr>
              <p:cNvPr id="187" name="Line 179"/>
              <p:cNvSpPr>
                <a:spLocks noChangeShapeType="1"/>
              </p:cNvSpPr>
              <p:nvPr/>
            </p:nvSpPr>
            <p:spPr bwMode="auto">
              <a:xfrm rot="5400000">
                <a:off x="4320" y="1680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86" name="Group 262"/>
            <p:cNvGrpSpPr>
              <a:grpSpLocks/>
            </p:cNvGrpSpPr>
            <p:nvPr/>
          </p:nvGrpSpPr>
          <p:grpSpPr bwMode="auto">
            <a:xfrm>
              <a:off x="3264" y="2256"/>
              <a:ext cx="1968" cy="768"/>
              <a:chOff x="3264" y="2256"/>
              <a:chExt cx="1968" cy="768"/>
            </a:xfrm>
          </p:grpSpPr>
          <p:sp>
            <p:nvSpPr>
              <p:cNvPr id="88" name="Line 182"/>
              <p:cNvSpPr>
                <a:spLocks noChangeShapeType="1"/>
              </p:cNvSpPr>
              <p:nvPr/>
            </p:nvSpPr>
            <p:spPr bwMode="auto">
              <a:xfrm>
                <a:off x="3792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9" name="Line 183"/>
              <p:cNvSpPr>
                <a:spLocks noChangeShapeType="1"/>
              </p:cNvSpPr>
              <p:nvPr/>
            </p:nvSpPr>
            <p:spPr bwMode="auto">
              <a:xfrm>
                <a:off x="3888" y="230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0" name="Line 184"/>
              <p:cNvSpPr>
                <a:spLocks noChangeShapeType="1"/>
              </p:cNvSpPr>
              <p:nvPr/>
            </p:nvSpPr>
            <p:spPr bwMode="auto">
              <a:xfrm rot="5400000">
                <a:off x="3840" y="23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1" name="Line 185"/>
              <p:cNvSpPr>
                <a:spLocks noChangeShapeType="1"/>
              </p:cNvSpPr>
              <p:nvPr/>
            </p:nvSpPr>
            <p:spPr bwMode="auto">
              <a:xfrm>
                <a:off x="3600" y="268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2" name="Line 186"/>
              <p:cNvSpPr>
                <a:spLocks noChangeShapeType="1"/>
              </p:cNvSpPr>
              <p:nvPr/>
            </p:nvSpPr>
            <p:spPr bwMode="auto">
              <a:xfrm rot="5400000">
                <a:off x="3936" y="23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3" name="Line 187"/>
              <p:cNvSpPr>
                <a:spLocks noChangeShapeType="1"/>
              </p:cNvSpPr>
              <p:nvPr/>
            </p:nvSpPr>
            <p:spPr bwMode="auto">
              <a:xfrm>
                <a:off x="3984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4" name="Line 188"/>
              <p:cNvSpPr>
                <a:spLocks noChangeShapeType="1"/>
              </p:cNvSpPr>
              <p:nvPr/>
            </p:nvSpPr>
            <p:spPr bwMode="auto">
              <a:xfrm>
                <a:off x="4080" y="230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5" name="Line 189"/>
              <p:cNvSpPr>
                <a:spLocks noChangeShapeType="1"/>
              </p:cNvSpPr>
              <p:nvPr/>
            </p:nvSpPr>
            <p:spPr bwMode="auto">
              <a:xfrm rot="5400000">
                <a:off x="4032" y="23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6" name="Line 190"/>
              <p:cNvSpPr>
                <a:spLocks noChangeShapeType="1"/>
              </p:cNvSpPr>
              <p:nvPr/>
            </p:nvSpPr>
            <p:spPr bwMode="auto">
              <a:xfrm rot="5400000">
                <a:off x="4128" y="23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7" name="Line 191"/>
              <p:cNvSpPr>
                <a:spLocks noChangeShapeType="1"/>
              </p:cNvSpPr>
              <p:nvPr/>
            </p:nvSpPr>
            <p:spPr bwMode="auto">
              <a:xfrm>
                <a:off x="4176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8" name="Line 192"/>
              <p:cNvSpPr>
                <a:spLocks noChangeShapeType="1"/>
              </p:cNvSpPr>
              <p:nvPr/>
            </p:nvSpPr>
            <p:spPr bwMode="auto">
              <a:xfrm>
                <a:off x="4272" y="230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99" name="Line 193"/>
              <p:cNvSpPr>
                <a:spLocks noChangeShapeType="1"/>
              </p:cNvSpPr>
              <p:nvPr/>
            </p:nvSpPr>
            <p:spPr bwMode="auto">
              <a:xfrm rot="5400000">
                <a:off x="4224" y="23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0" name="Line 194"/>
              <p:cNvSpPr>
                <a:spLocks noChangeShapeType="1"/>
              </p:cNvSpPr>
              <p:nvPr/>
            </p:nvSpPr>
            <p:spPr bwMode="auto">
              <a:xfrm rot="5400000">
                <a:off x="4320" y="23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1" name="Line 195"/>
              <p:cNvSpPr>
                <a:spLocks noChangeShapeType="1"/>
              </p:cNvSpPr>
              <p:nvPr/>
            </p:nvSpPr>
            <p:spPr bwMode="auto">
              <a:xfrm>
                <a:off x="4368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2" name="Line 196"/>
              <p:cNvSpPr>
                <a:spLocks noChangeShapeType="1"/>
              </p:cNvSpPr>
              <p:nvPr/>
            </p:nvSpPr>
            <p:spPr bwMode="auto">
              <a:xfrm>
                <a:off x="4464" y="230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3" name="Line 197"/>
              <p:cNvSpPr>
                <a:spLocks noChangeShapeType="1"/>
              </p:cNvSpPr>
              <p:nvPr/>
            </p:nvSpPr>
            <p:spPr bwMode="auto">
              <a:xfrm rot="5400000">
                <a:off x="4416" y="23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4" name="Line 198"/>
              <p:cNvSpPr>
                <a:spLocks noChangeShapeType="1"/>
              </p:cNvSpPr>
              <p:nvPr/>
            </p:nvSpPr>
            <p:spPr bwMode="auto">
              <a:xfrm rot="5400000">
                <a:off x="4512" y="23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5" name="Line 199"/>
              <p:cNvSpPr>
                <a:spLocks noChangeShapeType="1"/>
              </p:cNvSpPr>
              <p:nvPr/>
            </p:nvSpPr>
            <p:spPr bwMode="auto">
              <a:xfrm>
                <a:off x="3600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6" name="Line 200"/>
              <p:cNvSpPr>
                <a:spLocks noChangeShapeType="1"/>
              </p:cNvSpPr>
              <p:nvPr/>
            </p:nvSpPr>
            <p:spPr bwMode="auto">
              <a:xfrm>
                <a:off x="3696" y="230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7" name="Line 201"/>
              <p:cNvSpPr>
                <a:spLocks noChangeShapeType="1"/>
              </p:cNvSpPr>
              <p:nvPr/>
            </p:nvSpPr>
            <p:spPr bwMode="auto">
              <a:xfrm rot="5400000">
                <a:off x="3648" y="23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8" name="Line 202"/>
              <p:cNvSpPr>
                <a:spLocks noChangeShapeType="1"/>
              </p:cNvSpPr>
              <p:nvPr/>
            </p:nvSpPr>
            <p:spPr bwMode="auto">
              <a:xfrm rot="5400000">
                <a:off x="3744" y="23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09" name="Line 203"/>
              <p:cNvSpPr>
                <a:spLocks noChangeShapeType="1"/>
              </p:cNvSpPr>
              <p:nvPr/>
            </p:nvSpPr>
            <p:spPr bwMode="auto">
              <a:xfrm>
                <a:off x="4560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0" name="Line 204"/>
              <p:cNvSpPr>
                <a:spLocks noChangeShapeType="1"/>
              </p:cNvSpPr>
              <p:nvPr/>
            </p:nvSpPr>
            <p:spPr bwMode="auto">
              <a:xfrm>
                <a:off x="4656" y="230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1" name="Line 205"/>
              <p:cNvSpPr>
                <a:spLocks noChangeShapeType="1"/>
              </p:cNvSpPr>
              <p:nvPr/>
            </p:nvSpPr>
            <p:spPr bwMode="auto">
              <a:xfrm rot="5400000">
                <a:off x="4608" y="23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2" name="Line 206"/>
              <p:cNvSpPr>
                <a:spLocks noChangeShapeType="1"/>
              </p:cNvSpPr>
              <p:nvPr/>
            </p:nvSpPr>
            <p:spPr bwMode="auto">
              <a:xfrm rot="5400000">
                <a:off x="4704" y="23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3" name="Line 207"/>
              <p:cNvSpPr>
                <a:spLocks noChangeShapeType="1"/>
              </p:cNvSpPr>
              <p:nvPr/>
            </p:nvSpPr>
            <p:spPr bwMode="auto">
              <a:xfrm>
                <a:off x="4752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4" name="Line 208"/>
              <p:cNvSpPr>
                <a:spLocks noChangeShapeType="1"/>
              </p:cNvSpPr>
              <p:nvPr/>
            </p:nvSpPr>
            <p:spPr bwMode="auto">
              <a:xfrm>
                <a:off x="4848" y="230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5" name="Line 209"/>
              <p:cNvSpPr>
                <a:spLocks noChangeShapeType="1"/>
              </p:cNvSpPr>
              <p:nvPr/>
            </p:nvSpPr>
            <p:spPr bwMode="auto">
              <a:xfrm rot="5400000">
                <a:off x="4800" y="23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6" name="Line 210"/>
              <p:cNvSpPr>
                <a:spLocks noChangeShapeType="1"/>
              </p:cNvSpPr>
              <p:nvPr/>
            </p:nvSpPr>
            <p:spPr bwMode="auto">
              <a:xfrm rot="5400000">
                <a:off x="4896" y="23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7" name="Line 211"/>
              <p:cNvSpPr>
                <a:spLocks noChangeShapeType="1"/>
              </p:cNvSpPr>
              <p:nvPr/>
            </p:nvSpPr>
            <p:spPr bwMode="auto">
              <a:xfrm>
                <a:off x="4944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8" name="Line 212"/>
              <p:cNvSpPr>
                <a:spLocks noChangeShapeType="1"/>
              </p:cNvSpPr>
              <p:nvPr/>
            </p:nvSpPr>
            <p:spPr bwMode="auto">
              <a:xfrm>
                <a:off x="5040" y="2304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19" name="Line 213"/>
              <p:cNvSpPr>
                <a:spLocks noChangeShapeType="1"/>
              </p:cNvSpPr>
              <p:nvPr/>
            </p:nvSpPr>
            <p:spPr bwMode="auto">
              <a:xfrm rot="5400000">
                <a:off x="4992" y="23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0" name="Line 214"/>
              <p:cNvSpPr>
                <a:spLocks noChangeShapeType="1"/>
              </p:cNvSpPr>
              <p:nvPr/>
            </p:nvSpPr>
            <p:spPr bwMode="auto">
              <a:xfrm rot="5400000">
                <a:off x="5088" y="2352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1" name="Line 215"/>
              <p:cNvSpPr>
                <a:spLocks noChangeShapeType="1"/>
              </p:cNvSpPr>
              <p:nvPr/>
            </p:nvSpPr>
            <p:spPr bwMode="auto">
              <a:xfrm>
                <a:off x="3696" y="259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2" name="Line 216"/>
              <p:cNvSpPr>
                <a:spLocks noChangeShapeType="1"/>
              </p:cNvSpPr>
              <p:nvPr/>
            </p:nvSpPr>
            <p:spPr bwMode="auto">
              <a:xfrm rot="5400000">
                <a:off x="3648" y="264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3" name="Line 217"/>
              <p:cNvSpPr>
                <a:spLocks noChangeShapeType="1"/>
              </p:cNvSpPr>
              <p:nvPr/>
            </p:nvSpPr>
            <p:spPr bwMode="auto">
              <a:xfrm rot="5400000">
                <a:off x="3840" y="264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4" name="Line 218"/>
              <p:cNvSpPr>
                <a:spLocks noChangeShapeType="1"/>
              </p:cNvSpPr>
              <p:nvPr/>
            </p:nvSpPr>
            <p:spPr bwMode="auto">
              <a:xfrm>
                <a:off x="3888" y="268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5" name="Line 219"/>
              <p:cNvSpPr>
                <a:spLocks noChangeShapeType="1"/>
              </p:cNvSpPr>
              <p:nvPr/>
            </p:nvSpPr>
            <p:spPr bwMode="auto">
              <a:xfrm rot="5400000">
                <a:off x="4032" y="264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6" name="Line 220"/>
              <p:cNvSpPr>
                <a:spLocks noChangeShapeType="1"/>
              </p:cNvSpPr>
              <p:nvPr/>
            </p:nvSpPr>
            <p:spPr bwMode="auto">
              <a:xfrm rot="5400000">
                <a:off x="4224" y="264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7" name="Line 221"/>
              <p:cNvSpPr>
                <a:spLocks noChangeShapeType="1"/>
              </p:cNvSpPr>
              <p:nvPr/>
            </p:nvSpPr>
            <p:spPr bwMode="auto">
              <a:xfrm>
                <a:off x="4272" y="268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8" name="Line 222"/>
              <p:cNvSpPr>
                <a:spLocks noChangeShapeType="1"/>
              </p:cNvSpPr>
              <p:nvPr/>
            </p:nvSpPr>
            <p:spPr bwMode="auto">
              <a:xfrm rot="5400000">
                <a:off x="4416" y="264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29" name="Line 223"/>
              <p:cNvSpPr>
                <a:spLocks noChangeShapeType="1"/>
              </p:cNvSpPr>
              <p:nvPr/>
            </p:nvSpPr>
            <p:spPr bwMode="auto">
              <a:xfrm rot="5400000">
                <a:off x="4608" y="264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0" name="Line 224"/>
              <p:cNvSpPr>
                <a:spLocks noChangeShapeType="1"/>
              </p:cNvSpPr>
              <p:nvPr/>
            </p:nvSpPr>
            <p:spPr bwMode="auto">
              <a:xfrm>
                <a:off x="4656" y="268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1" name="Line 225"/>
              <p:cNvSpPr>
                <a:spLocks noChangeShapeType="1"/>
              </p:cNvSpPr>
              <p:nvPr/>
            </p:nvSpPr>
            <p:spPr bwMode="auto">
              <a:xfrm rot="5400000">
                <a:off x="4800" y="264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2" name="Line 226"/>
              <p:cNvSpPr>
                <a:spLocks noChangeShapeType="1"/>
              </p:cNvSpPr>
              <p:nvPr/>
            </p:nvSpPr>
            <p:spPr bwMode="auto">
              <a:xfrm>
                <a:off x="4080" y="259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3" name="Line 227"/>
              <p:cNvSpPr>
                <a:spLocks noChangeShapeType="1"/>
              </p:cNvSpPr>
              <p:nvPr/>
            </p:nvSpPr>
            <p:spPr bwMode="auto">
              <a:xfrm>
                <a:off x="4464" y="259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4" name="Line 228"/>
              <p:cNvSpPr>
                <a:spLocks noChangeShapeType="1"/>
              </p:cNvSpPr>
              <p:nvPr/>
            </p:nvSpPr>
            <p:spPr bwMode="auto">
              <a:xfrm>
                <a:off x="4848" y="259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5" name="Line 229"/>
              <p:cNvSpPr>
                <a:spLocks noChangeShapeType="1"/>
              </p:cNvSpPr>
              <p:nvPr/>
            </p:nvSpPr>
            <p:spPr bwMode="auto">
              <a:xfrm rot="5400000">
                <a:off x="4992" y="264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6" name="Line 230"/>
              <p:cNvSpPr>
                <a:spLocks noChangeShapeType="1"/>
              </p:cNvSpPr>
              <p:nvPr/>
            </p:nvSpPr>
            <p:spPr bwMode="auto">
              <a:xfrm>
                <a:off x="5136" y="2400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7" name="Line 231"/>
              <p:cNvSpPr>
                <a:spLocks noChangeShapeType="1"/>
              </p:cNvSpPr>
              <p:nvPr/>
            </p:nvSpPr>
            <p:spPr bwMode="auto">
              <a:xfrm>
                <a:off x="5040" y="2688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8" name="Line 232"/>
              <p:cNvSpPr>
                <a:spLocks noChangeShapeType="1"/>
              </p:cNvSpPr>
              <p:nvPr/>
            </p:nvSpPr>
            <p:spPr bwMode="auto">
              <a:xfrm rot="5400000">
                <a:off x="3600" y="249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39" name="Line 233"/>
              <p:cNvSpPr>
                <a:spLocks noChangeShapeType="1"/>
              </p:cNvSpPr>
              <p:nvPr/>
            </p:nvSpPr>
            <p:spPr bwMode="auto">
              <a:xfrm rot="5400000">
                <a:off x="3792" y="249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40" name="Line 234"/>
              <p:cNvSpPr>
                <a:spLocks noChangeShapeType="1"/>
              </p:cNvSpPr>
              <p:nvPr/>
            </p:nvSpPr>
            <p:spPr bwMode="auto">
              <a:xfrm rot="5400000">
                <a:off x="3984" y="249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41" name="Line 235"/>
              <p:cNvSpPr>
                <a:spLocks noChangeShapeType="1"/>
              </p:cNvSpPr>
              <p:nvPr/>
            </p:nvSpPr>
            <p:spPr bwMode="auto">
              <a:xfrm rot="5400000">
                <a:off x="4176" y="249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42" name="Line 236"/>
              <p:cNvSpPr>
                <a:spLocks noChangeShapeType="1"/>
              </p:cNvSpPr>
              <p:nvPr/>
            </p:nvSpPr>
            <p:spPr bwMode="auto">
              <a:xfrm rot="5400000">
                <a:off x="4368" y="249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43" name="Line 237"/>
              <p:cNvSpPr>
                <a:spLocks noChangeShapeType="1"/>
              </p:cNvSpPr>
              <p:nvPr/>
            </p:nvSpPr>
            <p:spPr bwMode="auto">
              <a:xfrm rot="5400000">
                <a:off x="4560" y="249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44" name="Line 238"/>
              <p:cNvSpPr>
                <a:spLocks noChangeShapeType="1"/>
              </p:cNvSpPr>
              <p:nvPr/>
            </p:nvSpPr>
            <p:spPr bwMode="auto">
              <a:xfrm rot="5400000">
                <a:off x="4752" y="249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45" name="Line 239"/>
              <p:cNvSpPr>
                <a:spLocks noChangeShapeType="1"/>
              </p:cNvSpPr>
              <p:nvPr/>
            </p:nvSpPr>
            <p:spPr bwMode="auto">
              <a:xfrm rot="5400000">
                <a:off x="4944" y="2496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46" name="Text Box 240"/>
              <p:cNvSpPr txBox="1">
                <a:spLocks noChangeArrowheads="1"/>
              </p:cNvSpPr>
              <p:nvPr/>
            </p:nvSpPr>
            <p:spPr bwMode="auto">
              <a:xfrm>
                <a:off x="3264" y="2256"/>
                <a:ext cx="384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GB" altLang="tr-TR" i="1"/>
                  <a:t>CLK</a:t>
                </a:r>
              </a:p>
            </p:txBody>
          </p:sp>
          <p:sp>
            <p:nvSpPr>
              <p:cNvPr id="147" name="Rectangle 241"/>
              <p:cNvSpPr>
                <a:spLocks noChangeArrowheads="1"/>
              </p:cNvSpPr>
              <p:nvPr/>
            </p:nvSpPr>
            <p:spPr bwMode="auto">
              <a:xfrm>
                <a:off x="3312" y="2544"/>
                <a:ext cx="33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30000"/>
                  </a:spcBef>
                </a:pPr>
                <a:r>
                  <a:rPr lang="en-US" altLang="tr-TR" i="1"/>
                  <a:t>QA</a:t>
                </a:r>
              </a:p>
            </p:txBody>
          </p:sp>
          <p:sp>
            <p:nvSpPr>
              <p:cNvPr id="148" name="Line 242"/>
              <p:cNvSpPr>
                <a:spLocks noChangeShapeType="1"/>
              </p:cNvSpPr>
              <p:nvPr/>
            </p:nvSpPr>
            <p:spPr bwMode="auto">
              <a:xfrm rot="5400000">
                <a:off x="3600" y="2784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49" name="Line 244"/>
              <p:cNvSpPr>
                <a:spLocks noChangeShapeType="1"/>
              </p:cNvSpPr>
              <p:nvPr/>
            </p:nvSpPr>
            <p:spPr bwMode="auto">
              <a:xfrm rot="5400000">
                <a:off x="3984" y="2784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0" name="Line 246"/>
              <p:cNvSpPr>
                <a:spLocks noChangeShapeType="1"/>
              </p:cNvSpPr>
              <p:nvPr/>
            </p:nvSpPr>
            <p:spPr bwMode="auto">
              <a:xfrm rot="5400000">
                <a:off x="4368" y="2784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1" name="Line 248"/>
              <p:cNvSpPr>
                <a:spLocks noChangeShapeType="1"/>
              </p:cNvSpPr>
              <p:nvPr/>
            </p:nvSpPr>
            <p:spPr bwMode="auto">
              <a:xfrm rot="5400000">
                <a:off x="4752" y="2784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2" name="Line 250"/>
              <p:cNvSpPr>
                <a:spLocks noChangeShapeType="1"/>
              </p:cNvSpPr>
              <p:nvPr/>
            </p:nvSpPr>
            <p:spPr bwMode="auto">
              <a:xfrm>
                <a:off x="3600" y="2976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3" name="Line 251"/>
              <p:cNvSpPr>
                <a:spLocks noChangeShapeType="1"/>
              </p:cNvSpPr>
              <p:nvPr/>
            </p:nvSpPr>
            <p:spPr bwMode="auto">
              <a:xfrm>
                <a:off x="3696" y="2880"/>
                <a:ext cx="3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4" name="Line 252"/>
              <p:cNvSpPr>
                <a:spLocks noChangeShapeType="1"/>
              </p:cNvSpPr>
              <p:nvPr/>
            </p:nvSpPr>
            <p:spPr bwMode="auto">
              <a:xfrm rot="5400000">
                <a:off x="3648" y="292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5" name="Line 253"/>
              <p:cNvSpPr>
                <a:spLocks noChangeShapeType="1"/>
              </p:cNvSpPr>
              <p:nvPr/>
            </p:nvSpPr>
            <p:spPr bwMode="auto">
              <a:xfrm rot="5400000">
                <a:off x="4416" y="292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6" name="Line 254"/>
              <p:cNvSpPr>
                <a:spLocks noChangeShapeType="1"/>
              </p:cNvSpPr>
              <p:nvPr/>
            </p:nvSpPr>
            <p:spPr bwMode="auto">
              <a:xfrm>
                <a:off x="4080" y="2976"/>
                <a:ext cx="3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7" name="Line 255"/>
              <p:cNvSpPr>
                <a:spLocks noChangeShapeType="1"/>
              </p:cNvSpPr>
              <p:nvPr/>
            </p:nvSpPr>
            <p:spPr bwMode="auto">
              <a:xfrm rot="5400000">
                <a:off x="4032" y="292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58" name="Rectangle 256"/>
              <p:cNvSpPr>
                <a:spLocks noChangeArrowheads="1"/>
              </p:cNvSpPr>
              <p:nvPr/>
            </p:nvSpPr>
            <p:spPr bwMode="auto">
              <a:xfrm>
                <a:off x="3312" y="2832"/>
                <a:ext cx="33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30000"/>
                  </a:spcBef>
                </a:pPr>
                <a:r>
                  <a:rPr lang="en-US" altLang="tr-TR" i="1"/>
                  <a:t>QB</a:t>
                </a:r>
              </a:p>
            </p:txBody>
          </p:sp>
          <p:sp>
            <p:nvSpPr>
              <p:cNvPr id="159" name="Line 257"/>
              <p:cNvSpPr>
                <a:spLocks noChangeShapeType="1"/>
              </p:cNvSpPr>
              <p:nvPr/>
            </p:nvSpPr>
            <p:spPr bwMode="auto">
              <a:xfrm>
                <a:off x="4464" y="2880"/>
                <a:ext cx="3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0" name="Line 258"/>
              <p:cNvSpPr>
                <a:spLocks noChangeShapeType="1"/>
              </p:cNvSpPr>
              <p:nvPr/>
            </p:nvSpPr>
            <p:spPr bwMode="auto">
              <a:xfrm rot="5400000">
                <a:off x="4800" y="2928"/>
                <a:ext cx="9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161" name="Line 259"/>
              <p:cNvSpPr>
                <a:spLocks noChangeShapeType="1"/>
              </p:cNvSpPr>
              <p:nvPr/>
            </p:nvSpPr>
            <p:spPr bwMode="auto">
              <a:xfrm>
                <a:off x="4848" y="2976"/>
                <a:ext cx="38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87" name="Rectangle 261"/>
            <p:cNvSpPr>
              <a:spLocks noChangeArrowheads="1"/>
            </p:cNvSpPr>
            <p:nvPr/>
          </p:nvSpPr>
          <p:spPr bwMode="auto">
            <a:xfrm>
              <a:off x="3408" y="3120"/>
              <a:ext cx="196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400"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30000"/>
                </a:spcBef>
              </a:pPr>
              <a:r>
                <a:rPr lang="en-US" altLang="tr-TR" sz="1600"/>
                <a:t>Divide clock frequency by 4.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022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Schmitt</a:t>
            </a:r>
            <a:r>
              <a:rPr lang="tr-TR" sz="2800" dirty="0"/>
              <a:t> </a:t>
            </a:r>
            <a:r>
              <a:rPr lang="tr-TR" sz="2800" dirty="0" err="1"/>
              <a:t>Trigger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775520" y="908722"/>
            <a:ext cx="87849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 Schmitt trigger </a:t>
            </a:r>
            <a:r>
              <a:rPr lang="en-US" dirty="0"/>
              <a:t>is </a:t>
            </a:r>
            <a:r>
              <a:rPr lang="en-US" dirty="0"/>
              <a:t>a device with two important properties</a:t>
            </a:r>
            <a:r>
              <a:rPr lang="en-US" dirty="0"/>
              <a:t>:</a:t>
            </a:r>
          </a:p>
          <a:p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It </a:t>
            </a:r>
            <a:r>
              <a:rPr lang="en-US" dirty="0"/>
              <a:t>responds to a slowly changing input waveform with a </a:t>
            </a:r>
            <a:r>
              <a:rPr lang="en-US" i="1" dirty="0"/>
              <a:t>fast transition time at </a:t>
            </a:r>
            <a:r>
              <a:rPr lang="en-US" i="1" dirty="0"/>
              <a:t>the </a:t>
            </a:r>
            <a:r>
              <a:rPr lang="tr-TR" i="1" dirty="0" err="1"/>
              <a:t>output</a:t>
            </a:r>
            <a:r>
              <a:rPr lang="tr-TR" dirty="0"/>
              <a:t>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tr-TR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The </a:t>
            </a:r>
            <a:r>
              <a:rPr lang="en-US" dirty="0"/>
              <a:t>voltage-transfer characteristic of the device displays </a:t>
            </a:r>
            <a:r>
              <a:rPr lang="en-US" i="1" dirty="0"/>
              <a:t>different switching </a:t>
            </a:r>
            <a:r>
              <a:rPr lang="en-US" i="1" dirty="0"/>
              <a:t>thresholds for </a:t>
            </a:r>
            <a:r>
              <a:rPr lang="en-US" i="1" dirty="0"/>
              <a:t>positive- and negative-going input signals</a:t>
            </a:r>
            <a:r>
              <a:rPr lang="en-US" dirty="0"/>
              <a:t>. </a:t>
            </a:r>
            <a:r>
              <a:rPr lang="en-US" dirty="0"/>
              <a:t>The </a:t>
            </a:r>
            <a:r>
              <a:rPr lang="en-US" dirty="0"/>
              <a:t>switching thresholds for the low-to-high and </a:t>
            </a:r>
            <a:r>
              <a:rPr lang="en-US" dirty="0"/>
              <a:t>high-to-low </a:t>
            </a:r>
            <a:r>
              <a:rPr lang="en-US" dirty="0"/>
              <a:t>transitions are called </a:t>
            </a:r>
            <a:r>
              <a:rPr lang="en-US" i="1" dirty="0"/>
              <a:t>V</a:t>
            </a:r>
            <a:r>
              <a:rPr lang="en-US" i="1" baseline="-25000" dirty="0"/>
              <a:t>M</a:t>
            </a:r>
            <a:r>
              <a:rPr lang="en-US" baseline="-25000" dirty="0"/>
              <a:t>+ </a:t>
            </a:r>
            <a:r>
              <a:rPr lang="en-US" dirty="0"/>
              <a:t>and </a:t>
            </a:r>
            <a:r>
              <a:rPr lang="en-US" i="1" dirty="0"/>
              <a:t>V</a:t>
            </a:r>
            <a:r>
              <a:rPr lang="en-US" i="1" baseline="-25000" dirty="0"/>
              <a:t>M</a:t>
            </a:r>
            <a:r>
              <a:rPr lang="en-US" baseline="-25000" dirty="0"/>
              <a:t>-</a:t>
            </a:r>
            <a:r>
              <a:rPr lang="en-US" dirty="0"/>
              <a:t>, respectively. The </a:t>
            </a:r>
            <a:r>
              <a:rPr lang="en-US" i="1" dirty="0"/>
              <a:t>hysteresis voltage </a:t>
            </a:r>
            <a:r>
              <a:rPr lang="en-US" dirty="0"/>
              <a:t>is defined </a:t>
            </a:r>
            <a:r>
              <a:rPr lang="en-US" dirty="0"/>
              <a:t>as the difference between the two.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8178" y="3573017"/>
            <a:ext cx="6866215" cy="3109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73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tr-TR" sz="2800" dirty="0" err="1"/>
              <a:t>The</a:t>
            </a:r>
            <a:r>
              <a:rPr lang="tr-TR" sz="2800" dirty="0"/>
              <a:t> </a:t>
            </a:r>
            <a:r>
              <a:rPr lang="tr-TR" sz="2800" dirty="0" err="1"/>
              <a:t>Schmitt</a:t>
            </a:r>
            <a:r>
              <a:rPr lang="tr-TR" sz="2800" dirty="0"/>
              <a:t> </a:t>
            </a:r>
            <a:r>
              <a:rPr lang="tr-TR" sz="2800" dirty="0" err="1"/>
              <a:t>Trigger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775520" y="90872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One of the main uses of the Schmitt trigger is to turn a noisy or slowly varying input </a:t>
            </a:r>
            <a:r>
              <a:rPr lang="en-US" dirty="0"/>
              <a:t>signal into </a:t>
            </a:r>
            <a:r>
              <a:rPr lang="en-US" dirty="0"/>
              <a:t>a clean digital output signal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The “secret” behind the Schmitt trigger concept is the use of positive feedback.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088" y="2708921"/>
            <a:ext cx="8466554" cy="291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6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CMOS Implementation of t</a:t>
            </a:r>
            <a:r>
              <a:rPr lang="tr-TR" sz="2800" dirty="0"/>
              <a:t>he </a:t>
            </a:r>
            <a:r>
              <a:rPr lang="tr-TR" sz="2800" dirty="0" err="1"/>
              <a:t>Schmitt</a:t>
            </a:r>
            <a:r>
              <a:rPr lang="tr-TR" sz="2800" dirty="0"/>
              <a:t> </a:t>
            </a:r>
            <a:r>
              <a:rPr lang="tr-TR" sz="2800" dirty="0" err="1"/>
              <a:t>Trigger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775520" y="908721"/>
            <a:ext cx="84249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One possible CMOS implementation of the Schmitt trigger is </a:t>
            </a:r>
            <a:r>
              <a:rPr lang="en-US" dirty="0"/>
              <a:t>shown below:</a:t>
            </a:r>
            <a:r>
              <a:rPr lang="tr-TR" dirty="0"/>
              <a:t> 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484784"/>
            <a:ext cx="4732430" cy="34674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9616" y="5158916"/>
            <a:ext cx="1867062" cy="2667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256430" y="1700808"/>
            <a:ext cx="43760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</a:t>
            </a:r>
            <a:r>
              <a:rPr lang="en-US" dirty="0"/>
              <a:t>switching </a:t>
            </a:r>
            <a:r>
              <a:rPr lang="en-US" dirty="0"/>
              <a:t>threshold </a:t>
            </a:r>
            <a:r>
              <a:rPr lang="en-US" dirty="0"/>
              <a:t>of a CMOS inverter is </a:t>
            </a:r>
            <a:r>
              <a:rPr lang="en-US" dirty="0"/>
              <a:t>determined by </a:t>
            </a:r>
            <a:r>
              <a:rPr lang="en-US" dirty="0"/>
              <a:t>the (</a:t>
            </a:r>
            <a:r>
              <a:rPr lang="en-US" i="1" dirty="0" err="1"/>
              <a:t>k</a:t>
            </a:r>
            <a:r>
              <a:rPr lang="en-US" i="1" baseline="-25000" dirty="0" err="1"/>
              <a:t>n</a:t>
            </a:r>
            <a:r>
              <a:rPr lang="en-US" i="1" dirty="0"/>
              <a:t>/</a:t>
            </a:r>
            <a:r>
              <a:rPr lang="en-US" i="1" dirty="0" err="1"/>
              <a:t>k</a:t>
            </a:r>
            <a:r>
              <a:rPr lang="en-US" i="1" baseline="-25000" dirty="0" err="1"/>
              <a:t>p</a:t>
            </a:r>
            <a:r>
              <a:rPr lang="en-US" dirty="0"/>
              <a:t>) ratio between the NMOS and PMOS transistors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tr-TR" dirty="0" err="1"/>
              <a:t>Increasing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ratio</a:t>
            </a:r>
            <a:r>
              <a:rPr lang="tr-TR" dirty="0"/>
              <a:t> </a:t>
            </a:r>
            <a:r>
              <a:rPr lang="tr-TR" dirty="0" err="1"/>
              <a:t>results</a:t>
            </a:r>
            <a:r>
              <a:rPr lang="en-US" dirty="0"/>
              <a:t> in </a:t>
            </a:r>
            <a:r>
              <a:rPr lang="en-US" dirty="0"/>
              <a:t>a reduction of the threshold, while decreasing it results in an increase in </a:t>
            </a:r>
            <a:r>
              <a:rPr lang="en-US" i="1" dirty="0"/>
              <a:t>V</a:t>
            </a:r>
            <a:r>
              <a:rPr lang="en-US" i="1" baseline="-25000" dirty="0"/>
              <a:t>M</a:t>
            </a:r>
            <a:r>
              <a:rPr lang="en-US" i="1" dirty="0"/>
              <a:t>.</a:t>
            </a:r>
            <a:endParaRPr lang="tr-TR" baseline="-25000" dirty="0"/>
          </a:p>
        </p:txBody>
      </p:sp>
    </p:spTree>
    <p:extLst>
      <p:ext uri="{BB962C8B-B14F-4D97-AF65-F5344CB8AC3E}">
        <p14:creationId xmlns:p14="http://schemas.microsoft.com/office/powerpoint/2010/main" val="251365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320" y="908720"/>
            <a:ext cx="4732430" cy="3467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CMOS Implementation of t</a:t>
            </a:r>
            <a:r>
              <a:rPr lang="tr-TR" sz="2800" dirty="0"/>
              <a:t>he </a:t>
            </a:r>
            <a:r>
              <a:rPr lang="tr-TR" sz="2800" dirty="0" err="1"/>
              <a:t>Schmitt</a:t>
            </a:r>
            <a:r>
              <a:rPr lang="tr-TR" sz="2800" dirty="0"/>
              <a:t> </a:t>
            </a:r>
            <a:r>
              <a:rPr lang="tr-TR" sz="2800" dirty="0" err="1"/>
              <a:t>Trigger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6023992" y="908720"/>
            <a:ext cx="456323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/>
              <a:t>V</a:t>
            </a:r>
            <a:r>
              <a:rPr lang="en-US" sz="1600" i="1" baseline="-25000" dirty="0"/>
              <a:t>in</a:t>
            </a:r>
            <a:r>
              <a:rPr lang="en-US" sz="1600" i="1" dirty="0"/>
              <a:t> </a:t>
            </a:r>
            <a:r>
              <a:rPr lang="en-US" sz="1600" dirty="0"/>
              <a:t>is initially equal to 0, so that </a:t>
            </a:r>
            <a:r>
              <a:rPr lang="en-US" sz="1600" i="1" dirty="0" err="1"/>
              <a:t>V</a:t>
            </a:r>
            <a:r>
              <a:rPr lang="en-US" sz="1600" i="1" baseline="-25000" dirty="0" err="1"/>
              <a:t>out</a:t>
            </a:r>
            <a:r>
              <a:rPr lang="en-US" sz="1600" i="1" dirty="0"/>
              <a:t> </a:t>
            </a:r>
            <a:r>
              <a:rPr lang="en-US" sz="1600" dirty="0"/>
              <a:t>= 0 as well</a:t>
            </a:r>
            <a:r>
              <a:rPr lang="en-US" sz="1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</a:t>
            </a:r>
            <a:r>
              <a:rPr lang="en-US" sz="1600" dirty="0"/>
              <a:t>feedback </a:t>
            </a:r>
            <a:r>
              <a:rPr lang="en-US" sz="1600" dirty="0"/>
              <a:t>loop biases </a:t>
            </a:r>
            <a:r>
              <a:rPr lang="en-US" sz="1600" dirty="0"/>
              <a:t>the PMOS transistor </a:t>
            </a:r>
            <a:r>
              <a:rPr lang="en-US" sz="1600" i="1" dirty="0"/>
              <a:t>M</a:t>
            </a:r>
            <a:r>
              <a:rPr lang="en-US" sz="1600" baseline="-25000" dirty="0"/>
              <a:t>4</a:t>
            </a:r>
            <a:r>
              <a:rPr lang="en-US" sz="1600" dirty="0"/>
              <a:t> in the conductive mode while </a:t>
            </a:r>
            <a:r>
              <a:rPr lang="en-US" sz="1600" i="1" dirty="0"/>
              <a:t>M</a:t>
            </a:r>
            <a:r>
              <a:rPr lang="en-US" sz="1600" baseline="-25000" dirty="0"/>
              <a:t>3</a:t>
            </a:r>
            <a:r>
              <a:rPr lang="en-US" sz="1600" dirty="0"/>
              <a:t> is off.</a:t>
            </a:r>
            <a:r>
              <a:rPr lang="tr-TR" sz="1600" dirty="0"/>
              <a:t> </a:t>
            </a:r>
            <a:r>
              <a:rPr lang="tr-TR" sz="1600" dirty="0" err="1"/>
              <a:t>The</a:t>
            </a:r>
            <a:r>
              <a:rPr lang="tr-TR" sz="1600" dirty="0"/>
              <a:t> </a:t>
            </a:r>
            <a:r>
              <a:rPr lang="tr-TR" sz="1600" dirty="0" err="1"/>
              <a:t>input</a:t>
            </a:r>
            <a:r>
              <a:rPr lang="tr-TR" sz="1600" dirty="0"/>
              <a:t> </a:t>
            </a:r>
            <a:r>
              <a:rPr lang="tr-TR" sz="1600" dirty="0" err="1"/>
              <a:t>signal</a:t>
            </a:r>
            <a:r>
              <a:rPr lang="en-US" sz="1600" dirty="0"/>
              <a:t> connects </a:t>
            </a:r>
            <a:r>
              <a:rPr lang="en-US" sz="1600" dirty="0"/>
              <a:t>to an inverter consisting of two PMOS transistors in parallel (</a:t>
            </a:r>
            <a:r>
              <a:rPr lang="en-US" sz="1600" i="1" dirty="0"/>
              <a:t>M</a:t>
            </a:r>
            <a:r>
              <a:rPr lang="en-US" sz="1600" baseline="-25000" dirty="0"/>
              <a:t>2</a:t>
            </a:r>
            <a:r>
              <a:rPr lang="en-US" sz="1600" dirty="0"/>
              <a:t> </a:t>
            </a:r>
            <a:r>
              <a:rPr lang="en-US" sz="1600" dirty="0"/>
              <a:t>and </a:t>
            </a:r>
            <a:r>
              <a:rPr lang="en-US" sz="1600" i="1" dirty="0"/>
              <a:t>M</a:t>
            </a:r>
            <a:r>
              <a:rPr lang="en-US" sz="1600" baseline="-25000" dirty="0"/>
              <a:t>4</a:t>
            </a:r>
            <a:r>
              <a:rPr lang="en-US" sz="1600" dirty="0"/>
              <a:t>) </a:t>
            </a:r>
            <a:r>
              <a:rPr lang="en-US" sz="1600" dirty="0"/>
              <a:t>as a pull-up network, and a single NMOS transistor (</a:t>
            </a:r>
            <a:r>
              <a:rPr lang="en-US" sz="1600" i="1" dirty="0"/>
              <a:t>M</a:t>
            </a:r>
            <a:r>
              <a:rPr lang="en-US" sz="1600" baseline="-25000" dirty="0"/>
              <a:t>1</a:t>
            </a:r>
            <a:r>
              <a:rPr lang="en-US" sz="1600" dirty="0"/>
              <a:t>) in the pull-down chain. 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This modifies </a:t>
            </a:r>
            <a:r>
              <a:rPr lang="en-US" sz="1600" dirty="0"/>
              <a:t>the effective transistor ratio of the inverter to </a:t>
            </a:r>
            <a:r>
              <a:rPr lang="en-US" sz="1600" i="1" dirty="0"/>
              <a:t>k</a:t>
            </a:r>
            <a:r>
              <a:rPr lang="en-US" sz="1600" i="1" baseline="-25000" dirty="0"/>
              <a:t>M</a:t>
            </a:r>
            <a:r>
              <a:rPr lang="en-US" sz="1600" baseline="-25000" dirty="0"/>
              <a:t>1</a:t>
            </a:r>
            <a:r>
              <a:rPr lang="en-US" sz="1600" i="1" dirty="0"/>
              <a:t>/</a:t>
            </a:r>
            <a:r>
              <a:rPr lang="en-US" sz="1600" dirty="0"/>
              <a:t>(</a:t>
            </a:r>
            <a:r>
              <a:rPr lang="en-US" sz="1600" i="1" dirty="0"/>
              <a:t>k</a:t>
            </a:r>
            <a:r>
              <a:rPr lang="en-US" sz="1600" i="1" baseline="-25000" dirty="0"/>
              <a:t>M</a:t>
            </a:r>
            <a:r>
              <a:rPr lang="en-US" sz="1600" baseline="-25000" dirty="0"/>
              <a:t>2</a:t>
            </a:r>
            <a:r>
              <a:rPr lang="en-US" sz="1600" i="1" dirty="0"/>
              <a:t>+k</a:t>
            </a:r>
            <a:r>
              <a:rPr lang="en-US" sz="1600" i="1" baseline="-25000" dirty="0"/>
              <a:t>M</a:t>
            </a:r>
            <a:r>
              <a:rPr lang="en-US" sz="1600" baseline="-25000" dirty="0"/>
              <a:t>4</a:t>
            </a:r>
            <a:r>
              <a:rPr lang="en-US" sz="1600" dirty="0"/>
              <a:t>), </a:t>
            </a:r>
            <a:r>
              <a:rPr lang="en-US" sz="1600" dirty="0"/>
              <a:t>which moves </a:t>
            </a:r>
            <a:r>
              <a:rPr lang="en-US" sz="1600" dirty="0"/>
              <a:t>the </a:t>
            </a:r>
            <a:r>
              <a:rPr lang="tr-TR" sz="1600" dirty="0" err="1"/>
              <a:t>switching</a:t>
            </a:r>
            <a:r>
              <a:rPr lang="tr-TR" sz="1600" dirty="0"/>
              <a:t> </a:t>
            </a:r>
            <a:r>
              <a:rPr lang="tr-TR" sz="1600" dirty="0" err="1"/>
              <a:t>threshold</a:t>
            </a:r>
            <a:r>
              <a:rPr lang="tr-TR" sz="1600" dirty="0"/>
              <a:t> </a:t>
            </a:r>
            <a:r>
              <a:rPr lang="tr-TR" sz="1600" dirty="0" err="1"/>
              <a:t>upwards</a:t>
            </a:r>
            <a:r>
              <a:rPr lang="tr-TR" sz="1600" dirty="0"/>
              <a:t>.</a:t>
            </a:r>
            <a:endParaRPr lang="en-US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1811524" y="4490541"/>
            <a:ext cx="842493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Once the inverter switches, the feedback loop turns off </a:t>
            </a:r>
            <a:r>
              <a:rPr lang="en-US" sz="1600" i="1" dirty="0"/>
              <a:t>M</a:t>
            </a:r>
            <a:r>
              <a:rPr lang="en-US" sz="1600" baseline="-25000" dirty="0"/>
              <a:t>4</a:t>
            </a:r>
            <a:r>
              <a:rPr lang="en-US" sz="1600" dirty="0"/>
              <a:t>, and the NMOS </a:t>
            </a:r>
            <a:r>
              <a:rPr lang="en-US" sz="1600" dirty="0"/>
              <a:t>device </a:t>
            </a:r>
            <a:r>
              <a:rPr lang="en-US" sz="1600" i="1" dirty="0"/>
              <a:t>M</a:t>
            </a:r>
            <a:r>
              <a:rPr lang="en-US" sz="1600" baseline="-25000" dirty="0"/>
              <a:t>3</a:t>
            </a:r>
            <a:r>
              <a:rPr lang="en-US" sz="1600" dirty="0"/>
              <a:t> </a:t>
            </a:r>
            <a:r>
              <a:rPr lang="en-US" sz="1600" dirty="0"/>
              <a:t>is activated. This extra pull-down device speeds up the transition and produces a </a:t>
            </a:r>
            <a:r>
              <a:rPr lang="en-US" sz="1600" dirty="0"/>
              <a:t>clean output </a:t>
            </a:r>
            <a:r>
              <a:rPr lang="en-US" sz="1600" dirty="0"/>
              <a:t>signal with steep slopes</a:t>
            </a:r>
            <a:r>
              <a:rPr lang="en-US" sz="16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A similar behavior can be observed for the high-to-low transition. In this case, </a:t>
            </a:r>
            <a:r>
              <a:rPr lang="en-US" sz="1600" dirty="0"/>
              <a:t>the pull-down </a:t>
            </a:r>
            <a:r>
              <a:rPr lang="en-US" sz="1600" dirty="0"/>
              <a:t>network originally consists of </a:t>
            </a:r>
            <a:r>
              <a:rPr lang="en-US" sz="1600" i="1" dirty="0"/>
              <a:t>M</a:t>
            </a:r>
            <a:r>
              <a:rPr lang="en-US" sz="1600" i="1" baseline="-25000" dirty="0"/>
              <a:t>1</a:t>
            </a:r>
            <a:r>
              <a:rPr lang="en-US" sz="1600" dirty="0"/>
              <a:t> and </a:t>
            </a:r>
            <a:r>
              <a:rPr lang="en-US" sz="1600" i="1" dirty="0"/>
              <a:t>M</a:t>
            </a:r>
            <a:r>
              <a:rPr lang="en-US" sz="1600" i="1" baseline="-25000" dirty="0"/>
              <a:t>3</a:t>
            </a:r>
            <a:r>
              <a:rPr lang="en-US" sz="1600" dirty="0"/>
              <a:t> in parallel, while the pull-up </a:t>
            </a:r>
            <a:r>
              <a:rPr lang="en-US" sz="1600" dirty="0"/>
              <a:t>network is </a:t>
            </a:r>
            <a:r>
              <a:rPr lang="en-US" sz="1600" dirty="0"/>
              <a:t>formed by </a:t>
            </a:r>
            <a:r>
              <a:rPr lang="en-US" sz="1600" i="1" dirty="0"/>
              <a:t>M</a:t>
            </a:r>
            <a:r>
              <a:rPr lang="en-US" sz="1600" i="1" baseline="-25000" dirty="0"/>
              <a:t>2</a:t>
            </a:r>
            <a:r>
              <a:rPr lang="en-US" sz="1600" dirty="0"/>
              <a:t>. This reduces the value of the switching threshold to </a:t>
            </a:r>
            <a:r>
              <a:rPr lang="en-US" sz="1600" i="1" dirty="0"/>
              <a:t>V</a:t>
            </a:r>
            <a:r>
              <a:rPr lang="en-US" sz="1600" i="1" baseline="-25000" dirty="0"/>
              <a:t>M–</a:t>
            </a:r>
            <a:r>
              <a:rPr lang="en-US" sz="1600" dirty="0"/>
              <a:t>.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91233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Multiplexer Based Latches</a:t>
            </a:r>
            <a:endParaRPr lang="tr-TR" sz="2800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135560" y="1124745"/>
            <a:ext cx="40014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b="1" i="0" dirty="0">
                <a:solidFill>
                  <a:srgbClr val="0000B6"/>
                </a:solidFill>
                <a:latin typeface="Book Antiqua" panose="02040602050305030304" pitchFamily="18" charset="0"/>
              </a:rPr>
              <a:t>Negative latch</a:t>
            </a:r>
          </a:p>
          <a:p>
            <a:r>
              <a:rPr lang="en-US" altLang="tr-TR" b="1" i="0" dirty="0">
                <a:solidFill>
                  <a:srgbClr val="0000B6"/>
                </a:solidFill>
                <a:latin typeface="Book Antiqua" panose="02040602050305030304" pitchFamily="18" charset="0"/>
              </a:rPr>
              <a:t>(transparent when CLK= 0)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98394" y="1124745"/>
            <a:ext cx="40014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b="1" i="0" dirty="0">
                <a:solidFill>
                  <a:srgbClr val="0000B6"/>
                </a:solidFill>
                <a:latin typeface="Book Antiqua" panose="02040602050305030304" pitchFamily="18" charset="0"/>
              </a:rPr>
              <a:t>Positive latch</a:t>
            </a:r>
          </a:p>
          <a:p>
            <a:r>
              <a:rPr lang="en-US" altLang="tr-TR" b="1" i="0" dirty="0">
                <a:solidFill>
                  <a:srgbClr val="0000B6"/>
                </a:solidFill>
                <a:latin typeface="Book Antiqua" panose="02040602050305030304" pitchFamily="18" charset="0"/>
              </a:rPr>
              <a:t>(transparent when CLK= 1)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919012" y="4771780"/>
            <a:ext cx="5095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tr-TR" sz="2000" i="0" dirty="0">
                <a:solidFill>
                  <a:srgbClr val="000000"/>
                </a:solidFill>
                <a:latin typeface="Myriad Roman" charset="0"/>
              </a:rPr>
              <a:t>CLK</a:t>
            </a:r>
            <a:endParaRPr lang="en-US" altLang="tr-TR" sz="1800" i="0" dirty="0">
              <a:solidFill>
                <a:schemeClr val="tx2"/>
              </a:solidFill>
              <a:latin typeface="Book Antiqua" panose="02040602050305030304" pitchFamily="18" charset="0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2284414" y="2497596"/>
            <a:ext cx="2738437" cy="2438400"/>
            <a:chOff x="958" y="2223"/>
            <a:chExt cx="1725" cy="1536"/>
          </a:xfrm>
        </p:grpSpPr>
        <p:sp>
          <p:nvSpPr>
            <p:cNvPr id="9" name="Freeform 7"/>
            <p:cNvSpPr>
              <a:spLocks/>
            </p:cNvSpPr>
            <p:nvPr/>
          </p:nvSpPr>
          <p:spPr bwMode="auto">
            <a:xfrm>
              <a:off x="1201" y="2223"/>
              <a:ext cx="1093" cy="650"/>
            </a:xfrm>
            <a:custGeom>
              <a:avLst/>
              <a:gdLst>
                <a:gd name="T0" fmla="*/ 1093 w 1093"/>
                <a:gd name="T1" fmla="*/ 650 h 650"/>
                <a:gd name="T2" fmla="*/ 1093 w 1093"/>
                <a:gd name="T3" fmla="*/ 0 h 650"/>
                <a:gd name="T4" fmla="*/ 0 w 1093"/>
                <a:gd name="T5" fmla="*/ 0 h 650"/>
                <a:gd name="T6" fmla="*/ 0 w 1093"/>
                <a:gd name="T7" fmla="*/ 527 h 650"/>
                <a:gd name="T8" fmla="*/ 335 w 1093"/>
                <a:gd name="T9" fmla="*/ 527 h 6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3" h="650">
                  <a:moveTo>
                    <a:pt x="1093" y="650"/>
                  </a:moveTo>
                  <a:lnTo>
                    <a:pt x="1093" y="0"/>
                  </a:lnTo>
                  <a:lnTo>
                    <a:pt x="0" y="0"/>
                  </a:lnTo>
                  <a:lnTo>
                    <a:pt x="0" y="527"/>
                  </a:lnTo>
                  <a:lnTo>
                    <a:pt x="335" y="527"/>
                  </a:ln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1511" y="2710"/>
              <a:ext cx="133" cy="84"/>
            </a:xfrm>
            <a:custGeom>
              <a:avLst/>
              <a:gdLst>
                <a:gd name="T0" fmla="*/ 25 w 27"/>
                <a:gd name="T1" fmla="*/ 40 h 17"/>
                <a:gd name="T2" fmla="*/ 0 w 27"/>
                <a:gd name="T3" fmla="*/ 0 h 17"/>
                <a:gd name="T4" fmla="*/ 0 w 27"/>
                <a:gd name="T5" fmla="*/ 0 h 17"/>
                <a:gd name="T6" fmla="*/ 64 w 27"/>
                <a:gd name="T7" fmla="*/ 25 h 17"/>
                <a:gd name="T8" fmla="*/ 133 w 27"/>
                <a:gd name="T9" fmla="*/ 40 h 17"/>
                <a:gd name="T10" fmla="*/ 64 w 27"/>
                <a:gd name="T11" fmla="*/ 54 h 17"/>
                <a:gd name="T12" fmla="*/ 0 w 27"/>
                <a:gd name="T13" fmla="*/ 84 h 17"/>
                <a:gd name="T14" fmla="*/ 0 w 27"/>
                <a:gd name="T15" fmla="*/ 79 h 17"/>
                <a:gd name="T16" fmla="*/ 25 w 27"/>
                <a:gd name="T17" fmla="*/ 4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" h="17">
                  <a:moveTo>
                    <a:pt x="5" y="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8" y="6"/>
                    <a:pt x="22" y="7"/>
                    <a:pt x="27" y="8"/>
                  </a:cubicBezTo>
                  <a:cubicBezTo>
                    <a:pt x="22" y="9"/>
                    <a:pt x="18" y="10"/>
                    <a:pt x="13" y="1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0" y="16"/>
                    <a:pt x="0" y="16"/>
                  </a:cubicBezTo>
                  <a:lnTo>
                    <a:pt x="5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1925" y="2873"/>
              <a:ext cx="75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H="1">
              <a:off x="1142" y="3198"/>
              <a:ext cx="394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auto">
            <a:xfrm>
              <a:off x="1511" y="3158"/>
              <a:ext cx="133" cy="79"/>
            </a:xfrm>
            <a:custGeom>
              <a:avLst/>
              <a:gdLst>
                <a:gd name="T0" fmla="*/ 25 w 27"/>
                <a:gd name="T1" fmla="*/ 40 h 16"/>
                <a:gd name="T2" fmla="*/ 0 w 27"/>
                <a:gd name="T3" fmla="*/ 0 h 16"/>
                <a:gd name="T4" fmla="*/ 0 w 27"/>
                <a:gd name="T5" fmla="*/ 0 h 16"/>
                <a:gd name="T6" fmla="*/ 64 w 27"/>
                <a:gd name="T7" fmla="*/ 25 h 16"/>
                <a:gd name="T8" fmla="*/ 133 w 27"/>
                <a:gd name="T9" fmla="*/ 40 h 16"/>
                <a:gd name="T10" fmla="*/ 64 w 27"/>
                <a:gd name="T11" fmla="*/ 54 h 16"/>
                <a:gd name="T12" fmla="*/ 0 w 27"/>
                <a:gd name="T13" fmla="*/ 79 h 16"/>
                <a:gd name="T14" fmla="*/ 0 w 27"/>
                <a:gd name="T15" fmla="*/ 79 h 16"/>
                <a:gd name="T16" fmla="*/ 25 w 27"/>
                <a:gd name="T17" fmla="*/ 40 h 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" h="16">
                  <a:moveTo>
                    <a:pt x="5" y="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18" y="6"/>
                    <a:pt x="22" y="7"/>
                    <a:pt x="27" y="8"/>
                  </a:cubicBezTo>
                  <a:cubicBezTo>
                    <a:pt x="22" y="9"/>
                    <a:pt x="18" y="10"/>
                    <a:pt x="13" y="11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lnTo>
                    <a:pt x="5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1644" y="2430"/>
              <a:ext cx="281" cy="994"/>
            </a:xfrm>
            <a:custGeom>
              <a:avLst/>
              <a:gdLst>
                <a:gd name="T0" fmla="*/ 0 w 281"/>
                <a:gd name="T1" fmla="*/ 994 h 994"/>
                <a:gd name="T2" fmla="*/ 281 w 281"/>
                <a:gd name="T3" fmla="*/ 782 h 994"/>
                <a:gd name="T4" fmla="*/ 281 w 281"/>
                <a:gd name="T5" fmla="*/ 206 h 994"/>
                <a:gd name="T6" fmla="*/ 0 w 281"/>
                <a:gd name="T7" fmla="*/ 0 h 994"/>
                <a:gd name="T8" fmla="*/ 0 w 281"/>
                <a:gd name="T9" fmla="*/ 994 h 9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1" h="994">
                  <a:moveTo>
                    <a:pt x="0" y="994"/>
                  </a:moveTo>
                  <a:lnTo>
                    <a:pt x="281" y="782"/>
                  </a:lnTo>
                  <a:lnTo>
                    <a:pt x="281" y="206"/>
                  </a:lnTo>
                  <a:lnTo>
                    <a:pt x="0" y="0"/>
                  </a:lnTo>
                  <a:lnTo>
                    <a:pt x="0" y="994"/>
                  </a:lnTo>
                  <a:close/>
                </a:path>
              </a:pathLst>
            </a:custGeom>
            <a:noFill/>
            <a:ln w="158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auto">
            <a:xfrm>
              <a:off x="1644" y="2430"/>
              <a:ext cx="281" cy="994"/>
            </a:xfrm>
            <a:custGeom>
              <a:avLst/>
              <a:gdLst>
                <a:gd name="T0" fmla="*/ 0 w 281"/>
                <a:gd name="T1" fmla="*/ 994 h 994"/>
                <a:gd name="T2" fmla="*/ 281 w 281"/>
                <a:gd name="T3" fmla="*/ 782 h 994"/>
                <a:gd name="T4" fmla="*/ 281 w 281"/>
                <a:gd name="T5" fmla="*/ 206 h 994"/>
                <a:gd name="T6" fmla="*/ 0 w 281"/>
                <a:gd name="T7" fmla="*/ 0 h 994"/>
                <a:gd name="T8" fmla="*/ 0 w 281"/>
                <a:gd name="T9" fmla="*/ 994 h 9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1" h="994">
                  <a:moveTo>
                    <a:pt x="0" y="994"/>
                  </a:moveTo>
                  <a:lnTo>
                    <a:pt x="281" y="782"/>
                  </a:lnTo>
                  <a:lnTo>
                    <a:pt x="281" y="206"/>
                  </a:lnTo>
                  <a:lnTo>
                    <a:pt x="0" y="0"/>
                  </a:lnTo>
                  <a:lnTo>
                    <a:pt x="0" y="994"/>
                  </a:lnTo>
                  <a:close/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1782" y="3424"/>
              <a:ext cx="1" cy="33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auto">
            <a:xfrm>
              <a:off x="1743" y="3321"/>
              <a:ext cx="84" cy="128"/>
            </a:xfrm>
            <a:custGeom>
              <a:avLst/>
              <a:gdLst>
                <a:gd name="T0" fmla="*/ 40 w 17"/>
                <a:gd name="T1" fmla="*/ 108 h 26"/>
                <a:gd name="T2" fmla="*/ 0 w 17"/>
                <a:gd name="T3" fmla="*/ 128 h 26"/>
                <a:gd name="T4" fmla="*/ 0 w 17"/>
                <a:gd name="T5" fmla="*/ 128 h 26"/>
                <a:gd name="T6" fmla="*/ 25 w 17"/>
                <a:gd name="T7" fmla="*/ 64 h 26"/>
                <a:gd name="T8" fmla="*/ 40 w 17"/>
                <a:gd name="T9" fmla="*/ 0 h 26"/>
                <a:gd name="T10" fmla="*/ 54 w 17"/>
                <a:gd name="T11" fmla="*/ 64 h 26"/>
                <a:gd name="T12" fmla="*/ 84 w 17"/>
                <a:gd name="T13" fmla="*/ 128 h 26"/>
                <a:gd name="T14" fmla="*/ 79 w 17"/>
                <a:gd name="T15" fmla="*/ 128 h 26"/>
                <a:gd name="T16" fmla="*/ 40 w 17"/>
                <a:gd name="T17" fmla="*/ 108 h 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" h="26">
                  <a:moveTo>
                    <a:pt x="8" y="22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6" y="9"/>
                    <a:pt x="7" y="4"/>
                    <a:pt x="8" y="0"/>
                  </a:cubicBezTo>
                  <a:cubicBezTo>
                    <a:pt x="9" y="4"/>
                    <a:pt x="10" y="9"/>
                    <a:pt x="11" y="13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lnTo>
                    <a:pt x="8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1705" y="2663"/>
              <a:ext cx="9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2000" i="0">
                  <a:solidFill>
                    <a:srgbClr val="000000"/>
                  </a:solidFill>
                  <a:latin typeface="Myriad Roman" charset="0"/>
                </a:rPr>
                <a:t>1</a:t>
              </a:r>
              <a:endParaRPr lang="en-US" altLang="tr-TR" sz="1800" i="0">
                <a:solidFill>
                  <a:schemeClr val="tx2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1705" y="3109"/>
              <a:ext cx="9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2000" i="0">
                  <a:solidFill>
                    <a:srgbClr val="000000"/>
                  </a:solidFill>
                  <a:latin typeface="Myriad Roman" charset="0"/>
                </a:rPr>
                <a:t>0</a:t>
              </a:r>
              <a:endParaRPr lang="en-US" altLang="tr-TR" sz="1800" i="0">
                <a:solidFill>
                  <a:schemeClr val="tx2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958" y="3109"/>
              <a:ext cx="1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2000" i="0">
                  <a:solidFill>
                    <a:srgbClr val="000000"/>
                  </a:solidFill>
                  <a:latin typeface="Myriad Roman" charset="0"/>
                </a:rPr>
                <a:t>D</a:t>
              </a:r>
              <a:endParaRPr lang="en-US" altLang="tr-TR" sz="1800" i="0">
                <a:solidFill>
                  <a:schemeClr val="tx2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2543" y="2629"/>
              <a:ext cx="12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2000" i="0">
                  <a:solidFill>
                    <a:srgbClr val="000000"/>
                  </a:solidFill>
                  <a:latin typeface="Myriad Roman" charset="0"/>
                </a:rPr>
                <a:t>Q</a:t>
              </a:r>
              <a:endParaRPr lang="en-US" altLang="tr-TR" sz="1800" i="0">
                <a:solidFill>
                  <a:schemeClr val="tx2"/>
                </a:solidFill>
                <a:latin typeface="Book Antiqua" panose="02040602050305030304" pitchFamily="18" charset="0"/>
              </a:endParaRPr>
            </a:p>
          </p:txBody>
        </p:sp>
      </p:grpSp>
      <p:grpSp>
        <p:nvGrpSpPr>
          <p:cNvPr id="22" name="Group 20"/>
          <p:cNvGrpSpPr>
            <a:grpSpLocks/>
          </p:cNvGrpSpPr>
          <p:nvPr/>
        </p:nvGrpSpPr>
        <p:grpSpPr bwMode="auto">
          <a:xfrm>
            <a:off x="6932613" y="2455399"/>
            <a:ext cx="2735262" cy="2590800"/>
            <a:chOff x="3552" y="2112"/>
            <a:chExt cx="1723" cy="1632"/>
          </a:xfrm>
        </p:grpSpPr>
        <p:sp>
          <p:nvSpPr>
            <p:cNvPr id="23" name="Freeform 21"/>
            <p:cNvSpPr>
              <a:spLocks/>
            </p:cNvSpPr>
            <p:nvPr/>
          </p:nvSpPr>
          <p:spPr bwMode="auto">
            <a:xfrm>
              <a:off x="3793" y="2112"/>
              <a:ext cx="1093" cy="650"/>
            </a:xfrm>
            <a:custGeom>
              <a:avLst/>
              <a:gdLst>
                <a:gd name="T0" fmla="*/ 1093 w 1093"/>
                <a:gd name="T1" fmla="*/ 650 h 650"/>
                <a:gd name="T2" fmla="*/ 1093 w 1093"/>
                <a:gd name="T3" fmla="*/ 0 h 650"/>
                <a:gd name="T4" fmla="*/ 0 w 1093"/>
                <a:gd name="T5" fmla="*/ 0 h 650"/>
                <a:gd name="T6" fmla="*/ 0 w 1093"/>
                <a:gd name="T7" fmla="*/ 527 h 650"/>
                <a:gd name="T8" fmla="*/ 335 w 1093"/>
                <a:gd name="T9" fmla="*/ 527 h 6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93" h="650">
                  <a:moveTo>
                    <a:pt x="1093" y="650"/>
                  </a:moveTo>
                  <a:lnTo>
                    <a:pt x="1093" y="0"/>
                  </a:lnTo>
                  <a:lnTo>
                    <a:pt x="0" y="0"/>
                  </a:lnTo>
                  <a:lnTo>
                    <a:pt x="0" y="527"/>
                  </a:lnTo>
                  <a:lnTo>
                    <a:pt x="335" y="527"/>
                  </a:lnTo>
                </a:path>
              </a:pathLst>
            </a:custGeom>
            <a:noFill/>
            <a:ln w="28575" cap="flat" cmpd="sng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auto">
            <a:xfrm>
              <a:off x="4104" y="2599"/>
              <a:ext cx="132" cy="84"/>
            </a:xfrm>
            <a:custGeom>
              <a:avLst/>
              <a:gdLst>
                <a:gd name="T0" fmla="*/ 24 w 27"/>
                <a:gd name="T1" fmla="*/ 40 h 17"/>
                <a:gd name="T2" fmla="*/ 0 w 27"/>
                <a:gd name="T3" fmla="*/ 0 h 17"/>
                <a:gd name="T4" fmla="*/ 5 w 27"/>
                <a:gd name="T5" fmla="*/ 0 h 17"/>
                <a:gd name="T6" fmla="*/ 68 w 27"/>
                <a:gd name="T7" fmla="*/ 25 h 17"/>
                <a:gd name="T8" fmla="*/ 132 w 27"/>
                <a:gd name="T9" fmla="*/ 40 h 17"/>
                <a:gd name="T10" fmla="*/ 68 w 27"/>
                <a:gd name="T11" fmla="*/ 54 h 17"/>
                <a:gd name="T12" fmla="*/ 5 w 27"/>
                <a:gd name="T13" fmla="*/ 84 h 17"/>
                <a:gd name="T14" fmla="*/ 0 w 27"/>
                <a:gd name="T15" fmla="*/ 79 h 17"/>
                <a:gd name="T16" fmla="*/ 24 w 27"/>
                <a:gd name="T17" fmla="*/ 4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" h="17">
                  <a:moveTo>
                    <a:pt x="5" y="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8" y="6"/>
                    <a:pt x="23" y="7"/>
                    <a:pt x="27" y="8"/>
                  </a:cubicBezTo>
                  <a:cubicBezTo>
                    <a:pt x="23" y="9"/>
                    <a:pt x="18" y="10"/>
                    <a:pt x="14" y="11"/>
                  </a:cubicBezTo>
                  <a:cubicBezTo>
                    <a:pt x="1" y="17"/>
                    <a:pt x="1" y="17"/>
                    <a:pt x="1" y="17"/>
                  </a:cubicBezTo>
                  <a:cubicBezTo>
                    <a:pt x="0" y="16"/>
                    <a:pt x="0" y="16"/>
                    <a:pt x="0" y="16"/>
                  </a:cubicBezTo>
                  <a:lnTo>
                    <a:pt x="5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>
              <a:off x="4517" y="2762"/>
              <a:ext cx="758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 flipH="1">
              <a:off x="3734" y="3087"/>
              <a:ext cx="394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auto">
            <a:xfrm>
              <a:off x="4104" y="3047"/>
              <a:ext cx="132" cy="79"/>
            </a:xfrm>
            <a:custGeom>
              <a:avLst/>
              <a:gdLst>
                <a:gd name="T0" fmla="*/ 24 w 27"/>
                <a:gd name="T1" fmla="*/ 40 h 16"/>
                <a:gd name="T2" fmla="*/ 0 w 27"/>
                <a:gd name="T3" fmla="*/ 0 h 16"/>
                <a:gd name="T4" fmla="*/ 5 w 27"/>
                <a:gd name="T5" fmla="*/ 0 h 16"/>
                <a:gd name="T6" fmla="*/ 68 w 27"/>
                <a:gd name="T7" fmla="*/ 25 h 16"/>
                <a:gd name="T8" fmla="*/ 132 w 27"/>
                <a:gd name="T9" fmla="*/ 40 h 16"/>
                <a:gd name="T10" fmla="*/ 68 w 27"/>
                <a:gd name="T11" fmla="*/ 54 h 16"/>
                <a:gd name="T12" fmla="*/ 5 w 27"/>
                <a:gd name="T13" fmla="*/ 79 h 16"/>
                <a:gd name="T14" fmla="*/ 0 w 27"/>
                <a:gd name="T15" fmla="*/ 79 h 16"/>
                <a:gd name="T16" fmla="*/ 24 w 27"/>
                <a:gd name="T17" fmla="*/ 40 h 1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7" h="16">
                  <a:moveTo>
                    <a:pt x="5" y="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8" y="6"/>
                    <a:pt x="23" y="7"/>
                    <a:pt x="27" y="8"/>
                  </a:cubicBezTo>
                  <a:cubicBezTo>
                    <a:pt x="23" y="9"/>
                    <a:pt x="18" y="10"/>
                    <a:pt x="14" y="11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0" y="16"/>
                    <a:pt x="0" y="16"/>
                    <a:pt x="0" y="16"/>
                  </a:cubicBezTo>
                  <a:lnTo>
                    <a:pt x="5" y="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auto">
            <a:xfrm>
              <a:off x="4236" y="2319"/>
              <a:ext cx="286" cy="994"/>
            </a:xfrm>
            <a:custGeom>
              <a:avLst/>
              <a:gdLst>
                <a:gd name="T0" fmla="*/ 0 w 286"/>
                <a:gd name="T1" fmla="*/ 994 h 994"/>
                <a:gd name="T2" fmla="*/ 286 w 286"/>
                <a:gd name="T3" fmla="*/ 782 h 994"/>
                <a:gd name="T4" fmla="*/ 286 w 286"/>
                <a:gd name="T5" fmla="*/ 206 h 994"/>
                <a:gd name="T6" fmla="*/ 0 w 286"/>
                <a:gd name="T7" fmla="*/ 0 h 994"/>
                <a:gd name="T8" fmla="*/ 0 w 286"/>
                <a:gd name="T9" fmla="*/ 994 h 9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6" h="994">
                  <a:moveTo>
                    <a:pt x="0" y="994"/>
                  </a:moveTo>
                  <a:lnTo>
                    <a:pt x="286" y="782"/>
                  </a:lnTo>
                  <a:lnTo>
                    <a:pt x="286" y="206"/>
                  </a:lnTo>
                  <a:lnTo>
                    <a:pt x="0" y="0"/>
                  </a:lnTo>
                  <a:lnTo>
                    <a:pt x="0" y="994"/>
                  </a:lnTo>
                  <a:close/>
                </a:path>
              </a:pathLst>
            </a:custGeom>
            <a:noFill/>
            <a:ln w="158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auto">
            <a:xfrm>
              <a:off x="4236" y="2319"/>
              <a:ext cx="286" cy="994"/>
            </a:xfrm>
            <a:custGeom>
              <a:avLst/>
              <a:gdLst>
                <a:gd name="T0" fmla="*/ 0 w 286"/>
                <a:gd name="T1" fmla="*/ 994 h 994"/>
                <a:gd name="T2" fmla="*/ 286 w 286"/>
                <a:gd name="T3" fmla="*/ 782 h 994"/>
                <a:gd name="T4" fmla="*/ 286 w 286"/>
                <a:gd name="T5" fmla="*/ 206 h 994"/>
                <a:gd name="T6" fmla="*/ 0 w 286"/>
                <a:gd name="T7" fmla="*/ 0 h 994"/>
                <a:gd name="T8" fmla="*/ 0 w 286"/>
                <a:gd name="T9" fmla="*/ 994 h 9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6" h="994">
                  <a:moveTo>
                    <a:pt x="0" y="994"/>
                  </a:moveTo>
                  <a:lnTo>
                    <a:pt x="286" y="782"/>
                  </a:lnTo>
                  <a:lnTo>
                    <a:pt x="286" y="206"/>
                  </a:lnTo>
                  <a:lnTo>
                    <a:pt x="0" y="0"/>
                  </a:lnTo>
                  <a:lnTo>
                    <a:pt x="0" y="994"/>
                  </a:lnTo>
                  <a:close/>
                </a:path>
              </a:pathLst>
            </a:custGeom>
            <a:noFill/>
            <a:ln w="38100" cap="flat" cmpd="sng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4379" y="3313"/>
              <a:ext cx="1" cy="33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auto">
            <a:xfrm>
              <a:off x="4340" y="3210"/>
              <a:ext cx="79" cy="128"/>
            </a:xfrm>
            <a:custGeom>
              <a:avLst/>
              <a:gdLst>
                <a:gd name="T0" fmla="*/ 40 w 16"/>
                <a:gd name="T1" fmla="*/ 108 h 26"/>
                <a:gd name="T2" fmla="*/ 0 w 16"/>
                <a:gd name="T3" fmla="*/ 128 h 26"/>
                <a:gd name="T4" fmla="*/ 0 w 16"/>
                <a:gd name="T5" fmla="*/ 128 h 26"/>
                <a:gd name="T6" fmla="*/ 25 w 16"/>
                <a:gd name="T7" fmla="*/ 64 h 26"/>
                <a:gd name="T8" fmla="*/ 40 w 16"/>
                <a:gd name="T9" fmla="*/ 0 h 26"/>
                <a:gd name="T10" fmla="*/ 54 w 16"/>
                <a:gd name="T11" fmla="*/ 64 h 26"/>
                <a:gd name="T12" fmla="*/ 79 w 16"/>
                <a:gd name="T13" fmla="*/ 128 h 26"/>
                <a:gd name="T14" fmla="*/ 79 w 16"/>
                <a:gd name="T15" fmla="*/ 128 h 26"/>
                <a:gd name="T16" fmla="*/ 40 w 16"/>
                <a:gd name="T17" fmla="*/ 108 h 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" h="26">
                  <a:moveTo>
                    <a:pt x="8" y="22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6" y="9"/>
                    <a:pt x="7" y="4"/>
                    <a:pt x="8" y="0"/>
                  </a:cubicBezTo>
                  <a:cubicBezTo>
                    <a:pt x="9" y="4"/>
                    <a:pt x="10" y="9"/>
                    <a:pt x="11" y="13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lnTo>
                    <a:pt x="8" y="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4298" y="2552"/>
              <a:ext cx="9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2000" i="0">
                  <a:solidFill>
                    <a:srgbClr val="000000"/>
                  </a:solidFill>
                  <a:latin typeface="Myriad Roman" charset="0"/>
                </a:rPr>
                <a:t>0</a:t>
              </a:r>
              <a:endParaRPr lang="en-US" altLang="tr-TR" sz="1800" i="0">
                <a:solidFill>
                  <a:schemeClr val="tx2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3936" y="3552"/>
              <a:ext cx="321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2000" i="0">
                  <a:solidFill>
                    <a:srgbClr val="000000"/>
                  </a:solidFill>
                  <a:latin typeface="Myriad Roman" charset="0"/>
                </a:rPr>
                <a:t>CLK</a:t>
              </a:r>
              <a:endParaRPr lang="en-US" altLang="tr-TR" sz="1800" i="0">
                <a:solidFill>
                  <a:schemeClr val="tx2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4298" y="2998"/>
              <a:ext cx="90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2000" i="0">
                  <a:solidFill>
                    <a:srgbClr val="000000"/>
                  </a:solidFill>
                  <a:latin typeface="Myriad Roman" charset="0"/>
                </a:rPr>
                <a:t>1</a:t>
              </a:r>
              <a:endParaRPr lang="en-US" altLang="tr-TR" sz="1800" i="0">
                <a:solidFill>
                  <a:schemeClr val="tx2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3552" y="2998"/>
              <a:ext cx="1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2000" i="0">
                  <a:solidFill>
                    <a:srgbClr val="000000"/>
                  </a:solidFill>
                  <a:latin typeface="Myriad Roman" charset="0"/>
                </a:rPr>
                <a:t>D</a:t>
              </a:r>
              <a:endParaRPr lang="en-US" altLang="tr-TR" sz="1800" i="0">
                <a:solidFill>
                  <a:schemeClr val="tx2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5137" y="2518"/>
              <a:ext cx="125" cy="1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tr-TR" sz="2000" i="0">
                  <a:solidFill>
                    <a:srgbClr val="000000"/>
                  </a:solidFill>
                  <a:latin typeface="Myriad Roman" charset="0"/>
                </a:rPr>
                <a:t>Q</a:t>
              </a:r>
              <a:endParaRPr lang="en-US" altLang="tr-TR" sz="1800" i="0">
                <a:solidFill>
                  <a:schemeClr val="tx2"/>
                </a:solidFill>
                <a:latin typeface="Book Antiqua" panose="02040602050305030304" pitchFamily="18" charset="0"/>
              </a:endParaRPr>
            </a:p>
          </p:txBody>
        </p:sp>
      </p:grpSp>
      <p:graphicFrame>
        <p:nvGraphicFramePr>
          <p:cNvPr id="37" name="Object 35"/>
          <p:cNvGraphicFramePr>
            <a:graphicFrameLocks noChangeAspect="1"/>
          </p:cNvGraphicFramePr>
          <p:nvPr>
            <p:extLst/>
          </p:nvPr>
        </p:nvGraphicFramePr>
        <p:xfrm>
          <a:off x="2670175" y="5206960"/>
          <a:ext cx="25146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282700" imgH="241300" progId="Equation.3">
                  <p:embed/>
                </p:oleObj>
              </mc:Choice>
              <mc:Fallback>
                <p:oleObj name="Equation" r:id="rId3" imgW="12827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5206960"/>
                        <a:ext cx="25146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6"/>
          <p:cNvGraphicFramePr>
            <a:graphicFrameLocks noChangeAspect="1"/>
          </p:cNvGraphicFramePr>
          <p:nvPr>
            <p:extLst/>
          </p:nvPr>
        </p:nvGraphicFramePr>
        <p:xfrm>
          <a:off x="6761163" y="5135101"/>
          <a:ext cx="2514600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1282700" imgH="241300" progId="Equation.3">
                  <p:embed/>
                </p:oleObj>
              </mc:Choice>
              <mc:Fallback>
                <p:oleObj name="Equation" r:id="rId5" imgW="12827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1163" y="5135101"/>
                        <a:ext cx="2514600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24000" y="590219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For a negative latch, when the clock signal is low, the input </a:t>
            </a:r>
            <a:r>
              <a:rPr lang="en-US" dirty="0"/>
              <a:t>0 </a:t>
            </a:r>
            <a:r>
              <a:rPr lang="en-US" dirty="0"/>
              <a:t>of the </a:t>
            </a:r>
            <a:r>
              <a:rPr lang="en-US" dirty="0"/>
              <a:t>multiplexer is </a:t>
            </a:r>
            <a:r>
              <a:rPr lang="en-US" dirty="0"/>
              <a:t>selected, and the </a:t>
            </a:r>
            <a:r>
              <a:rPr lang="en-US" i="1" dirty="0"/>
              <a:t>D </a:t>
            </a:r>
            <a:r>
              <a:rPr lang="en-US" dirty="0"/>
              <a:t>input is passed to the output.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</a:t>
            </a:r>
            <a:r>
              <a:rPr lang="en-US" dirty="0"/>
              <a:t>the clock signal is </a:t>
            </a:r>
            <a:r>
              <a:rPr lang="en-US" dirty="0"/>
              <a:t>high, the </a:t>
            </a:r>
            <a:r>
              <a:rPr lang="en-US" dirty="0"/>
              <a:t>input 1 of the </a:t>
            </a:r>
            <a:r>
              <a:rPr lang="en-US" dirty="0"/>
              <a:t>multiplexer is </a:t>
            </a:r>
            <a:r>
              <a:rPr lang="en-US" dirty="0"/>
              <a:t>selected.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383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Multiplexer Based Latches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847528" y="5013177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Transistor-level implementation of a positive latch built by using transmission gates</a:t>
            </a:r>
            <a:r>
              <a:rPr lang="tr-TR" dirty="0"/>
              <a:t> 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1704" y="1177293"/>
            <a:ext cx="5410200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47528" y="5949280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When </a:t>
            </a:r>
            <a:r>
              <a:rPr lang="en-US" i="1" dirty="0"/>
              <a:t>CLK </a:t>
            </a:r>
            <a:r>
              <a:rPr lang="en-US" dirty="0"/>
              <a:t>is high, the bottom transmission gate is </a:t>
            </a:r>
            <a:r>
              <a:rPr lang="en-US" i="1" dirty="0"/>
              <a:t>on </a:t>
            </a:r>
            <a:r>
              <a:rPr lang="en-US" dirty="0"/>
              <a:t>and the latch </a:t>
            </a:r>
            <a:r>
              <a:rPr lang="en-US" dirty="0"/>
              <a:t>is transparent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199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75520" y="908722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T</a:t>
            </a:r>
            <a:r>
              <a:rPr lang="en-US" dirty="0"/>
              <a:t>o </a:t>
            </a:r>
            <a:r>
              <a:rPr lang="en-US" dirty="0"/>
              <a:t>reduce the clock load to two transistors by using implement multiplexers</a:t>
            </a:r>
          </a:p>
          <a:p>
            <a:r>
              <a:rPr lang="en-US" dirty="0"/>
              <a:t>using NMOS only pass </a:t>
            </a:r>
            <a:r>
              <a:rPr lang="en-US" dirty="0"/>
              <a:t>transistor</a:t>
            </a:r>
          </a:p>
          <a:p>
            <a:endParaRPr lang="en-US" dirty="0"/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advantage</a:t>
            </a:r>
            <a:r>
              <a:rPr lang="tr-TR" dirty="0"/>
              <a:t> of </a:t>
            </a:r>
            <a:r>
              <a:rPr lang="tr-TR" dirty="0" err="1"/>
              <a:t>this</a:t>
            </a:r>
            <a:r>
              <a:rPr lang="en-US" dirty="0"/>
              <a:t> approach </a:t>
            </a:r>
            <a:r>
              <a:rPr lang="en-US" dirty="0"/>
              <a:t>is the reduced clock load of only two NMOS devices. When </a:t>
            </a:r>
            <a:r>
              <a:rPr lang="en-US" i="1" dirty="0"/>
              <a:t>CLK </a:t>
            </a:r>
            <a:r>
              <a:rPr lang="en-US" dirty="0"/>
              <a:t>is high, </a:t>
            </a:r>
            <a:r>
              <a:rPr lang="en-US" dirty="0"/>
              <a:t>the latch </a:t>
            </a:r>
            <a:r>
              <a:rPr lang="en-US" dirty="0"/>
              <a:t>samples the </a:t>
            </a:r>
            <a:r>
              <a:rPr lang="en-US" i="1" dirty="0"/>
              <a:t>D </a:t>
            </a:r>
            <a:r>
              <a:rPr lang="en-US" dirty="0"/>
              <a:t>input, while a low clock-signal enables the feedback-loop, and </a:t>
            </a:r>
            <a:r>
              <a:rPr lang="en-US" dirty="0"/>
              <a:t>puts the </a:t>
            </a:r>
            <a:r>
              <a:rPr lang="en-US" dirty="0"/>
              <a:t>latch in the hold mode.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0" y="404664"/>
            <a:ext cx="8229600" cy="504056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/>
              <a:t>Multiplexer Based Latches</a:t>
            </a:r>
            <a:endParaRPr lang="tr-TR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552" y="3717032"/>
            <a:ext cx="7635902" cy="207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05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Master-Slave Edge-Triggered Register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775520" y="908722"/>
            <a:ext cx="842493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The most common approach for constructing an </a:t>
            </a:r>
            <a:r>
              <a:rPr lang="en-US" i="1" dirty="0"/>
              <a:t>edge-triggered</a:t>
            </a:r>
            <a:r>
              <a:rPr lang="en-US" dirty="0"/>
              <a:t> register is to use a </a:t>
            </a:r>
            <a:r>
              <a:rPr lang="en-US" i="1" dirty="0" err="1"/>
              <a:t>masterslave</a:t>
            </a:r>
            <a:r>
              <a:rPr lang="en-US" dirty="0"/>
              <a:t> configuration.</a:t>
            </a:r>
          </a:p>
          <a:p>
            <a:endParaRPr lang="en-US" dirty="0"/>
          </a:p>
          <a:p>
            <a:r>
              <a:rPr lang="en-US" dirty="0"/>
              <a:t>On the low phase of </a:t>
            </a:r>
            <a:r>
              <a:rPr lang="en-US" dirty="0"/>
              <a:t>the clock</a:t>
            </a:r>
            <a:r>
              <a:rPr lang="en-US" dirty="0"/>
              <a:t>, the master stage is </a:t>
            </a:r>
            <a:r>
              <a:rPr lang="en-US" i="1" dirty="0"/>
              <a:t>transparent, </a:t>
            </a:r>
            <a:r>
              <a:rPr lang="en-US" dirty="0"/>
              <a:t>and the </a:t>
            </a:r>
            <a:r>
              <a:rPr lang="en-US" i="1" dirty="0"/>
              <a:t>D </a:t>
            </a:r>
            <a:r>
              <a:rPr lang="en-US" dirty="0"/>
              <a:t>input is passed to the master stage </a:t>
            </a:r>
            <a:r>
              <a:rPr lang="en-US" dirty="0"/>
              <a:t>output </a:t>
            </a:r>
            <a:r>
              <a:rPr lang="en-US" i="1" dirty="0"/>
              <a:t>Q</a:t>
            </a:r>
            <a:r>
              <a:rPr lang="en-US" i="1" baseline="-25000" dirty="0"/>
              <a:t>M</a:t>
            </a:r>
            <a:r>
              <a:rPr lang="en-US" i="1" dirty="0"/>
              <a:t>. </a:t>
            </a:r>
            <a:r>
              <a:rPr lang="en-US" dirty="0"/>
              <a:t>During this period, the slave stage is in the </a:t>
            </a:r>
            <a:r>
              <a:rPr lang="en-US" i="1" dirty="0"/>
              <a:t>hold </a:t>
            </a:r>
            <a:r>
              <a:rPr lang="en-US" dirty="0"/>
              <a:t>mode, keeping its previous </a:t>
            </a:r>
            <a:r>
              <a:rPr lang="en-US" dirty="0"/>
              <a:t>value </a:t>
            </a:r>
            <a:r>
              <a:rPr lang="tr-TR" dirty="0" err="1"/>
              <a:t>using</a:t>
            </a:r>
            <a:r>
              <a:rPr lang="tr-TR" dirty="0"/>
              <a:t> </a:t>
            </a:r>
            <a:r>
              <a:rPr lang="tr-TR" dirty="0" err="1"/>
              <a:t>feedback</a:t>
            </a:r>
            <a:r>
              <a:rPr lang="tr-TR" dirty="0"/>
              <a:t>.</a:t>
            </a:r>
            <a:endParaRPr lang="en-US" i="1" baseline="-25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350" y="3284985"/>
            <a:ext cx="8375106" cy="278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67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Master-Slave Edge-Triggered Register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775520" y="908721"/>
            <a:ext cx="8424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A complete transistor-level implementation of a the </a:t>
            </a:r>
            <a:r>
              <a:rPr lang="en-US" i="1" dirty="0"/>
              <a:t>master-slave positive </a:t>
            </a:r>
            <a:r>
              <a:rPr lang="en-US" i="1" dirty="0"/>
              <a:t>edge-triggered </a:t>
            </a:r>
            <a:r>
              <a:rPr lang="tr-TR" dirty="0" err="1"/>
              <a:t>register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2348881"/>
            <a:ext cx="8611346" cy="2827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26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229600" cy="504056"/>
          </a:xfrm>
        </p:spPr>
        <p:txBody>
          <a:bodyPr>
            <a:noAutofit/>
          </a:bodyPr>
          <a:lstStyle/>
          <a:p>
            <a:r>
              <a:rPr lang="en-US" sz="2800" dirty="0"/>
              <a:t>Dynamic Latches and Registers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775520" y="908722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dirty="0"/>
              <a:t>stored value in a static sequential circuit </a:t>
            </a:r>
            <a:r>
              <a:rPr lang="en-US" dirty="0"/>
              <a:t>remains </a:t>
            </a:r>
            <a:r>
              <a:rPr lang="en-US" dirty="0"/>
              <a:t>valid as long as the </a:t>
            </a:r>
            <a:r>
              <a:rPr lang="en-US" dirty="0"/>
              <a:t>supply voltage </a:t>
            </a:r>
            <a:r>
              <a:rPr lang="en-US" dirty="0"/>
              <a:t>is applied to the circuit, hence the name </a:t>
            </a:r>
            <a:r>
              <a:rPr lang="en-US" i="1" dirty="0"/>
              <a:t>static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major disadvantage of </a:t>
            </a:r>
            <a:r>
              <a:rPr lang="en-US" dirty="0"/>
              <a:t>the static gate is </a:t>
            </a:r>
            <a:r>
              <a:rPr lang="en-US" dirty="0"/>
              <a:t>its complexity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registers are used in computational </a:t>
            </a:r>
            <a:r>
              <a:rPr lang="en-US" dirty="0"/>
              <a:t>structures ,the </a:t>
            </a:r>
            <a:r>
              <a:rPr lang="en-US" dirty="0"/>
              <a:t>requirement that the </a:t>
            </a:r>
            <a:r>
              <a:rPr lang="en-US" dirty="0"/>
              <a:t>memory should </a:t>
            </a:r>
            <a:r>
              <a:rPr lang="en-US" dirty="0"/>
              <a:t>hold state for extended periods of time can be significantly relaxed</a:t>
            </a:r>
            <a:r>
              <a:rPr lang="en-US" dirty="0"/>
              <a:t>. </a:t>
            </a:r>
            <a:r>
              <a:rPr lang="en-US" dirty="0"/>
              <a:t>This </a:t>
            </a:r>
            <a:r>
              <a:rPr lang="en-US" dirty="0"/>
              <a:t>is based </a:t>
            </a:r>
            <a:r>
              <a:rPr lang="en-US" dirty="0"/>
              <a:t>on temporary storage of charge on </a:t>
            </a:r>
            <a:r>
              <a:rPr lang="en-US" i="1" dirty="0"/>
              <a:t>parasitic </a:t>
            </a:r>
            <a:r>
              <a:rPr lang="tr-TR" i="1" dirty="0" err="1"/>
              <a:t>capacitors</a:t>
            </a:r>
            <a:r>
              <a:rPr lang="tr-TR" dirty="0"/>
              <a:t>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this idea, the </a:t>
            </a:r>
            <a:r>
              <a:rPr lang="en-US" dirty="0"/>
              <a:t>absence of </a:t>
            </a:r>
            <a:r>
              <a:rPr lang="en-US" dirty="0"/>
              <a:t>charge denotes </a:t>
            </a:r>
            <a:r>
              <a:rPr lang="en-US" dirty="0"/>
              <a:t>a 0, while its presence stands for a stored 1</a:t>
            </a:r>
            <a:r>
              <a:rPr lang="en-US" dirty="0"/>
              <a:t>. </a:t>
            </a:r>
            <a:r>
              <a:rPr lang="en-US" dirty="0"/>
              <a:t>A stored value can hence only be kept for </a:t>
            </a:r>
            <a:r>
              <a:rPr lang="en-US" dirty="0"/>
              <a:t>a limited </a:t>
            </a:r>
            <a:r>
              <a:rPr lang="en-US" dirty="0"/>
              <a:t>amount of time, typically in the range of milliseconds.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If </a:t>
            </a:r>
            <a:r>
              <a:rPr lang="en-US" dirty="0"/>
              <a:t>one wants to </a:t>
            </a:r>
            <a:r>
              <a:rPr lang="en-US" dirty="0"/>
              <a:t>preserve signal </a:t>
            </a:r>
            <a:r>
              <a:rPr lang="en-US" dirty="0"/>
              <a:t>integrity, a periodic </a:t>
            </a:r>
            <a:r>
              <a:rPr lang="en-US" i="1" dirty="0"/>
              <a:t>refresh </a:t>
            </a:r>
            <a:r>
              <a:rPr lang="en-US" dirty="0"/>
              <a:t>of its value is necessary. Hence the name </a:t>
            </a:r>
            <a:r>
              <a:rPr lang="en-US" i="1" dirty="0"/>
              <a:t>dynamic </a:t>
            </a:r>
            <a:r>
              <a:rPr lang="en-US" dirty="0"/>
              <a:t>storage.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50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676456" cy="504056"/>
          </a:xfrm>
        </p:spPr>
        <p:txBody>
          <a:bodyPr>
            <a:noAutofit/>
          </a:bodyPr>
          <a:lstStyle/>
          <a:p>
            <a:r>
              <a:rPr lang="en-US" sz="2800" dirty="0"/>
              <a:t>Dynamic Transmission-Gate Edge-triggered Registers</a:t>
            </a:r>
            <a:endParaRPr lang="tr-TR" sz="2800" dirty="0"/>
          </a:p>
        </p:txBody>
      </p:sp>
      <p:sp>
        <p:nvSpPr>
          <p:cNvPr id="5" name="Rectangle 4"/>
          <p:cNvSpPr/>
          <p:nvPr/>
        </p:nvSpPr>
        <p:spPr>
          <a:xfrm>
            <a:off x="1775520" y="908721"/>
            <a:ext cx="84249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dirty="0"/>
              <a:t>fully dynamic </a:t>
            </a:r>
            <a:r>
              <a:rPr lang="en-US" i="1" dirty="0"/>
              <a:t>positive edge-triggered </a:t>
            </a:r>
            <a:r>
              <a:rPr lang="en-US" dirty="0"/>
              <a:t>register based on the </a:t>
            </a:r>
            <a:r>
              <a:rPr lang="en-US" i="1" dirty="0"/>
              <a:t>master-slave </a:t>
            </a:r>
            <a:r>
              <a:rPr lang="en-US" dirty="0"/>
              <a:t>concept.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When </a:t>
            </a:r>
            <a:r>
              <a:rPr lang="en-US" i="1" dirty="0"/>
              <a:t>CLK </a:t>
            </a:r>
            <a:r>
              <a:rPr lang="en-US" dirty="0"/>
              <a:t>= 0, the input data is sampled on storage node 1, </a:t>
            </a:r>
            <a:r>
              <a:rPr lang="en-US" dirty="0"/>
              <a:t>which has </a:t>
            </a:r>
            <a:r>
              <a:rPr lang="en-US" dirty="0"/>
              <a:t>an equivalent capacitance of </a:t>
            </a:r>
            <a:r>
              <a:rPr lang="en-US" i="1" dirty="0"/>
              <a:t>C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/>
              <a:t>consisting of the gate capacitance of </a:t>
            </a:r>
            <a:r>
              <a:rPr lang="en-US" i="1" dirty="0"/>
              <a:t>I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dirty="0"/>
              <a:t>the </a:t>
            </a:r>
            <a:r>
              <a:rPr lang="en-US" dirty="0"/>
              <a:t>junction capacitance </a:t>
            </a:r>
            <a:r>
              <a:rPr lang="en-US" dirty="0"/>
              <a:t>of 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, </a:t>
            </a:r>
            <a:r>
              <a:rPr lang="en-US" dirty="0"/>
              <a:t>and the overlap gate capacitance of </a:t>
            </a:r>
            <a:r>
              <a:rPr lang="en-US" i="1" dirty="0"/>
              <a:t>T</a:t>
            </a:r>
            <a:r>
              <a:rPr lang="en-US" baseline="-25000" dirty="0"/>
              <a:t>1</a:t>
            </a:r>
            <a:r>
              <a:rPr lang="en-US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During </a:t>
            </a:r>
            <a:r>
              <a:rPr lang="en-US" dirty="0"/>
              <a:t>this period, the </a:t>
            </a:r>
            <a:r>
              <a:rPr lang="en-US" dirty="0"/>
              <a:t>slave stage </a:t>
            </a:r>
            <a:r>
              <a:rPr lang="en-US" dirty="0"/>
              <a:t>is in a </a:t>
            </a:r>
            <a:r>
              <a:rPr lang="en-US" i="1" dirty="0"/>
              <a:t>hold </a:t>
            </a:r>
            <a:r>
              <a:rPr lang="en-US" dirty="0"/>
              <a:t>mode, with node 2 in a high-impedance (floating) state.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 </a:t>
            </a:r>
            <a:r>
              <a:rPr lang="en-US" dirty="0"/>
              <a:t>the </a:t>
            </a:r>
            <a:r>
              <a:rPr lang="en-US" dirty="0"/>
              <a:t>rising edge </a:t>
            </a:r>
            <a:r>
              <a:rPr lang="en-US" dirty="0"/>
              <a:t>of clock, the transmission gate </a:t>
            </a:r>
            <a:r>
              <a:rPr lang="en-US" i="1" dirty="0"/>
              <a:t>T</a:t>
            </a:r>
            <a:r>
              <a:rPr lang="en-US" baseline="-25000" dirty="0"/>
              <a:t>2</a:t>
            </a:r>
            <a:r>
              <a:rPr lang="en-US" dirty="0"/>
              <a:t> turns on, and the value sampled on node 1 </a:t>
            </a:r>
            <a:r>
              <a:rPr lang="en-US" dirty="0"/>
              <a:t>right before </a:t>
            </a:r>
            <a:r>
              <a:rPr lang="en-US" dirty="0"/>
              <a:t>the rising edge propagates to the output </a:t>
            </a:r>
            <a:r>
              <a:rPr lang="en-US" i="1" dirty="0"/>
              <a:t>Q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9656" y="4437112"/>
            <a:ext cx="6187976" cy="159271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47404" y="6123574"/>
            <a:ext cx="8892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implementation of an </a:t>
            </a:r>
            <a:r>
              <a:rPr lang="en-US" i="1" dirty="0"/>
              <a:t>edge-triggered </a:t>
            </a:r>
            <a:r>
              <a:rPr lang="en-US" dirty="0"/>
              <a:t>register is very </a:t>
            </a:r>
            <a:r>
              <a:rPr lang="en-US" dirty="0"/>
              <a:t>efficient as </a:t>
            </a:r>
            <a:r>
              <a:rPr lang="en-US" dirty="0"/>
              <a:t>it requires only 8 transistors.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057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1649</Words>
  <Application>Microsoft Office PowerPoint</Application>
  <PresentationFormat>Widescreen</PresentationFormat>
  <Paragraphs>159</Paragraphs>
  <Slides>23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Arial</vt:lpstr>
      <vt:lpstr>Book Antiqua</vt:lpstr>
      <vt:lpstr>Georgia</vt:lpstr>
      <vt:lpstr>Myriad Roman</vt:lpstr>
      <vt:lpstr>Symbol</vt:lpstr>
      <vt:lpstr>Trebuchet MS</vt:lpstr>
      <vt:lpstr>Wingdings</vt:lpstr>
      <vt:lpstr>Wingdings 2</vt:lpstr>
      <vt:lpstr>Urban</vt:lpstr>
      <vt:lpstr>Equation</vt:lpstr>
      <vt:lpstr>ECE 424 – Introduction to VLSI Design</vt:lpstr>
      <vt:lpstr>Standard Cell Layout Methodology</vt:lpstr>
      <vt:lpstr>Multiplexer Based Latches</vt:lpstr>
      <vt:lpstr>Multiplexer Based Latches</vt:lpstr>
      <vt:lpstr>PowerPoint Presentation</vt:lpstr>
      <vt:lpstr>Master-Slave Edge-Triggered Register</vt:lpstr>
      <vt:lpstr>Master-Slave Edge-Triggered Register</vt:lpstr>
      <vt:lpstr>Dynamic Latches and Registers</vt:lpstr>
      <vt:lpstr>Dynamic Transmission-Gate Edge-triggered Registers</vt:lpstr>
      <vt:lpstr>Dynamic Transmission-Gate Edge-triggered Registers</vt:lpstr>
      <vt:lpstr>C2MOS Register - A Clock-Skew Insensitive Approach</vt:lpstr>
      <vt:lpstr>C2MOS Register - A Clock-Skew Insensitive Approach</vt:lpstr>
      <vt:lpstr>C2MOS Register - A Clock-Skew Insensitive Approach</vt:lpstr>
      <vt:lpstr>True Single-Phase Clocked Register (TSPCR)</vt:lpstr>
      <vt:lpstr>Dynamic Latches</vt:lpstr>
      <vt:lpstr>Pipelining: An approach to optimize sequential circuits</vt:lpstr>
      <vt:lpstr>Pipelining: An approach to optimize sequential circuits</vt:lpstr>
      <vt:lpstr>Pipelining: An approach to optimize sequential circuits</vt:lpstr>
      <vt:lpstr>Non-Bistable Sequential Circuits</vt:lpstr>
      <vt:lpstr>The Schmitt Trigger</vt:lpstr>
      <vt:lpstr>The Schmitt Trigger</vt:lpstr>
      <vt:lpstr>CMOS Implementation of the Schmitt Trigger</vt:lpstr>
      <vt:lpstr>CMOS Implementation of the Schmitt Trigger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ECE 424 – Introduction to VLSI Design</dc:title>
  <dc:creator>Emre</dc:creator>
  <cp:lastModifiedBy>Emre</cp:lastModifiedBy>
  <cp:revision>1</cp:revision>
  <dcterms:created xsi:type="dcterms:W3CDTF">2014-12-22T12:47:07Z</dcterms:created>
  <dcterms:modified xsi:type="dcterms:W3CDTF">2014-12-22T12:47:23Z</dcterms:modified>
</cp:coreProperties>
</file>